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84">
          <p15:clr>
            <a:srgbClr val="A4A3A4"/>
          </p15:clr>
        </p15:guide>
        <p15:guide id="2" pos="720">
          <p15:clr>
            <a:srgbClr val="A4A3A4"/>
          </p15:clr>
        </p15:guide>
        <p15:guide id="3" pos="5040">
          <p15:clr>
            <a:srgbClr val="A4A3A4"/>
          </p15:clr>
        </p15:guide>
      </p15:sldGuideLst>
    </p:ext>
    <p:ext uri="GoogleSlidesCustomDataVersion2">
      <go:slidesCustomData xmlns:go="http://customooxmlschemas.google.com/" r:id="rId16" roundtripDataSignature="AMtx7mi8FOSYTZXb/v3a1gasR+dqniYY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84" orient="horz"/>
        <p:guide pos="720"/>
        <p:guide pos="50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81513"/>
            <a:ext cx="5486400" cy="3668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7138"/>
            <a:ext cx="2971800"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47138"/>
            <a:ext cx="2971800"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5: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9: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481513"/>
            <a:ext cx="5486400" cy="3668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3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97" name="Google Shape;97;p36"/>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b="0" i="0" sz="2400" u="none" cap="none" strike="noStrike">
                <a:solidFill>
                  <a:schemeClr val="lt1"/>
                </a:solidFill>
                <a:latin typeface="Calibri"/>
                <a:ea typeface="Calibri"/>
                <a:cs typeface="Calibri"/>
                <a:sym typeface="Calibri"/>
              </a:defRPr>
            </a:lvl1pPr>
            <a:lvl2pPr indent="0" lvl="1" marL="0" algn="ctr">
              <a:spcBef>
                <a:spcPts val="0"/>
              </a:spcBef>
              <a:buNone/>
              <a:defRPr b="0" i="0" sz="2400" u="none" cap="none" strike="noStrike">
                <a:solidFill>
                  <a:schemeClr val="lt1"/>
                </a:solidFill>
                <a:latin typeface="Calibri"/>
                <a:ea typeface="Calibri"/>
                <a:cs typeface="Calibri"/>
                <a:sym typeface="Calibri"/>
              </a:defRPr>
            </a:lvl2pPr>
            <a:lvl3pPr indent="0" lvl="2" marL="0" algn="ctr">
              <a:spcBef>
                <a:spcPts val="0"/>
              </a:spcBef>
              <a:buNone/>
              <a:defRPr b="0" i="0" sz="2400" u="none" cap="none" strike="noStrike">
                <a:solidFill>
                  <a:schemeClr val="lt1"/>
                </a:solidFill>
                <a:latin typeface="Calibri"/>
                <a:ea typeface="Calibri"/>
                <a:cs typeface="Calibri"/>
                <a:sym typeface="Calibri"/>
              </a:defRPr>
            </a:lvl3pPr>
            <a:lvl4pPr indent="0" lvl="3" marL="0" algn="ctr">
              <a:spcBef>
                <a:spcPts val="0"/>
              </a:spcBef>
              <a:buNone/>
              <a:defRPr b="0" i="0" sz="2400" u="none" cap="none" strike="noStrike">
                <a:solidFill>
                  <a:schemeClr val="lt1"/>
                </a:solidFill>
                <a:latin typeface="Calibri"/>
                <a:ea typeface="Calibri"/>
                <a:cs typeface="Calibri"/>
                <a:sym typeface="Calibri"/>
              </a:defRPr>
            </a:lvl4pPr>
            <a:lvl5pPr indent="0" lvl="4" marL="0" algn="ctr">
              <a:spcBef>
                <a:spcPts val="0"/>
              </a:spcBef>
              <a:buNone/>
              <a:defRPr b="0" i="0" sz="2400" u="none" cap="none" strike="noStrike">
                <a:solidFill>
                  <a:schemeClr val="lt1"/>
                </a:solidFill>
                <a:latin typeface="Calibri"/>
                <a:ea typeface="Calibri"/>
                <a:cs typeface="Calibri"/>
                <a:sym typeface="Calibri"/>
              </a:defRPr>
            </a:lvl5pPr>
            <a:lvl6pPr indent="0" lvl="5" marL="0" algn="ctr">
              <a:spcBef>
                <a:spcPts val="0"/>
              </a:spcBef>
              <a:buNone/>
              <a:defRPr b="0" i="0" sz="2400" u="none" cap="none" strike="noStrike">
                <a:solidFill>
                  <a:schemeClr val="lt1"/>
                </a:solidFill>
                <a:latin typeface="Calibri"/>
                <a:ea typeface="Calibri"/>
                <a:cs typeface="Calibri"/>
                <a:sym typeface="Calibri"/>
              </a:defRPr>
            </a:lvl6pPr>
            <a:lvl7pPr indent="0" lvl="6" marL="0" algn="ctr">
              <a:spcBef>
                <a:spcPts val="0"/>
              </a:spcBef>
              <a:buNone/>
              <a:defRPr b="0" i="0" sz="2400" u="none" cap="none" strike="noStrike">
                <a:solidFill>
                  <a:schemeClr val="lt1"/>
                </a:solidFill>
                <a:latin typeface="Calibri"/>
                <a:ea typeface="Calibri"/>
                <a:cs typeface="Calibri"/>
                <a:sym typeface="Calibri"/>
              </a:defRPr>
            </a:lvl7pPr>
            <a:lvl8pPr indent="0" lvl="7" marL="0" algn="ctr">
              <a:spcBef>
                <a:spcPts val="0"/>
              </a:spcBef>
              <a:buNone/>
              <a:defRPr b="0" i="0" sz="2400" u="none" cap="none" strike="noStrike">
                <a:solidFill>
                  <a:schemeClr val="lt1"/>
                </a:solidFill>
                <a:latin typeface="Calibri"/>
                <a:ea typeface="Calibri"/>
                <a:cs typeface="Calibri"/>
                <a:sym typeface="Calibri"/>
              </a:defRPr>
            </a:lvl8pPr>
            <a:lvl9pPr indent="0" lvl="8" marL="0" algn="ctr">
              <a:spcBef>
                <a:spcPts val="0"/>
              </a:spcBef>
              <a:buNone/>
              <a:defRPr b="0" i="0" sz="2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7"/>
          <p:cNvSpPr txBox="1"/>
          <p:nvPr>
            <p:ph type="title"/>
          </p:nvPr>
        </p:nvSpPr>
        <p:spPr>
          <a:xfrm>
            <a:off x="628650" y="365126"/>
            <a:ext cx="7886700" cy="72483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800"/>
              <a:buFont typeface="Arial"/>
              <a:buNone/>
              <a:defRPr b="1"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7"/>
          <p:cNvSpPr txBox="1"/>
          <p:nvPr>
            <p:ph idx="1" type="body"/>
          </p:nvPr>
        </p:nvSpPr>
        <p:spPr>
          <a:xfrm>
            <a:off x="628650" y="1250899"/>
            <a:ext cx="7886700" cy="4926064"/>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1" name="Google Shape;101;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7"/>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8"/>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3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1" name="Google Shape;111;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9"/>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4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0"/>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4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4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4" name="Google Shape;124;p4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4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6" name="Google Shape;126;p4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1"/>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4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8" name="Google Shape;138;p4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9" name="Google Shape;139;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3"/>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4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4"/>
          <p:cNvSpPr/>
          <p:nvPr>
            <p:ph idx="2" type="pic"/>
          </p:nvPr>
        </p:nvSpPr>
        <p:spPr>
          <a:xfrm>
            <a:off x="3887391" y="987426"/>
            <a:ext cx="4629150" cy="4873625"/>
          </a:xfrm>
          <a:prstGeom prst="rect">
            <a:avLst/>
          </a:prstGeom>
          <a:noFill/>
          <a:ln>
            <a:noFill/>
          </a:ln>
        </p:spPr>
      </p:sp>
      <p:sp>
        <p:nvSpPr>
          <p:cNvPr id="145" name="Google Shape;145;p4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6" name="Google Shape;146;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4"/>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4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 name="Google Shape;15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5"/>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4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4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8" name="Google Shape;158;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6"/>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4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5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5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5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5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4"/>
          <p:cNvSpPr/>
          <p:nvPr>
            <p:ph idx="2" type="pic"/>
          </p:nvPr>
        </p:nvSpPr>
        <p:spPr>
          <a:xfrm>
            <a:off x="3887391" y="987426"/>
            <a:ext cx="4629150" cy="4873625"/>
          </a:xfrm>
          <a:prstGeom prst="rect">
            <a:avLst/>
          </a:prstGeom>
          <a:noFill/>
          <a:ln>
            <a:noFill/>
          </a:ln>
        </p:spPr>
      </p:sp>
      <p:sp>
        <p:nvSpPr>
          <p:cNvPr id="68" name="Google Shape;68;p5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advClick="0" advTm="10000" spd="slow" p14:dur="1500">
    <p:random/>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pic>
        <p:nvPicPr>
          <p:cNvPr id="85" name="Google Shape;85;p35"/>
          <p:cNvPicPr preferRelativeResize="0"/>
          <p:nvPr/>
        </p:nvPicPr>
        <p:blipFill rotWithShape="1">
          <a:blip r:embed="rId1">
            <a:alphaModFix/>
          </a:blip>
          <a:srcRect b="0" l="0" r="0" t="0"/>
          <a:stretch/>
        </p:blipFill>
        <p:spPr>
          <a:xfrm>
            <a:off x="0" y="0"/>
            <a:ext cx="9146978" cy="6858000"/>
          </a:xfrm>
          <a:prstGeom prst="rect">
            <a:avLst/>
          </a:prstGeom>
          <a:noFill/>
          <a:ln>
            <a:noFill/>
          </a:ln>
        </p:spPr>
      </p:pic>
      <p:sp>
        <p:nvSpPr>
          <p:cNvPr id="86" name="Google Shape;86;p35"/>
          <p:cNvSpPr/>
          <p:nvPr/>
        </p:nvSpPr>
        <p:spPr>
          <a:xfrm>
            <a:off x="-2978" y="0"/>
            <a:ext cx="9144000" cy="6858000"/>
          </a:xfrm>
          <a:prstGeom prst="rect">
            <a:avLst/>
          </a:prstGeom>
          <a:solidFill>
            <a:srgbClr val="FFFFF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9" name="Google Shape;89;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35"/>
          <p:cNvSpPr txBox="1"/>
          <p:nvPr/>
        </p:nvSpPr>
        <p:spPr>
          <a:xfrm>
            <a:off x="0" y="6635068"/>
            <a:ext cx="9144000" cy="2388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900" u="none" cap="none" strike="noStrike">
                <a:solidFill>
                  <a:srgbClr val="A5A5A5"/>
                </a:solidFill>
                <a:latin typeface="Calibri"/>
                <a:ea typeface="Calibri"/>
                <a:cs typeface="Calibri"/>
                <a:sym typeface="Calibri"/>
              </a:rPr>
              <a:t>This presentation and all information therein is property of the American Globe Center – Confidential – Please do not circulate</a:t>
            </a:r>
            <a:endParaRPr/>
          </a:p>
        </p:txBody>
      </p:sp>
      <p:pic>
        <p:nvPicPr>
          <p:cNvPr id="92" name="Google Shape;92;p35"/>
          <p:cNvPicPr preferRelativeResize="0"/>
          <p:nvPr/>
        </p:nvPicPr>
        <p:blipFill rotWithShape="1">
          <a:blip r:embed="rId2">
            <a:alphaModFix/>
          </a:blip>
          <a:srcRect b="0" l="0" r="0" t="0"/>
          <a:stretch/>
        </p:blipFill>
        <p:spPr>
          <a:xfrm>
            <a:off x="8248458" y="5959734"/>
            <a:ext cx="892564" cy="892564"/>
          </a:xfrm>
          <a:prstGeom prst="rect">
            <a:avLst/>
          </a:prstGeom>
          <a:noFill/>
          <a:ln>
            <a:noFill/>
          </a:ln>
        </p:spPr>
      </p:pic>
      <p:sp>
        <p:nvSpPr>
          <p:cNvPr id="93" name="Google Shape;93;p35"/>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0" i="0" sz="2400" u="none" cap="none" strike="noStrike">
                <a:solidFill>
                  <a:schemeClr val="lt1"/>
                </a:solidFill>
                <a:latin typeface="Calibri"/>
                <a:ea typeface="Calibri"/>
                <a:cs typeface="Calibri"/>
                <a:sym typeface="Calibri"/>
              </a:defRPr>
            </a:lvl1pPr>
            <a:lvl2pPr indent="0" lvl="1" marL="0" marR="0" rtl="0" algn="ctr">
              <a:spcBef>
                <a:spcPts val="0"/>
              </a:spcBef>
              <a:buNone/>
              <a:defRPr b="0" i="0" sz="2400" u="none" cap="none" strike="noStrike">
                <a:solidFill>
                  <a:schemeClr val="lt1"/>
                </a:solidFill>
                <a:latin typeface="Calibri"/>
                <a:ea typeface="Calibri"/>
                <a:cs typeface="Calibri"/>
                <a:sym typeface="Calibri"/>
              </a:defRPr>
            </a:lvl2pPr>
            <a:lvl3pPr indent="0" lvl="2" marL="0" marR="0" rtl="0" algn="ctr">
              <a:spcBef>
                <a:spcPts val="0"/>
              </a:spcBef>
              <a:buNone/>
              <a:defRPr b="0" i="0" sz="2400" u="none" cap="none" strike="noStrike">
                <a:solidFill>
                  <a:schemeClr val="lt1"/>
                </a:solidFill>
                <a:latin typeface="Calibri"/>
                <a:ea typeface="Calibri"/>
                <a:cs typeface="Calibri"/>
                <a:sym typeface="Calibri"/>
              </a:defRPr>
            </a:lvl3pPr>
            <a:lvl4pPr indent="0" lvl="3" marL="0" marR="0" rtl="0" algn="ctr">
              <a:spcBef>
                <a:spcPts val="0"/>
              </a:spcBef>
              <a:buNone/>
              <a:defRPr b="0" i="0" sz="2400" u="none" cap="none" strike="noStrike">
                <a:solidFill>
                  <a:schemeClr val="lt1"/>
                </a:solidFill>
                <a:latin typeface="Calibri"/>
                <a:ea typeface="Calibri"/>
                <a:cs typeface="Calibri"/>
                <a:sym typeface="Calibri"/>
              </a:defRPr>
            </a:lvl4pPr>
            <a:lvl5pPr indent="0" lvl="4" marL="0" marR="0" rtl="0" algn="ctr">
              <a:spcBef>
                <a:spcPts val="0"/>
              </a:spcBef>
              <a:buNone/>
              <a:defRPr b="0" i="0" sz="2400" u="none" cap="none" strike="noStrike">
                <a:solidFill>
                  <a:schemeClr val="lt1"/>
                </a:solidFill>
                <a:latin typeface="Calibri"/>
                <a:ea typeface="Calibri"/>
                <a:cs typeface="Calibri"/>
                <a:sym typeface="Calibri"/>
              </a:defRPr>
            </a:lvl5pPr>
            <a:lvl6pPr indent="0" lvl="5" marL="0" marR="0" rtl="0" algn="ctr">
              <a:spcBef>
                <a:spcPts val="0"/>
              </a:spcBef>
              <a:buNone/>
              <a:defRPr b="0" i="0" sz="2400" u="none" cap="none" strike="noStrike">
                <a:solidFill>
                  <a:schemeClr val="lt1"/>
                </a:solidFill>
                <a:latin typeface="Calibri"/>
                <a:ea typeface="Calibri"/>
                <a:cs typeface="Calibri"/>
                <a:sym typeface="Calibri"/>
              </a:defRPr>
            </a:lvl6pPr>
            <a:lvl7pPr indent="0" lvl="6" marL="0" marR="0" rtl="0" algn="ctr">
              <a:spcBef>
                <a:spcPts val="0"/>
              </a:spcBef>
              <a:buNone/>
              <a:defRPr b="0" i="0" sz="2400" u="none" cap="none" strike="noStrike">
                <a:solidFill>
                  <a:schemeClr val="lt1"/>
                </a:solidFill>
                <a:latin typeface="Calibri"/>
                <a:ea typeface="Calibri"/>
                <a:cs typeface="Calibri"/>
                <a:sym typeface="Calibri"/>
              </a:defRPr>
            </a:lvl7pPr>
            <a:lvl8pPr indent="0" lvl="7" marL="0" marR="0" rtl="0" algn="ctr">
              <a:spcBef>
                <a:spcPts val="0"/>
              </a:spcBef>
              <a:buNone/>
              <a:defRPr b="0" i="0" sz="2400" u="none" cap="none" strike="noStrike">
                <a:solidFill>
                  <a:schemeClr val="lt1"/>
                </a:solidFill>
                <a:latin typeface="Calibri"/>
                <a:ea typeface="Calibri"/>
                <a:cs typeface="Calibri"/>
                <a:sym typeface="Calibri"/>
              </a:defRPr>
            </a:lvl8pPr>
            <a:lvl9pPr indent="0" lvl="8" marL="0" marR="0" rtl="0" algn="ctr">
              <a:spcBef>
                <a:spcPts val="0"/>
              </a:spcBef>
              <a:buNone/>
              <a:defRPr b="0" i="0" sz="2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US" sz="2400" u="none" cap="none" strike="noStrike">
                <a:solidFill>
                  <a:schemeClr val="lt1"/>
                </a:solidFill>
                <a:latin typeface="Calibri"/>
                <a:ea typeface="Calibri"/>
                <a:cs typeface="Calibri"/>
                <a:sym typeface="Calibri"/>
              </a:rPr>
              <a:t>‹#›</a:t>
            </a:fld>
            <a:endParaRPr b="0" i="0" sz="2400" u="none" cap="none" strike="noStrike">
              <a:solidFill>
                <a:schemeClr val="lt1"/>
              </a:solidFill>
              <a:latin typeface="Calibri"/>
              <a:ea typeface="Calibri"/>
              <a:cs typeface="Calibri"/>
              <a:sym typeface="Calibri"/>
            </a:endParaRPr>
          </a:p>
        </p:txBody>
      </p:sp>
      <p:pic>
        <p:nvPicPr>
          <p:cNvPr id="166" name="Google Shape;166;p1"/>
          <p:cNvPicPr preferRelativeResize="0"/>
          <p:nvPr/>
        </p:nvPicPr>
        <p:blipFill rotWithShape="1">
          <a:blip r:embed="rId3">
            <a:alphaModFix/>
          </a:blip>
          <a:srcRect b="0" l="0" r="0" t="0"/>
          <a:stretch/>
        </p:blipFill>
        <p:spPr>
          <a:xfrm>
            <a:off x="1987497" y="773705"/>
            <a:ext cx="5169005" cy="5310590"/>
          </a:xfrm>
          <a:prstGeom prst="rect">
            <a:avLst/>
          </a:prstGeom>
          <a:noFill/>
          <a:ln>
            <a:noFill/>
          </a:ln>
        </p:spPr>
      </p:pic>
    </p:spTree>
  </p:cSld>
  <p:clrMapOvr>
    <a:masterClrMapping/>
  </p:clrMapOvr>
  <p:transition advClick="0" advTm="10000" spd="slow" p14:dur="1500">
    <p:random/>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txBox="1"/>
          <p:nvPr/>
        </p:nvSpPr>
        <p:spPr>
          <a:xfrm>
            <a:off x="213360" y="531370"/>
            <a:ext cx="8230423"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sng" cap="none" strike="noStrike">
                <a:solidFill>
                  <a:schemeClr val="dk1"/>
                </a:solidFill>
                <a:latin typeface="Arial"/>
                <a:ea typeface="Arial"/>
                <a:cs typeface="Arial"/>
                <a:sym typeface="Arial"/>
              </a:rPr>
              <a:t>What is the American Globe Center?</a:t>
            </a:r>
            <a:endParaRPr b="1" i="0" sz="2800" u="sng" cap="none" strike="noStrike">
              <a:solidFill>
                <a:schemeClr val="dk1"/>
              </a:solidFill>
              <a:latin typeface="Arial"/>
              <a:ea typeface="Arial"/>
              <a:cs typeface="Arial"/>
              <a:sym typeface="Arial"/>
            </a:endParaRPr>
          </a:p>
        </p:txBody>
      </p:sp>
      <p:sp>
        <p:nvSpPr>
          <p:cNvPr id="172" name="Google Shape;172;p2"/>
          <p:cNvSpPr txBox="1"/>
          <p:nvPr>
            <p:ph idx="12" type="sldNum"/>
          </p:nvPr>
        </p:nvSpPr>
        <p:spPr>
          <a:xfrm>
            <a:off x="8443784" y="6262135"/>
            <a:ext cx="609600"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pic>
        <p:nvPicPr>
          <p:cNvPr descr="A large building with many windows&#10;&#10;Description automatically generated" id="173" name="Google Shape;173;p2"/>
          <p:cNvPicPr preferRelativeResize="0"/>
          <p:nvPr/>
        </p:nvPicPr>
        <p:blipFill rotWithShape="1">
          <a:blip r:embed="rId3">
            <a:alphaModFix/>
          </a:blip>
          <a:srcRect b="0" l="0" r="0" t="0"/>
          <a:stretch/>
        </p:blipFill>
        <p:spPr>
          <a:xfrm>
            <a:off x="5547360" y="2155042"/>
            <a:ext cx="3383280" cy="1686135"/>
          </a:xfrm>
          <a:prstGeom prst="rect">
            <a:avLst/>
          </a:prstGeom>
          <a:noFill/>
          <a:ln>
            <a:noFill/>
          </a:ln>
        </p:spPr>
      </p:pic>
      <p:pic>
        <p:nvPicPr>
          <p:cNvPr descr="A building with a circular structure&#10;&#10;Description automatically generated with medium confidence" id="174" name="Google Shape;174;p2"/>
          <p:cNvPicPr preferRelativeResize="0"/>
          <p:nvPr/>
        </p:nvPicPr>
        <p:blipFill rotWithShape="1">
          <a:blip r:embed="rId4">
            <a:alphaModFix/>
          </a:blip>
          <a:srcRect b="0" l="0" r="0" t="0"/>
          <a:stretch/>
        </p:blipFill>
        <p:spPr>
          <a:xfrm>
            <a:off x="5547360" y="3997598"/>
            <a:ext cx="3383280" cy="1559809"/>
          </a:xfrm>
          <a:prstGeom prst="rect">
            <a:avLst/>
          </a:prstGeom>
          <a:noFill/>
          <a:ln>
            <a:noFill/>
          </a:ln>
        </p:spPr>
      </p:pic>
      <p:sp>
        <p:nvSpPr>
          <p:cNvPr id="175" name="Google Shape;175;p2"/>
          <p:cNvSpPr txBox="1"/>
          <p:nvPr/>
        </p:nvSpPr>
        <p:spPr>
          <a:xfrm>
            <a:off x="213360" y="1312071"/>
            <a:ext cx="5395500" cy="5264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rPr>
              <a:t>a </a:t>
            </a:r>
            <a:r>
              <a:rPr b="0" i="0" lang="en-US" sz="2400" u="none" cap="none" strike="noStrike">
                <a:solidFill>
                  <a:schemeClr val="dk1"/>
                </a:solidFill>
                <a:latin typeface="Arial"/>
                <a:ea typeface="Arial"/>
                <a:cs typeface="Arial"/>
                <a:sym typeface="Arial"/>
              </a:rPr>
              <a:t>Visionary, Affordable Destination Theatre Center, including:</a:t>
            </a:r>
            <a:endParaRPr/>
          </a:p>
          <a:p>
            <a:pPr indent="-285750" lvl="1" marL="742950" marR="0" rtl="0" algn="l">
              <a:spcBef>
                <a:spcPts val="0"/>
              </a:spcBef>
              <a:spcAft>
                <a:spcPts val="0"/>
              </a:spcAft>
              <a:buClr>
                <a:schemeClr val="dk1"/>
              </a:buClr>
              <a:buSzPts val="2400"/>
              <a:buFont typeface="Arial"/>
              <a:buChar char="•"/>
            </a:pPr>
            <a:r>
              <a:rPr lang="en-US" sz="2400">
                <a:solidFill>
                  <a:schemeClr val="dk1"/>
                </a:solidFill>
              </a:rPr>
              <a:t>t</a:t>
            </a:r>
            <a:r>
              <a:rPr b="0" i="0" lang="en-US" sz="2400" u="none" cap="none" strike="noStrike">
                <a:solidFill>
                  <a:schemeClr val="dk1"/>
                </a:solidFill>
                <a:latin typeface="Arial"/>
                <a:ea typeface="Arial"/>
                <a:cs typeface="Arial"/>
                <a:sym typeface="Arial"/>
              </a:rPr>
              <a:t>he World’s </a:t>
            </a:r>
            <a:r>
              <a:rPr lang="en-US" sz="2400">
                <a:solidFill>
                  <a:schemeClr val="dk1"/>
                </a:solidFill>
              </a:rPr>
              <a:t>only</a:t>
            </a:r>
            <a:r>
              <a:rPr b="0" i="0" lang="en-US" sz="2400" u="none" cap="none" strike="noStrike">
                <a:solidFill>
                  <a:schemeClr val="dk1"/>
                </a:solidFill>
                <a:latin typeface="Arial"/>
                <a:ea typeface="Arial"/>
                <a:cs typeface="Arial"/>
                <a:sym typeface="Arial"/>
              </a:rPr>
              <a:t> Timber-</a:t>
            </a:r>
            <a:r>
              <a:rPr lang="en-US" sz="2400">
                <a:solidFill>
                  <a:schemeClr val="dk1"/>
                </a:solidFill>
              </a:rPr>
              <a:t>F</a:t>
            </a:r>
            <a:r>
              <a:rPr b="0" i="0" lang="en-US" sz="2400" u="none" cap="none" strike="noStrike">
                <a:solidFill>
                  <a:schemeClr val="dk1"/>
                </a:solidFill>
                <a:latin typeface="Arial"/>
                <a:ea typeface="Arial"/>
                <a:cs typeface="Arial"/>
                <a:sym typeface="Arial"/>
              </a:rPr>
              <a:t>rame 1614 Globe </a:t>
            </a:r>
            <a:r>
              <a:rPr lang="en-US" sz="2400">
                <a:solidFill>
                  <a:schemeClr val="dk1"/>
                </a:solidFill>
              </a:rPr>
              <a:t>R</a:t>
            </a:r>
            <a:r>
              <a:rPr b="0" i="0" lang="en-US" sz="2400" u="none" cap="none" strike="noStrike">
                <a:solidFill>
                  <a:schemeClr val="dk1"/>
                </a:solidFill>
                <a:latin typeface="Arial"/>
                <a:ea typeface="Arial"/>
                <a:cs typeface="Arial"/>
                <a:sym typeface="Arial"/>
              </a:rPr>
              <a:t>e-</a:t>
            </a:r>
            <a:r>
              <a:rPr lang="en-US" sz="2400">
                <a:solidFill>
                  <a:schemeClr val="dk1"/>
                </a:solidFill>
              </a:rPr>
              <a:t>c</a:t>
            </a:r>
            <a:r>
              <a:rPr b="0" i="0" lang="en-US" sz="2400" u="none" cap="none" strike="noStrike">
                <a:solidFill>
                  <a:schemeClr val="dk1"/>
                </a:solidFill>
                <a:latin typeface="Arial"/>
                <a:ea typeface="Arial"/>
                <a:cs typeface="Arial"/>
                <a:sym typeface="Arial"/>
              </a:rPr>
              <a:t>reation</a:t>
            </a:r>
            <a:endParaRPr/>
          </a:p>
          <a:p>
            <a:pPr indent="-285750" lvl="1" marL="742950" marR="0" rtl="0" algn="l">
              <a:spcBef>
                <a:spcPts val="0"/>
              </a:spcBef>
              <a:spcAft>
                <a:spcPts val="0"/>
              </a:spcAft>
              <a:buClr>
                <a:schemeClr val="dk1"/>
              </a:buClr>
              <a:buSzPts val="2400"/>
              <a:buFont typeface="Arial"/>
              <a:buChar char="•"/>
            </a:pPr>
            <a:r>
              <a:rPr lang="en-US" sz="2400">
                <a:solidFill>
                  <a:schemeClr val="dk1"/>
                </a:solidFill>
              </a:rPr>
              <a:t>t</a:t>
            </a:r>
            <a:r>
              <a:rPr b="0" i="0" lang="en-US" sz="2400" u="none" cap="none" strike="noStrike">
                <a:solidFill>
                  <a:schemeClr val="dk1"/>
                </a:solidFill>
                <a:latin typeface="Arial"/>
                <a:ea typeface="Arial"/>
                <a:cs typeface="Arial"/>
                <a:sym typeface="Arial"/>
              </a:rPr>
              <a:t>he AGC Playhouse</a:t>
            </a:r>
            <a:r>
              <a:rPr lang="en-US" sz="2400">
                <a:solidFill>
                  <a:schemeClr val="dk1"/>
                </a:solidFill>
              </a:rPr>
              <a:t> – </a:t>
            </a:r>
            <a:r>
              <a:rPr b="0" i="0" lang="en-US" sz="2400" u="none" cap="none" strike="noStrike">
                <a:solidFill>
                  <a:schemeClr val="dk1"/>
                </a:solidFill>
                <a:latin typeface="Arial"/>
                <a:ea typeface="Arial"/>
                <a:cs typeface="Arial"/>
                <a:sym typeface="Arial"/>
              </a:rPr>
              <a:t>a state-of-the-art performing arts and education center with:</a:t>
            </a:r>
            <a:endParaRPr/>
          </a:p>
          <a:p>
            <a:pPr indent="-285750" lvl="2" marL="12001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Mainstage Theatre </a:t>
            </a:r>
            <a:endParaRPr/>
          </a:p>
          <a:p>
            <a:pPr indent="-285750" lvl="2" marL="12001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Black Box Theatre </a:t>
            </a:r>
            <a:endParaRPr/>
          </a:p>
          <a:p>
            <a:pPr indent="-285750" lvl="2" marL="12001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Visual Arts Gallery</a:t>
            </a:r>
            <a:r>
              <a:rPr lang="en-US" sz="2400">
                <a:solidFill>
                  <a:schemeClr val="dk1"/>
                </a:solidFill>
              </a:rPr>
              <a:t>/</a:t>
            </a:r>
            <a:r>
              <a:rPr b="0" i="0" lang="en-US" sz="2400" u="none" cap="none" strike="noStrike">
                <a:solidFill>
                  <a:schemeClr val="dk1"/>
                </a:solidFill>
                <a:latin typeface="Arial"/>
                <a:ea typeface="Arial"/>
                <a:cs typeface="Arial"/>
                <a:sym typeface="Arial"/>
              </a:rPr>
              <a:t>Museum</a:t>
            </a:r>
            <a:endParaRPr/>
          </a:p>
          <a:p>
            <a:pPr indent="-285750" lvl="2" marL="12001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Multi-Function Event Space</a:t>
            </a:r>
            <a:r>
              <a:rPr lang="en-US" sz="2400">
                <a:solidFill>
                  <a:schemeClr val="dk1"/>
                </a:solidFill>
              </a:rPr>
              <a:t>s</a:t>
            </a:r>
            <a:r>
              <a:rPr b="0" i="0" lang="en-US" sz="2400" u="none" cap="none" strike="noStrike">
                <a:solidFill>
                  <a:schemeClr val="dk1"/>
                </a:solidFill>
                <a:latin typeface="Arial"/>
                <a:ea typeface="Arial"/>
                <a:cs typeface="Arial"/>
                <a:sym typeface="Arial"/>
              </a:rPr>
              <a:t> </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Gathering Areas, Gardens, and Green Space.</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pic>
        <p:nvPicPr>
          <p:cNvPr descr="Image result for 1614 globe theatre computer rendering" id="180" name="Google Shape;180;p6"/>
          <p:cNvPicPr preferRelativeResize="0"/>
          <p:nvPr/>
        </p:nvPicPr>
        <p:blipFill rotWithShape="1">
          <a:blip r:embed="rId3">
            <a:alphaModFix/>
          </a:blip>
          <a:srcRect b="0" l="0" r="0" t="0"/>
          <a:stretch/>
        </p:blipFill>
        <p:spPr>
          <a:xfrm>
            <a:off x="3871539" y="3272588"/>
            <a:ext cx="4579036" cy="3585411"/>
          </a:xfrm>
          <a:prstGeom prst="rect">
            <a:avLst/>
          </a:prstGeom>
          <a:noFill/>
          <a:ln>
            <a:noFill/>
          </a:ln>
        </p:spPr>
      </p:pic>
      <p:pic>
        <p:nvPicPr>
          <p:cNvPr descr="Image result for 1614 globe theatre" id="181" name="Google Shape;181;p6"/>
          <p:cNvPicPr preferRelativeResize="0"/>
          <p:nvPr/>
        </p:nvPicPr>
        <p:blipFill rotWithShape="1">
          <a:blip r:embed="rId4">
            <a:alphaModFix/>
          </a:blip>
          <a:srcRect b="0" l="0" r="0" t="0"/>
          <a:stretch/>
        </p:blipFill>
        <p:spPr>
          <a:xfrm>
            <a:off x="20" y="9"/>
            <a:ext cx="5459914" cy="3895335"/>
          </a:xfrm>
          <a:custGeom>
            <a:rect b="b" l="l" r="r" t="t"/>
            <a:pathLst>
              <a:path extrusionOk="0" h="3895335" w="7279913">
                <a:moveTo>
                  <a:pt x="0" y="0"/>
                </a:moveTo>
                <a:lnTo>
                  <a:pt x="7279913" y="0"/>
                </a:lnTo>
                <a:lnTo>
                  <a:pt x="7279913" y="3116976"/>
                </a:lnTo>
                <a:lnTo>
                  <a:pt x="5011287" y="3116976"/>
                </a:lnTo>
                <a:lnTo>
                  <a:pt x="5011287" y="3895335"/>
                </a:lnTo>
                <a:lnTo>
                  <a:pt x="0" y="3895335"/>
                </a:lnTo>
                <a:close/>
              </a:path>
            </a:pathLst>
          </a:custGeom>
          <a:noFill/>
          <a:ln>
            <a:noFill/>
          </a:ln>
        </p:spPr>
      </p:pic>
      <p:pic>
        <p:nvPicPr>
          <p:cNvPr descr="Image result for 1614 globe theatre" id="182" name="Google Shape;182;p6"/>
          <p:cNvPicPr preferRelativeResize="0"/>
          <p:nvPr/>
        </p:nvPicPr>
        <p:blipFill rotWithShape="1">
          <a:blip r:embed="rId5">
            <a:alphaModFix/>
          </a:blip>
          <a:srcRect b="0" l="0" r="0" t="0"/>
          <a:stretch/>
        </p:blipFill>
        <p:spPr>
          <a:xfrm>
            <a:off x="5593726" y="-22547"/>
            <a:ext cx="2856849" cy="3139531"/>
          </a:xfrm>
          <a:prstGeom prst="rect">
            <a:avLst/>
          </a:prstGeom>
          <a:noFill/>
          <a:ln>
            <a:noFill/>
          </a:ln>
        </p:spPr>
      </p:pic>
      <p:pic>
        <p:nvPicPr>
          <p:cNvPr descr="Image result for 1614 globe theatre" id="183" name="Google Shape;183;p6"/>
          <p:cNvPicPr preferRelativeResize="0"/>
          <p:nvPr/>
        </p:nvPicPr>
        <p:blipFill rotWithShape="1">
          <a:blip r:embed="rId6">
            <a:alphaModFix/>
          </a:blip>
          <a:srcRect b="0" l="0" r="0" t="0"/>
          <a:stretch/>
        </p:blipFill>
        <p:spPr>
          <a:xfrm>
            <a:off x="20" y="4065775"/>
            <a:ext cx="3750870" cy="2792224"/>
          </a:xfrm>
          <a:prstGeom prst="rect">
            <a:avLst/>
          </a:prstGeom>
          <a:noFill/>
          <a:ln>
            <a:noFill/>
          </a:ln>
        </p:spPr>
      </p:pic>
      <p:sp>
        <p:nvSpPr>
          <p:cNvPr id="184" name="Google Shape;184;p6"/>
          <p:cNvSpPr/>
          <p:nvPr/>
        </p:nvSpPr>
        <p:spPr>
          <a:xfrm>
            <a:off x="8567928" y="0"/>
            <a:ext cx="576072"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6"/>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
          <p:cNvSpPr txBox="1"/>
          <p:nvPr>
            <p:ph type="title"/>
          </p:nvPr>
        </p:nvSpPr>
        <p:spPr>
          <a:xfrm>
            <a:off x="628650" y="365126"/>
            <a:ext cx="7886700" cy="724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b="1" lang="en-US" sz="2800" u="sng">
                <a:latin typeface="Arial"/>
                <a:ea typeface="Arial"/>
                <a:cs typeface="Arial"/>
                <a:sym typeface="Arial"/>
              </a:rPr>
              <a:t>Why are we here and what can we do?</a:t>
            </a:r>
            <a:endParaRPr/>
          </a:p>
        </p:txBody>
      </p:sp>
      <p:sp>
        <p:nvSpPr>
          <p:cNvPr id="191" name="Google Shape;191;p3"/>
          <p:cNvSpPr txBox="1"/>
          <p:nvPr>
            <p:ph idx="1" type="body"/>
          </p:nvPr>
        </p:nvSpPr>
        <p:spPr>
          <a:xfrm>
            <a:off x="628650" y="1250899"/>
            <a:ext cx="7886700" cy="4926064"/>
          </a:xfrm>
          <a:prstGeom prst="rect">
            <a:avLst/>
          </a:prstGeom>
          <a:noFill/>
          <a:ln>
            <a:noFill/>
          </a:ln>
        </p:spPr>
        <p:txBody>
          <a:bodyPr anchorCtr="0" anchor="t" bIns="45700" lIns="91425" spcFirstLastPara="1" rIns="91425" wrap="square" tIns="45700">
            <a:normAutofit fontScale="85000" lnSpcReduction="20000"/>
          </a:bodyPr>
          <a:lstStyle/>
          <a:p>
            <a:pPr indent="-161480" lvl="0" marL="171450" rtl="0" algn="l">
              <a:lnSpc>
                <a:spcPct val="90000"/>
              </a:lnSpc>
              <a:spcBef>
                <a:spcPts val="0"/>
              </a:spcBef>
              <a:spcAft>
                <a:spcPts val="0"/>
              </a:spcAft>
              <a:buClr>
                <a:schemeClr val="dk1"/>
              </a:buClr>
              <a:buSzPct val="100000"/>
              <a:buChar char="•"/>
            </a:pPr>
            <a:r>
              <a:rPr lang="en-US"/>
              <a:t>$132 Million Annual Economic Boost – Tourism, Hospitality, and associated wages will invigorate our home municipality’s economy.</a:t>
            </a:r>
            <a:endParaRPr/>
          </a:p>
          <a:p>
            <a:pPr indent="-161480" lvl="0" marL="171450" rtl="0" algn="l">
              <a:lnSpc>
                <a:spcPct val="90000"/>
              </a:lnSpc>
              <a:spcBef>
                <a:spcPts val="750"/>
              </a:spcBef>
              <a:spcAft>
                <a:spcPts val="0"/>
              </a:spcAft>
              <a:buClr>
                <a:schemeClr val="dk1"/>
              </a:buClr>
              <a:buSzPct val="100000"/>
              <a:buChar char="•"/>
            </a:pPr>
            <a:r>
              <a:rPr lang="en-US"/>
              <a:t>Direct Municipal Revenue – a $1 per ticket surcharge generates $300,000-$500,000 annually – a program that ensures fiscal contribution in place of property taxes.</a:t>
            </a:r>
            <a:endParaRPr/>
          </a:p>
          <a:p>
            <a:pPr indent="-161480" lvl="0" marL="171450" rtl="0" algn="l">
              <a:lnSpc>
                <a:spcPct val="90000"/>
              </a:lnSpc>
              <a:spcBef>
                <a:spcPts val="750"/>
              </a:spcBef>
              <a:spcAft>
                <a:spcPts val="0"/>
              </a:spcAft>
              <a:buClr>
                <a:schemeClr val="dk1"/>
              </a:buClr>
              <a:buSzPct val="100000"/>
              <a:buChar char="•"/>
            </a:pPr>
            <a:r>
              <a:rPr lang="en-US"/>
              <a:t>Sustained Job Creation – 100+ in-house jobs, with a ripple effect across hospitality, retail, and service industries.</a:t>
            </a:r>
            <a:endParaRPr/>
          </a:p>
          <a:p>
            <a:pPr indent="-161480" lvl="0" marL="171450" rtl="0" algn="l">
              <a:lnSpc>
                <a:spcPct val="90000"/>
              </a:lnSpc>
              <a:spcBef>
                <a:spcPts val="750"/>
              </a:spcBef>
              <a:spcAft>
                <a:spcPts val="0"/>
              </a:spcAft>
              <a:buClr>
                <a:schemeClr val="dk1"/>
              </a:buClr>
              <a:buSzPct val="100000"/>
              <a:buChar char="•"/>
            </a:pPr>
            <a:r>
              <a:rPr lang="en-US"/>
              <a:t>Expanded Tax Base – AGC employees and the growing business ecosystem will attract new residents, strengthening the local economy.</a:t>
            </a:r>
            <a:endParaRPr/>
          </a:p>
          <a:p>
            <a:pPr indent="-161480" lvl="0" marL="171450" rtl="0" algn="l">
              <a:lnSpc>
                <a:spcPct val="90000"/>
              </a:lnSpc>
              <a:spcBef>
                <a:spcPts val="750"/>
              </a:spcBef>
              <a:spcAft>
                <a:spcPts val="0"/>
              </a:spcAft>
              <a:buClr>
                <a:schemeClr val="dk1"/>
              </a:buClr>
              <a:buSzPct val="100000"/>
              <a:buChar char="•"/>
            </a:pPr>
            <a:r>
              <a:rPr lang="en-US"/>
              <a:t>City/Town Renaissance – a cultural hub, green spaces, and a steady influx of patrons—achieved through AGC investment in collaboration with local support and efforts.</a:t>
            </a:r>
            <a:endParaRPr/>
          </a:p>
          <a:p>
            <a:pPr indent="-161480" lvl="0" marL="171450" rtl="0" algn="l">
              <a:lnSpc>
                <a:spcPct val="90000"/>
              </a:lnSpc>
              <a:spcBef>
                <a:spcPts val="750"/>
              </a:spcBef>
              <a:spcAft>
                <a:spcPts val="0"/>
              </a:spcAft>
              <a:buClr>
                <a:schemeClr val="dk1"/>
              </a:buClr>
              <a:buSzPct val="100000"/>
              <a:buChar char="•"/>
            </a:pPr>
            <a:r>
              <a:rPr lang="en-US"/>
              <a:t>Cultural &amp; Educational Enrichment – AGC’s programming and touring performances will bridge funding gaps in arts education, ensuring lasting community impact.</a:t>
            </a:r>
            <a:endParaRPr/>
          </a:p>
          <a:p>
            <a:pPr indent="-161480" lvl="0" marL="171450" rtl="0" algn="l">
              <a:lnSpc>
                <a:spcPct val="90000"/>
              </a:lnSpc>
              <a:spcBef>
                <a:spcPts val="750"/>
              </a:spcBef>
              <a:spcAft>
                <a:spcPts val="0"/>
              </a:spcAft>
              <a:buClr>
                <a:schemeClr val="dk1"/>
              </a:buClr>
              <a:buSzPct val="100000"/>
              <a:buChar char="•"/>
            </a:pPr>
            <a:r>
              <a:rPr lang="en-US"/>
              <a:t>Premier Tourism Hub – a one-of-a-kind destination blending entertainment, culture, and history, creating “Shakespeare Central”.</a:t>
            </a:r>
            <a:endParaRPr/>
          </a:p>
          <a:p>
            <a:pPr indent="-48133" lvl="0" marL="171450" rtl="0" algn="l">
              <a:lnSpc>
                <a:spcPct val="90000"/>
              </a:lnSpc>
              <a:spcBef>
                <a:spcPts val="750"/>
              </a:spcBef>
              <a:spcAft>
                <a:spcPts val="0"/>
              </a:spcAft>
              <a:buClr>
                <a:schemeClr val="dk1"/>
              </a:buClr>
              <a:buSzPct val="100000"/>
              <a:buNone/>
            </a:pPr>
            <a:r>
              <a:t/>
            </a:r>
            <a:endParaRPr/>
          </a:p>
          <a:p>
            <a:pPr indent="-48133" lvl="0" marL="171450" rtl="0" algn="l">
              <a:lnSpc>
                <a:spcPct val="90000"/>
              </a:lnSpc>
              <a:spcBef>
                <a:spcPts val="750"/>
              </a:spcBef>
              <a:spcAft>
                <a:spcPts val="0"/>
              </a:spcAft>
              <a:buClr>
                <a:schemeClr val="dk1"/>
              </a:buClr>
              <a:buSzPct val="100000"/>
              <a:buNone/>
            </a:pPr>
            <a:r>
              <a:t/>
            </a:r>
            <a:endParaRPr/>
          </a:p>
          <a:p>
            <a:pPr indent="-48133" lvl="0" marL="171450" rtl="0" algn="l">
              <a:lnSpc>
                <a:spcPct val="90000"/>
              </a:lnSpc>
              <a:spcBef>
                <a:spcPts val="750"/>
              </a:spcBef>
              <a:spcAft>
                <a:spcPts val="0"/>
              </a:spcAft>
              <a:buClr>
                <a:schemeClr val="dk1"/>
              </a:buClr>
              <a:buSzPct val="100000"/>
              <a:buNone/>
            </a:pPr>
            <a:r>
              <a:t/>
            </a:r>
            <a:endParaRPr/>
          </a:p>
        </p:txBody>
      </p:sp>
      <p:sp>
        <p:nvSpPr>
          <p:cNvPr id="192" name="Google Shape;192;p3"/>
          <p:cNvSpPr txBox="1"/>
          <p:nvPr/>
        </p:nvSpPr>
        <p:spPr>
          <a:xfrm>
            <a:off x="8443784" y="6188657"/>
            <a:ext cx="609600"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2400">
                <a:solidFill>
                  <a:schemeClr val="lt1"/>
                </a:solidFill>
                <a:latin typeface="Calibri"/>
                <a:ea typeface="Calibri"/>
                <a:cs typeface="Calibri"/>
                <a:sym typeface="Calibri"/>
              </a:rPr>
              <a:t>‹#›</a:t>
            </a:fld>
            <a:endParaRPr b="1" sz="2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4"/>
          <p:cNvGrpSpPr/>
          <p:nvPr/>
        </p:nvGrpSpPr>
        <p:grpSpPr>
          <a:xfrm>
            <a:off x="0" y="0"/>
            <a:ext cx="9144000" cy="6858000"/>
            <a:chOff x="0" y="-1759"/>
            <a:chExt cx="12192000" cy="6858000"/>
          </a:xfrm>
        </p:grpSpPr>
        <p:pic>
          <p:nvPicPr>
            <p:cNvPr descr="A building with a green roof&#10;&#10;Description automatically generated" id="198" name="Google Shape;198;p4"/>
            <p:cNvPicPr preferRelativeResize="0"/>
            <p:nvPr/>
          </p:nvPicPr>
          <p:blipFill rotWithShape="1">
            <a:blip r:embed="rId3">
              <a:alphaModFix amt="35000"/>
            </a:blip>
            <a:srcRect b="0" l="0" r="0" t="0"/>
            <a:stretch/>
          </p:blipFill>
          <p:spPr>
            <a:xfrm>
              <a:off x="0" y="-1759"/>
              <a:ext cx="12192000" cy="6858000"/>
            </a:xfrm>
            <a:prstGeom prst="rect">
              <a:avLst/>
            </a:prstGeom>
            <a:noFill/>
            <a:ln cap="flat" cmpd="sng" w="76200">
              <a:solidFill>
                <a:srgbClr val="923336"/>
              </a:solidFill>
              <a:prstDash val="solid"/>
              <a:round/>
              <a:headEnd len="sm" w="sm" type="none"/>
              <a:tailEnd len="sm" w="sm" type="none"/>
            </a:ln>
          </p:spPr>
        </p:pic>
        <p:pic>
          <p:nvPicPr>
            <p:cNvPr descr="A black and gold logo&#10;&#10;Description automatically generated" id="199" name="Google Shape;199;p4"/>
            <p:cNvPicPr preferRelativeResize="0"/>
            <p:nvPr/>
          </p:nvPicPr>
          <p:blipFill rotWithShape="1">
            <a:blip r:embed="rId4">
              <a:alphaModFix/>
            </a:blip>
            <a:srcRect b="0" l="0" r="0" t="0"/>
            <a:stretch/>
          </p:blipFill>
          <p:spPr>
            <a:xfrm>
              <a:off x="3863073" y="2783155"/>
              <a:ext cx="4465853" cy="1100655"/>
            </a:xfrm>
            <a:prstGeom prst="rect">
              <a:avLst/>
            </a:prstGeom>
            <a:noFill/>
            <a:ln cap="flat" cmpd="sng" w="9525">
              <a:solidFill>
                <a:srgbClr val="BE955D"/>
              </a:solidFill>
              <a:prstDash val="solid"/>
              <a:round/>
              <a:headEnd len="sm" w="sm" type="none"/>
              <a:tailEnd len="sm" w="sm" type="none"/>
            </a:ln>
          </p:spPr>
        </p:pic>
        <p:sp>
          <p:nvSpPr>
            <p:cNvPr id="200" name="Google Shape;200;p4"/>
            <p:cNvSpPr txBox="1"/>
            <p:nvPr/>
          </p:nvSpPr>
          <p:spPr>
            <a:xfrm>
              <a:off x="3718560" y="677474"/>
              <a:ext cx="475488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It’s more than just a project to build a timber-frame</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re-creation of the</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1614 Globe – It’s</a:t>
              </a:r>
              <a:endParaRPr/>
            </a:p>
          </p:txBody>
        </p:sp>
        <p:sp>
          <p:nvSpPr>
            <p:cNvPr id="201" name="Google Shape;201;p4"/>
            <p:cNvSpPr/>
            <p:nvPr/>
          </p:nvSpPr>
          <p:spPr>
            <a:xfrm>
              <a:off x="448356" y="658332"/>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r>
                <a:rPr lang="en-US" sz="1800">
                  <a:solidFill>
                    <a:schemeClr val="lt1"/>
                  </a:solidFill>
                  <a:latin typeface="Calibri"/>
                  <a:ea typeface="Calibri"/>
                  <a:cs typeface="Calibri"/>
                  <a:sym typeface="Calibri"/>
                </a:rPr>
                <a:t> </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Mainstage </a:t>
              </a:r>
              <a:r>
                <a:rPr lang="en-US" sz="1800">
                  <a:solidFill>
                    <a:schemeClr val="lt1"/>
                  </a:solidFill>
                  <a:latin typeface="Calibri"/>
                  <a:ea typeface="Calibri"/>
                  <a:cs typeface="Calibri"/>
                  <a:sym typeface="Calibri"/>
                </a:rPr>
                <a:t>&amp;</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Black Box Theatres </a:t>
              </a:r>
              <a:endParaRPr/>
            </a:p>
          </p:txBody>
        </p:sp>
        <p:sp>
          <p:nvSpPr>
            <p:cNvPr id="202" name="Google Shape;202;p4"/>
            <p:cNvSpPr/>
            <p:nvPr/>
          </p:nvSpPr>
          <p:spPr>
            <a:xfrm>
              <a:off x="182880" y="2783155"/>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endParaRPr b="1"/>
            </a:p>
            <a:p>
              <a:pPr indent="0" lvl="0" marL="0" marR="0" rtl="0" algn="ctr">
                <a:spcBef>
                  <a:spcPts val="0"/>
                </a:spcBef>
                <a:spcAft>
                  <a:spcPts val="0"/>
                </a:spcAft>
                <a:buNone/>
              </a:pPr>
              <a:r>
                <a:rPr lang="en-US" sz="1800">
                  <a:solidFill>
                    <a:schemeClr val="lt1"/>
                  </a:solidFill>
                  <a:latin typeface="Calibri"/>
                  <a:ea typeface="Calibri"/>
                  <a:cs typeface="Calibri"/>
                  <a:sym typeface="Calibri"/>
                </a:rPr>
                <a:t>Beautiful</a:t>
              </a:r>
              <a:r>
                <a:rPr lang="en-US" sz="1800">
                  <a:solidFill>
                    <a:schemeClr val="lt1"/>
                  </a:solidFill>
                  <a:latin typeface="Calibri"/>
                  <a:ea typeface="Calibri"/>
                  <a:cs typeface="Calibri"/>
                  <a:sym typeface="Calibri"/>
                </a:rPr>
                <a:t> Green Space</a:t>
              </a:r>
              <a:endParaRPr/>
            </a:p>
          </p:txBody>
        </p:sp>
        <p:sp>
          <p:nvSpPr>
            <p:cNvPr id="203" name="Google Shape;203;p4"/>
            <p:cNvSpPr/>
            <p:nvPr/>
          </p:nvSpPr>
          <p:spPr>
            <a:xfrm>
              <a:off x="4754880" y="4839559"/>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$132 Million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in Economic Development</a:t>
              </a:r>
              <a:endParaRPr/>
            </a:p>
          </p:txBody>
        </p:sp>
        <p:sp>
          <p:nvSpPr>
            <p:cNvPr id="204" name="Google Shape;204;p4"/>
            <p:cNvSpPr/>
            <p:nvPr/>
          </p:nvSpPr>
          <p:spPr>
            <a:xfrm>
              <a:off x="2000863" y="4390574"/>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Job Creation &amp; Municipal Revenue</a:t>
              </a:r>
              <a:endParaRPr/>
            </a:p>
          </p:txBody>
        </p:sp>
        <p:sp>
          <p:nvSpPr>
            <p:cNvPr id="205" name="Google Shape;205;p4"/>
            <p:cNvSpPr/>
            <p:nvPr/>
          </p:nvSpPr>
          <p:spPr>
            <a:xfrm>
              <a:off x="7504603" y="4390574"/>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Expansive Educational</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Programs</a:t>
              </a:r>
              <a:endParaRPr sz="1800">
                <a:solidFill>
                  <a:schemeClr val="lt1"/>
                </a:solidFill>
                <a:latin typeface="Calibri"/>
                <a:ea typeface="Calibri"/>
                <a:cs typeface="Calibri"/>
                <a:sym typeface="Calibri"/>
              </a:endParaRPr>
            </a:p>
          </p:txBody>
        </p:sp>
        <p:sp>
          <p:nvSpPr>
            <p:cNvPr id="206" name="Google Shape;206;p4"/>
            <p:cNvSpPr/>
            <p:nvPr/>
          </p:nvSpPr>
          <p:spPr>
            <a:xfrm>
              <a:off x="9326880" y="2783155"/>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a Cultural Destination</a:t>
              </a:r>
              <a:endParaRPr/>
            </a:p>
          </p:txBody>
        </p:sp>
        <p:sp>
          <p:nvSpPr>
            <p:cNvPr id="207" name="Google Shape;207;p4"/>
            <p:cNvSpPr/>
            <p:nvPr/>
          </p:nvSpPr>
          <p:spPr>
            <a:xfrm>
              <a:off x="9061404" y="658332"/>
              <a:ext cx="2682240" cy="2011680"/>
            </a:xfrm>
            <a:prstGeom prst="ellipse">
              <a:avLst/>
            </a:prstGeom>
            <a:solidFill>
              <a:srgbClr val="BE955D"/>
            </a:solidFill>
            <a:ln cap="flat" cmpd="sng" w="12700">
              <a:solidFill>
                <a:srgbClr val="232929"/>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Globe, </a:t>
              </a:r>
              <a:r>
                <a:rPr b="1" lang="en-US" sz="1800">
                  <a:solidFill>
                    <a:schemeClr val="lt1"/>
                  </a:solidFill>
                  <a:latin typeface="Calibri"/>
                  <a:ea typeface="Calibri"/>
                  <a:cs typeface="Calibri"/>
                  <a:sym typeface="Calibri"/>
                </a:rPr>
                <a:t>PLUS</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ZERO Local Taxpayer Dollars</a:t>
              </a:r>
              <a:endParaRPr/>
            </a:p>
          </p:txBody>
        </p:sp>
      </p:grpSp>
      <p:sp>
        <p:nvSpPr>
          <p:cNvPr id="208" name="Google Shape;208;p4"/>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type="title"/>
          </p:nvPr>
        </p:nvSpPr>
        <p:spPr>
          <a:xfrm>
            <a:off x="214434" y="175079"/>
            <a:ext cx="7886700" cy="724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The Opportunity</a:t>
            </a:r>
            <a:endParaRPr/>
          </a:p>
        </p:txBody>
      </p:sp>
      <p:sp>
        <p:nvSpPr>
          <p:cNvPr id="214" name="Google Shape;214;p5"/>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15" name="Google Shape;215;p5"/>
          <p:cNvSpPr txBox="1"/>
          <p:nvPr>
            <p:ph idx="1" type="body"/>
          </p:nvPr>
        </p:nvSpPr>
        <p:spPr>
          <a:xfrm>
            <a:off x="214434" y="856246"/>
            <a:ext cx="3492152" cy="510183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0000"/>
              </a:lnSpc>
              <a:spcBef>
                <a:spcPts val="0"/>
              </a:spcBef>
              <a:spcAft>
                <a:spcPts val="0"/>
              </a:spcAft>
              <a:buClr>
                <a:schemeClr val="dk1"/>
              </a:buClr>
              <a:buSzPct val="100000"/>
              <a:buNone/>
            </a:pPr>
            <a:r>
              <a:rPr lang="en-US"/>
              <a:t>Proven Models:</a:t>
            </a:r>
            <a:endParaRPr/>
          </a:p>
          <a:p>
            <a:pPr indent="-171450" lvl="0" marL="171450" rtl="0" algn="l">
              <a:lnSpc>
                <a:spcPct val="110000"/>
              </a:lnSpc>
              <a:spcBef>
                <a:spcPts val="750"/>
              </a:spcBef>
              <a:spcAft>
                <a:spcPts val="0"/>
              </a:spcAft>
              <a:buClr>
                <a:schemeClr val="dk1"/>
              </a:buClr>
              <a:buSzPct val="100000"/>
              <a:buChar char="•"/>
            </a:pPr>
            <a:r>
              <a:rPr lang="en-US"/>
              <a:t>the best of the continent’s successful destination theatres, with repertory presentations in multiple venues </a:t>
            </a:r>
            <a:endParaRPr/>
          </a:p>
          <a:p>
            <a:pPr indent="0" lvl="0" marL="171450" rtl="0" algn="l">
              <a:lnSpc>
                <a:spcPct val="110000"/>
              </a:lnSpc>
              <a:spcBef>
                <a:spcPts val="0"/>
              </a:spcBef>
              <a:spcAft>
                <a:spcPts val="0"/>
              </a:spcAft>
              <a:buNone/>
            </a:pPr>
            <a:r>
              <a:rPr lang="en-US"/>
              <a:t>(</a:t>
            </a:r>
            <a:r>
              <a:rPr i="1" lang="en-US"/>
              <a:t>Blackfriars Playhouse is proof of concept</a:t>
            </a:r>
            <a:r>
              <a:rPr lang="en-US"/>
              <a:t>)</a:t>
            </a:r>
            <a:endParaRPr/>
          </a:p>
          <a:p>
            <a:pPr indent="-171450" lvl="0" marL="171450" rtl="0" algn="l">
              <a:lnSpc>
                <a:spcPct val="110000"/>
              </a:lnSpc>
              <a:spcBef>
                <a:spcPts val="750"/>
              </a:spcBef>
              <a:spcAft>
                <a:spcPts val="0"/>
              </a:spcAft>
              <a:buClr>
                <a:schemeClr val="dk1"/>
              </a:buClr>
              <a:buSzPct val="100000"/>
              <a:buChar char="•"/>
            </a:pPr>
            <a:r>
              <a:rPr lang="en-US"/>
              <a:t>a Globe re-creation and Shakespeare’s Staging Conditions establishes a more popular and unique attraction</a:t>
            </a:r>
            <a:endParaRPr/>
          </a:p>
          <a:p>
            <a:pPr indent="-171450" lvl="0" marL="171450" rtl="0" algn="l">
              <a:lnSpc>
                <a:spcPct val="110000"/>
              </a:lnSpc>
              <a:spcBef>
                <a:spcPts val="750"/>
              </a:spcBef>
              <a:spcAft>
                <a:spcPts val="0"/>
              </a:spcAft>
              <a:buClr>
                <a:schemeClr val="dk1"/>
              </a:buClr>
              <a:buSzPct val="100000"/>
              <a:buChar char="•"/>
            </a:pPr>
            <a:r>
              <a:rPr lang="en-US"/>
              <a:t>an extensive concentration of population and education within a 4-hour radius provides the AGC a clear runway as a haven for cultural tourism and educational enrichment</a:t>
            </a:r>
            <a:endParaRPr/>
          </a:p>
        </p:txBody>
      </p:sp>
      <p:sp>
        <p:nvSpPr>
          <p:cNvPr id="216" name="Google Shape;216;p5"/>
          <p:cNvSpPr txBox="1"/>
          <p:nvPr/>
        </p:nvSpPr>
        <p:spPr>
          <a:xfrm>
            <a:off x="117277" y="6001754"/>
            <a:ext cx="8237764" cy="692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650" u="none" strike="noStrike">
                <a:solidFill>
                  <a:srgbClr val="000000"/>
                </a:solidFill>
                <a:latin typeface="Arial"/>
                <a:ea typeface="Arial"/>
                <a:cs typeface="Arial"/>
                <a:sym typeface="Arial"/>
              </a:rPr>
              <a:t>For organizations in the United States, this data came from their 2019 IRS Form 990, which is completed on an annual basis by tax-exempt organizations. Utah Shakespeare Festival is the one exception: because it is part of Southern Utah University, all financials are nested within the University’s budget and not easily itemized. Total revenue and program service revenue information was available, however, through the Festival’s annual report.Data for Stratford Festival was acquired through The Stratford Shakespearean Festival of Canada Consolidated Financial Statements (12/31/19). Est. Annual Economic Impact Stats: </a:t>
            </a:r>
            <a:r>
              <a:rPr b="0" i="0" lang="en-US" sz="650" u="none" strike="noStrike">
                <a:solidFill>
                  <a:srgbClr val="000000"/>
                </a:solidFill>
                <a:latin typeface="Arial"/>
                <a:ea typeface="Arial"/>
                <a:cs typeface="Arial"/>
                <a:sym typeface="Arial"/>
              </a:rPr>
              <a:t>*Oregon Shakespeare Festival - https://oregonbusiness.com/in-ashland-the-plays-still-the-thing** Utah Shakespeare Festival - https://le.utah.gov/interim/2024/pdf/00000769.pdf***https://www.stratfordbeaconherald.com/news/local-news/stratford-festivals-economic-impact-pegged-at-276-7m-in-2023****https://americanshakespearecenter.com/2018/11/the-asc-welcomes-the-governors-summit-on-rural-prosperity-to-blackfriars-playhouse </a:t>
            </a:r>
            <a:r>
              <a:rPr b="0" i="1" lang="en-US" sz="650" u="none" strike="noStrike">
                <a:solidFill>
                  <a:srgbClr val="000000"/>
                </a:solidFill>
                <a:latin typeface="Arial"/>
                <a:ea typeface="Arial"/>
                <a:cs typeface="Arial"/>
                <a:sym typeface="Arial"/>
              </a:rPr>
              <a:t>AGC economic development is a projection of average impact per attendee ($440.55) at other festivals times projected attendance.</a:t>
            </a:r>
            <a:endParaRPr sz="650">
              <a:solidFill>
                <a:schemeClr val="dk1"/>
              </a:solidFill>
              <a:latin typeface="Calibri"/>
              <a:ea typeface="Calibri"/>
              <a:cs typeface="Calibri"/>
              <a:sym typeface="Calibri"/>
            </a:endParaRPr>
          </a:p>
        </p:txBody>
      </p:sp>
      <p:pic>
        <p:nvPicPr>
          <p:cNvPr id="217" name="Google Shape;217;p5" title="Dandy.png"/>
          <p:cNvPicPr preferRelativeResize="0"/>
          <p:nvPr/>
        </p:nvPicPr>
        <p:blipFill rotWithShape="1">
          <a:blip r:embed="rId3">
            <a:alphaModFix/>
          </a:blip>
          <a:srcRect b="11065" l="0" r="0" t="11065"/>
          <a:stretch/>
        </p:blipFill>
        <p:spPr>
          <a:xfrm>
            <a:off x="3053891" y="-585676"/>
            <a:ext cx="6605291"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ph type="title"/>
          </p:nvPr>
        </p:nvSpPr>
        <p:spPr>
          <a:xfrm>
            <a:off x="628650" y="365126"/>
            <a:ext cx="7886700" cy="724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Better Theatre AND Better Business</a:t>
            </a:r>
            <a:endParaRPr/>
          </a:p>
        </p:txBody>
      </p:sp>
      <p:sp>
        <p:nvSpPr>
          <p:cNvPr id="223" name="Google Shape;223;p8"/>
          <p:cNvSpPr txBox="1"/>
          <p:nvPr>
            <p:ph idx="1" type="body"/>
          </p:nvPr>
        </p:nvSpPr>
        <p:spPr>
          <a:xfrm>
            <a:off x="509709" y="1216278"/>
            <a:ext cx="8124581" cy="5160029"/>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2000"/>
              <a:buChar char="•"/>
            </a:pPr>
            <a:r>
              <a:rPr lang="en-US" sz="2000"/>
              <a:t>501(c)(3) non-profit operating with the efficiency and strategic planning of a for-profit business</a:t>
            </a:r>
            <a:endParaRPr/>
          </a:p>
          <a:p>
            <a:pPr indent="-133350" lvl="0" marL="171450" rtl="0" algn="l">
              <a:lnSpc>
                <a:spcPct val="100000"/>
              </a:lnSpc>
              <a:spcBef>
                <a:spcPts val="0"/>
              </a:spcBef>
              <a:spcAft>
                <a:spcPts val="0"/>
              </a:spcAft>
              <a:buClr>
                <a:schemeClr val="dk1"/>
              </a:buClr>
              <a:buSzPts val="600"/>
              <a:buNone/>
            </a:pPr>
            <a:r>
              <a:t/>
            </a:r>
            <a:endParaRPr sz="600"/>
          </a:p>
          <a:p>
            <a:pPr indent="-171450" lvl="0" marL="171450" rtl="0" algn="l">
              <a:lnSpc>
                <a:spcPct val="100000"/>
              </a:lnSpc>
              <a:spcBef>
                <a:spcPts val="0"/>
              </a:spcBef>
              <a:spcAft>
                <a:spcPts val="0"/>
              </a:spcAft>
              <a:buClr>
                <a:schemeClr val="dk1"/>
              </a:buClr>
              <a:buSzPts val="2000"/>
              <a:buChar char="•"/>
            </a:pPr>
            <a:r>
              <a:rPr lang="en-US" sz="2000"/>
              <a:t>Sustainable Financial Model – a robust pro forma built on impact partner financing rather than traditional donor-based models</a:t>
            </a:r>
            <a:endParaRPr/>
          </a:p>
          <a:p>
            <a:pPr indent="-133350" lvl="0" marL="171450" rtl="0" algn="l">
              <a:lnSpc>
                <a:spcPct val="100000"/>
              </a:lnSpc>
              <a:spcBef>
                <a:spcPts val="0"/>
              </a:spcBef>
              <a:spcAft>
                <a:spcPts val="0"/>
              </a:spcAft>
              <a:buClr>
                <a:schemeClr val="dk1"/>
              </a:buClr>
              <a:buSzPts val="600"/>
              <a:buNone/>
            </a:pPr>
            <a:r>
              <a:t/>
            </a:r>
            <a:endParaRPr sz="600"/>
          </a:p>
          <a:p>
            <a:pPr indent="-171450" lvl="0" marL="171450" rtl="0" algn="l">
              <a:lnSpc>
                <a:spcPct val="100000"/>
              </a:lnSpc>
              <a:spcBef>
                <a:spcPts val="0"/>
              </a:spcBef>
              <a:spcAft>
                <a:spcPts val="0"/>
              </a:spcAft>
              <a:buClr>
                <a:schemeClr val="dk1"/>
              </a:buClr>
              <a:buSzPts val="2000"/>
              <a:buChar char="•"/>
            </a:pPr>
            <a:r>
              <a:rPr lang="en-US" sz="2000"/>
              <a:t>Proven Success of Shakespeare’s Staging Conditions in Repertory – inviting audiences to experience five to six productions in a single weekend</a:t>
            </a:r>
            <a:endParaRPr/>
          </a:p>
          <a:p>
            <a:pPr indent="-133350" lvl="0" marL="171450" rtl="0" algn="l">
              <a:lnSpc>
                <a:spcPct val="100000"/>
              </a:lnSpc>
              <a:spcBef>
                <a:spcPts val="0"/>
              </a:spcBef>
              <a:spcAft>
                <a:spcPts val="0"/>
              </a:spcAft>
              <a:buClr>
                <a:schemeClr val="dk1"/>
              </a:buClr>
              <a:buSzPts val="600"/>
              <a:buNone/>
            </a:pPr>
            <a:r>
              <a:t/>
            </a:r>
            <a:endParaRPr sz="600"/>
          </a:p>
          <a:p>
            <a:pPr indent="-171450" lvl="0" marL="171450" rtl="0" algn="l">
              <a:lnSpc>
                <a:spcPct val="100000"/>
              </a:lnSpc>
              <a:spcBef>
                <a:spcPts val="0"/>
              </a:spcBef>
              <a:spcAft>
                <a:spcPts val="0"/>
              </a:spcAft>
              <a:buClr>
                <a:schemeClr val="dk1"/>
              </a:buClr>
              <a:buSzPts val="2000"/>
              <a:buChar char="•"/>
            </a:pPr>
            <a:r>
              <a:rPr lang="en-US" sz="2000"/>
              <a:t>Diverse Cultural and Educational Programming – from Shakespeare and Contemporary Theatre to Music, Dance, and more</a:t>
            </a:r>
            <a:endParaRPr/>
          </a:p>
          <a:p>
            <a:pPr indent="-133350" lvl="0" marL="171450" rtl="0" algn="l">
              <a:lnSpc>
                <a:spcPct val="100000"/>
              </a:lnSpc>
              <a:spcBef>
                <a:spcPts val="0"/>
              </a:spcBef>
              <a:spcAft>
                <a:spcPts val="0"/>
              </a:spcAft>
              <a:buClr>
                <a:schemeClr val="dk1"/>
              </a:buClr>
              <a:buSzPts val="600"/>
              <a:buNone/>
            </a:pPr>
            <a:r>
              <a:t/>
            </a:r>
            <a:endParaRPr sz="600"/>
          </a:p>
          <a:p>
            <a:pPr indent="-171450" lvl="0" marL="171450" rtl="0" algn="l">
              <a:lnSpc>
                <a:spcPct val="100000"/>
              </a:lnSpc>
              <a:spcBef>
                <a:spcPts val="0"/>
              </a:spcBef>
              <a:spcAft>
                <a:spcPts val="0"/>
              </a:spcAft>
              <a:buClr>
                <a:schemeClr val="dk1"/>
              </a:buClr>
              <a:buSzPts val="2000"/>
              <a:buChar char="•"/>
            </a:pPr>
            <a:r>
              <a:rPr lang="en-US" sz="2000"/>
              <a:t>Prime Location – leveraging a region’s rich cultural heritage to attract both local audiences and tourists</a:t>
            </a:r>
            <a:endParaRPr/>
          </a:p>
          <a:p>
            <a:pPr indent="-133350" lvl="0" marL="171450" rtl="0" algn="l">
              <a:lnSpc>
                <a:spcPct val="100000"/>
              </a:lnSpc>
              <a:spcBef>
                <a:spcPts val="0"/>
              </a:spcBef>
              <a:spcAft>
                <a:spcPts val="0"/>
              </a:spcAft>
              <a:buClr>
                <a:schemeClr val="dk1"/>
              </a:buClr>
              <a:buSzPts val="600"/>
              <a:buNone/>
            </a:pPr>
            <a:r>
              <a:t/>
            </a:r>
            <a:endParaRPr sz="600"/>
          </a:p>
          <a:p>
            <a:pPr indent="-171450" lvl="0" marL="171450" rtl="0" algn="l">
              <a:lnSpc>
                <a:spcPct val="100000"/>
              </a:lnSpc>
              <a:spcBef>
                <a:spcPts val="0"/>
              </a:spcBef>
              <a:spcAft>
                <a:spcPts val="0"/>
              </a:spcAft>
              <a:buClr>
                <a:schemeClr val="dk1"/>
              </a:buClr>
              <a:buSzPts val="2000"/>
              <a:buChar char="•"/>
            </a:pPr>
            <a:r>
              <a:rPr lang="en-US" sz="2000"/>
              <a:t>Mission-Driven Impact – advancing economic development, community engagement, education, and cultural enrichment through the arts</a:t>
            </a:r>
            <a:endParaRPr i="1" sz="2000"/>
          </a:p>
        </p:txBody>
      </p:sp>
      <p:sp>
        <p:nvSpPr>
          <p:cNvPr id="224" name="Google Shape;224;p8"/>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9"/>
          <p:cNvSpPr txBox="1"/>
          <p:nvPr>
            <p:ph type="title"/>
          </p:nvPr>
        </p:nvSpPr>
        <p:spPr>
          <a:xfrm>
            <a:off x="628650" y="365126"/>
            <a:ext cx="7886700" cy="724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a:t>Why Invest in the Arts and in Shakespeare?</a:t>
            </a:r>
            <a:endParaRPr/>
          </a:p>
        </p:txBody>
      </p:sp>
      <p:sp>
        <p:nvSpPr>
          <p:cNvPr id="230" name="Google Shape;230;p9"/>
          <p:cNvSpPr txBox="1"/>
          <p:nvPr>
            <p:ph idx="1" type="body"/>
          </p:nvPr>
        </p:nvSpPr>
        <p:spPr>
          <a:xfrm>
            <a:off x="628650" y="1250899"/>
            <a:ext cx="7886700" cy="4926064"/>
          </a:xfrm>
          <a:prstGeom prst="rect">
            <a:avLst/>
          </a:prstGeom>
          <a:noFill/>
          <a:ln>
            <a:noFill/>
          </a:ln>
        </p:spPr>
        <p:txBody>
          <a:bodyPr anchorCtr="0" anchor="t" bIns="45700" lIns="91425" spcFirstLastPara="1" rIns="91425" wrap="square" tIns="45700">
            <a:normAutofit fontScale="92500"/>
          </a:bodyPr>
          <a:lstStyle/>
          <a:p>
            <a:pPr indent="-171481" lvl="0" marL="171450" rtl="0" algn="l">
              <a:lnSpc>
                <a:spcPct val="90000"/>
              </a:lnSpc>
              <a:spcBef>
                <a:spcPts val="0"/>
              </a:spcBef>
              <a:spcAft>
                <a:spcPts val="0"/>
              </a:spcAft>
              <a:buClr>
                <a:schemeClr val="dk1"/>
              </a:buClr>
              <a:buSzPct val="100000"/>
              <a:buChar char="•"/>
            </a:pPr>
            <a:r>
              <a:rPr lang="en-US"/>
              <a:t>Research shows that cultural and heritage tourists:</a:t>
            </a:r>
            <a:endParaRPr/>
          </a:p>
          <a:p>
            <a:pPr indent="-171450" lvl="1" marL="514350" rtl="0" algn="l">
              <a:lnSpc>
                <a:spcPct val="90000"/>
              </a:lnSpc>
              <a:spcBef>
                <a:spcPts val="375"/>
              </a:spcBef>
              <a:spcAft>
                <a:spcPts val="0"/>
              </a:spcAft>
              <a:buClr>
                <a:schemeClr val="dk1"/>
              </a:buClr>
              <a:buSzPct val="100000"/>
              <a:buChar char="•"/>
            </a:pPr>
            <a:r>
              <a:rPr lang="en-US"/>
              <a:t>Spend more than other travelers ($623 vs. $457)</a:t>
            </a:r>
            <a:endParaRPr/>
          </a:p>
          <a:p>
            <a:pPr indent="-171450" lvl="1" marL="514350" rtl="0" algn="l">
              <a:lnSpc>
                <a:spcPct val="90000"/>
              </a:lnSpc>
              <a:spcBef>
                <a:spcPts val="375"/>
              </a:spcBef>
              <a:spcAft>
                <a:spcPts val="0"/>
              </a:spcAft>
              <a:buClr>
                <a:schemeClr val="dk1"/>
              </a:buClr>
              <a:buSzPct val="100000"/>
              <a:buChar char="•"/>
            </a:pPr>
            <a:r>
              <a:rPr lang="en-US"/>
              <a:t>Are more likely to spend $1,000 (19% vs. 12%)</a:t>
            </a:r>
            <a:endParaRPr/>
          </a:p>
          <a:p>
            <a:pPr indent="-171450" lvl="1" marL="514350" rtl="0" algn="l">
              <a:lnSpc>
                <a:spcPct val="90000"/>
              </a:lnSpc>
              <a:spcBef>
                <a:spcPts val="375"/>
              </a:spcBef>
              <a:spcAft>
                <a:spcPts val="0"/>
              </a:spcAft>
              <a:buClr>
                <a:schemeClr val="dk1"/>
              </a:buClr>
              <a:buSzPct val="100000"/>
              <a:buChar char="•"/>
            </a:pPr>
            <a:r>
              <a:rPr lang="en-US"/>
              <a:t>Are more likely to stay in a hotel, motel, or B&amp;B (62% vs. 55%)</a:t>
            </a:r>
            <a:endParaRPr/>
          </a:p>
          <a:p>
            <a:pPr indent="-171450" lvl="1" marL="514350" rtl="0" algn="l">
              <a:lnSpc>
                <a:spcPct val="90000"/>
              </a:lnSpc>
              <a:spcBef>
                <a:spcPts val="375"/>
              </a:spcBef>
              <a:spcAft>
                <a:spcPts val="0"/>
              </a:spcAft>
              <a:buClr>
                <a:schemeClr val="dk1"/>
              </a:buClr>
              <a:buSzPct val="100000"/>
              <a:buChar char="•"/>
            </a:pPr>
            <a:r>
              <a:rPr lang="en-US"/>
              <a:t>Take longer trips (5.2 nights vs. 3.4 nights)</a:t>
            </a:r>
            <a:endParaRPr/>
          </a:p>
          <a:p>
            <a:pPr indent="-48133" lvl="0" marL="171450" rtl="0" algn="l">
              <a:lnSpc>
                <a:spcPct val="90000"/>
              </a:lnSpc>
              <a:spcBef>
                <a:spcPts val="750"/>
              </a:spcBef>
              <a:spcAft>
                <a:spcPts val="0"/>
              </a:spcAft>
              <a:buClr>
                <a:schemeClr val="dk1"/>
              </a:buClr>
              <a:buSzPct val="100000"/>
              <a:buNone/>
            </a:pPr>
            <a:r>
              <a:t/>
            </a:r>
            <a:endParaRPr/>
          </a:p>
          <a:p>
            <a:pPr indent="-171481" lvl="0" marL="171450" rtl="0" algn="l">
              <a:lnSpc>
                <a:spcPct val="90000"/>
              </a:lnSpc>
              <a:spcBef>
                <a:spcPts val="750"/>
              </a:spcBef>
              <a:spcAft>
                <a:spcPts val="0"/>
              </a:spcAft>
              <a:buClr>
                <a:schemeClr val="dk1"/>
              </a:buClr>
              <a:buSzPct val="100000"/>
              <a:buChar char="•"/>
            </a:pPr>
            <a:r>
              <a:rPr lang="en-US"/>
              <a:t>Sheryl Wagner, Director of Tourism for the City of Staunton, Virginia</a:t>
            </a:r>
            <a:endParaRPr/>
          </a:p>
          <a:p>
            <a:pPr indent="-171450" lvl="1" marL="514350" rtl="0" algn="l">
              <a:lnSpc>
                <a:spcPct val="100000"/>
              </a:lnSpc>
              <a:spcBef>
                <a:spcPts val="600"/>
              </a:spcBef>
              <a:spcAft>
                <a:spcPts val="0"/>
              </a:spcAft>
              <a:buClr>
                <a:schemeClr val="dk1"/>
              </a:buClr>
              <a:buSzPct val="100000"/>
              <a:buChar char="•"/>
            </a:pPr>
            <a:r>
              <a:rPr lang="en-US"/>
              <a:t>“When communities invest in the arts, as Staunton has done, they are supporting jobs, generating government revenue, and promoting a healthy tourism economy. Arts and cultural organizations are valued members of the business community. </a:t>
            </a:r>
            <a:r>
              <a:rPr b="1" lang="en-US"/>
              <a:t>In 2000 before the Blackfriars Playhouse opened, the Economic Impact of Tourism in Staunton was $27 million. In 2017, the Economic Impact of Tourism was $56 million. That’s over a 100% increase in 17 years. </a:t>
            </a:r>
            <a:r>
              <a:rPr lang="en-US"/>
              <a:t>You can always tell when a community’s tourism industry is strong because you start to see more restaurants, shops, breweries, wine bars, and hotels. We have 3 new hotels opening in 2018 accounting for 237 more rooms in Staunton’s hotel inventory. This is what the arts have built in our community.”</a:t>
            </a:r>
            <a:endParaRPr/>
          </a:p>
          <a:p>
            <a:pPr indent="-48133" lvl="0" marL="171450" rtl="0" algn="l">
              <a:lnSpc>
                <a:spcPct val="90000"/>
              </a:lnSpc>
              <a:spcBef>
                <a:spcPts val="750"/>
              </a:spcBef>
              <a:spcAft>
                <a:spcPts val="0"/>
              </a:spcAft>
              <a:buClr>
                <a:schemeClr val="dk1"/>
              </a:buClr>
              <a:buSzPct val="100000"/>
              <a:buNone/>
            </a:pPr>
            <a:r>
              <a:t/>
            </a:r>
            <a:endParaRPr/>
          </a:p>
          <a:p>
            <a:pPr indent="-48133" lvl="0" marL="171450" rtl="0" algn="l">
              <a:lnSpc>
                <a:spcPct val="90000"/>
              </a:lnSpc>
              <a:spcBef>
                <a:spcPts val="750"/>
              </a:spcBef>
              <a:spcAft>
                <a:spcPts val="0"/>
              </a:spcAft>
              <a:buClr>
                <a:schemeClr val="dk1"/>
              </a:buClr>
              <a:buSzPct val="100000"/>
              <a:buNone/>
            </a:pPr>
            <a:r>
              <a:t/>
            </a:r>
            <a:endParaRPr/>
          </a:p>
        </p:txBody>
      </p:sp>
      <p:sp>
        <p:nvSpPr>
          <p:cNvPr id="231" name="Google Shape;231;p9"/>
          <p:cNvSpPr txBox="1"/>
          <p:nvPr>
            <p:ph idx="12" type="sldNum"/>
          </p:nvPr>
        </p:nvSpPr>
        <p:spPr>
          <a:xfrm>
            <a:off x="8455224" y="6264241"/>
            <a:ext cx="571499" cy="365125"/>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7"/>
          <p:cNvPicPr preferRelativeResize="0"/>
          <p:nvPr/>
        </p:nvPicPr>
        <p:blipFill rotWithShape="1">
          <a:blip r:embed="rId3">
            <a:alphaModFix/>
          </a:blip>
          <a:srcRect b="0" l="0" r="0" t="0"/>
          <a:stretch/>
        </p:blipFill>
        <p:spPr>
          <a:xfrm>
            <a:off x="1987497" y="773705"/>
            <a:ext cx="5169005" cy="5310590"/>
          </a:xfrm>
          <a:prstGeom prst="rect">
            <a:avLst/>
          </a:prstGeom>
          <a:noFill/>
          <a:ln>
            <a:noFill/>
          </a:ln>
        </p:spPr>
      </p:pic>
    </p:spTree>
  </p:cSld>
  <p:clrMapOvr>
    <a:masterClrMapping/>
  </p:clrMapOvr>
  <p:transition advClick="0" advTm="10000" spd="slow" p14:dur="1500">
    <p:random/>
  </p:transition>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2020-03-26T18:00:14Z</dcterms:created>
  <dc:creator>Tom Evans</dc:creator>
</cp:coreProperties>
</file>