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73" r:id="rId5"/>
    <p:sldId id="267" r:id="rId6"/>
    <p:sldId id="2853" r:id="rId7"/>
    <p:sldId id="2852" r:id="rId8"/>
    <p:sldId id="266" r:id="rId9"/>
    <p:sldId id="362" r:id="rId10"/>
    <p:sldId id="2863" r:id="rId11"/>
    <p:sldId id="2864" r:id="rId12"/>
    <p:sldId id="2858" r:id="rId13"/>
    <p:sldId id="2859" r:id="rId14"/>
    <p:sldId id="2860" r:id="rId15"/>
    <p:sldId id="2861" r:id="rId16"/>
    <p:sldId id="2865" r:id="rId17"/>
    <p:sldId id="277" r:id="rId18"/>
    <p:sldId id="2848" r:id="rId19"/>
    <p:sldId id="364" r:id="rId20"/>
    <p:sldId id="2855" r:id="rId21"/>
    <p:sldId id="2854" r:id="rId22"/>
    <p:sldId id="2866" r:id="rId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212121"/>
    <a:srgbClr val="D3E7F0"/>
    <a:srgbClr val="36619B"/>
    <a:srgbClr val="003365"/>
    <a:srgbClr val="FFD236"/>
    <a:srgbClr val="002C77"/>
    <a:srgbClr val="DCDDDC"/>
    <a:srgbClr val="D7D8D7"/>
    <a:srgbClr val="2B71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133C94-74C1-2412-ECBC-A48BF0D106B1}" v="1" dt="2025-09-18T13:50:35.044"/>
    <p1510:client id="{3DD2654F-74DF-33B0-97BD-5032FB94D69E}" v="34" dt="2025-09-19T16:00:02.5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7" autoAdjust="0"/>
    <p:restoredTop sz="89123" autoAdjust="0"/>
  </p:normalViewPr>
  <p:slideViewPr>
    <p:cSldViewPr snapToGrid="0">
      <p:cViewPr varScale="1">
        <p:scale>
          <a:sx n="142" d="100"/>
          <a:sy n="142" d="100"/>
        </p:scale>
        <p:origin x="2232" y="11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19" d="100"/>
          <a:sy n="119" d="100"/>
        </p:scale>
        <p:origin x="501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cenech, Erica (CJISD) (FBI)" userId="S::eyacenech@fbi.gov::a483b6fe-731d-402f-bba3-4ed2aab07202" providerId="AD" clId="Web-{3DD2654F-74DF-33B0-97BD-5032FB94D69E}"/>
    <pc:docChg chg="addSld modSld">
      <pc:chgData name="Yacenech, Erica (CJISD) (FBI)" userId="S::eyacenech@fbi.gov::a483b6fe-731d-402f-bba3-4ed2aab07202" providerId="AD" clId="Web-{3DD2654F-74DF-33B0-97BD-5032FB94D69E}" dt="2025-09-19T16:02:12.508" v="356"/>
      <pc:docMkLst>
        <pc:docMk/>
      </pc:docMkLst>
      <pc:sldChg chg="modNotes">
        <pc:chgData name="Yacenech, Erica (CJISD) (FBI)" userId="S::eyacenech@fbi.gov::a483b6fe-731d-402f-bba3-4ed2aab07202" providerId="AD" clId="Web-{3DD2654F-74DF-33B0-97BD-5032FB94D69E}" dt="2025-09-19T15:48:27.006" v="165"/>
        <pc:sldMkLst>
          <pc:docMk/>
          <pc:sldMk cId="2587258153" sldId="273"/>
        </pc:sldMkLst>
      </pc:sldChg>
      <pc:sldChg chg="modNotes">
        <pc:chgData name="Yacenech, Erica (CJISD) (FBI)" userId="S::eyacenech@fbi.gov::a483b6fe-731d-402f-bba3-4ed2aab07202" providerId="AD" clId="Web-{3DD2654F-74DF-33B0-97BD-5032FB94D69E}" dt="2025-09-19T14:42:37.830" v="58"/>
        <pc:sldMkLst>
          <pc:docMk/>
          <pc:sldMk cId="480986345" sldId="364"/>
        </pc:sldMkLst>
      </pc:sldChg>
      <pc:sldChg chg="modNotes">
        <pc:chgData name="Yacenech, Erica (CJISD) (FBI)" userId="S::eyacenech@fbi.gov::a483b6fe-731d-402f-bba3-4ed2aab07202" providerId="AD" clId="Web-{3DD2654F-74DF-33B0-97BD-5032FB94D69E}" dt="2025-09-19T16:02:12.508" v="356"/>
        <pc:sldMkLst>
          <pc:docMk/>
          <pc:sldMk cId="499984177" sldId="2848"/>
        </pc:sldMkLst>
      </pc:sldChg>
      <pc:sldChg chg="modSp modNotes">
        <pc:chgData name="Yacenech, Erica (CJISD) (FBI)" userId="S::eyacenech@fbi.gov::a483b6fe-731d-402f-bba3-4ed2aab07202" providerId="AD" clId="Web-{3DD2654F-74DF-33B0-97BD-5032FB94D69E}" dt="2025-09-19T15:50:01.631" v="184"/>
        <pc:sldMkLst>
          <pc:docMk/>
          <pc:sldMk cId="1955429771" sldId="2852"/>
        </pc:sldMkLst>
        <pc:picChg chg="mod modCrop">
          <ac:chgData name="Yacenech, Erica (CJISD) (FBI)" userId="S::eyacenech@fbi.gov::a483b6fe-731d-402f-bba3-4ed2aab07202" providerId="AD" clId="Web-{3DD2654F-74DF-33B0-97BD-5032FB94D69E}" dt="2025-09-19T15:49:47.975" v="179" actId="1076"/>
          <ac:picMkLst>
            <pc:docMk/>
            <pc:sldMk cId="1955429771" sldId="2852"/>
            <ac:picMk id="6" creationId="{6115152D-0A7D-85DF-1DD9-687D55BD8B40}"/>
          </ac:picMkLst>
        </pc:picChg>
      </pc:sldChg>
      <pc:sldChg chg="addSp delSp modSp modNotes">
        <pc:chgData name="Yacenech, Erica (CJISD) (FBI)" userId="S::eyacenech@fbi.gov::a483b6fe-731d-402f-bba3-4ed2aab07202" providerId="AD" clId="Web-{3DD2654F-74DF-33B0-97BD-5032FB94D69E}" dt="2025-09-19T16:00:02.523" v="247"/>
        <pc:sldMkLst>
          <pc:docMk/>
          <pc:sldMk cId="1085567036" sldId="2854"/>
        </pc:sldMkLst>
        <pc:spChg chg="del">
          <ac:chgData name="Yacenech, Erica (CJISD) (FBI)" userId="S::eyacenech@fbi.gov::a483b6fe-731d-402f-bba3-4ed2aab07202" providerId="AD" clId="Web-{3DD2654F-74DF-33B0-97BD-5032FB94D69E}" dt="2025-09-19T15:43:52.850" v="154"/>
          <ac:spMkLst>
            <pc:docMk/>
            <pc:sldMk cId="1085567036" sldId="2854"/>
            <ac:spMk id="3" creationId="{931BBEB7-C412-83A0-F121-BCEB8A99C8A9}"/>
          </ac:spMkLst>
        </pc:spChg>
        <pc:spChg chg="add del mod">
          <ac:chgData name="Yacenech, Erica (CJISD) (FBI)" userId="S::eyacenech@fbi.gov::a483b6fe-731d-402f-bba3-4ed2aab07202" providerId="AD" clId="Web-{3DD2654F-74DF-33B0-97BD-5032FB94D69E}" dt="2025-09-19T15:43:56.975" v="155"/>
          <ac:spMkLst>
            <pc:docMk/>
            <pc:sldMk cId="1085567036" sldId="2854"/>
            <ac:spMk id="7" creationId="{7FE50370-7894-7911-ADA2-ACB8A2D58918}"/>
          </ac:spMkLst>
        </pc:spChg>
        <pc:spChg chg="del mod">
          <ac:chgData name="Yacenech, Erica (CJISD) (FBI)" userId="S::eyacenech@fbi.gov::a483b6fe-731d-402f-bba3-4ed2aab07202" providerId="AD" clId="Web-{3DD2654F-74DF-33B0-97BD-5032FB94D69E}" dt="2025-09-19T15:44:39.350" v="161"/>
          <ac:spMkLst>
            <pc:docMk/>
            <pc:sldMk cId="1085567036" sldId="2854"/>
            <ac:spMk id="9" creationId="{941CB32B-274C-26DF-181F-A40138A13581}"/>
          </ac:spMkLst>
        </pc:spChg>
        <pc:picChg chg="del">
          <ac:chgData name="Yacenech, Erica (CJISD) (FBI)" userId="S::eyacenech@fbi.gov::a483b6fe-731d-402f-bba3-4ed2aab07202" providerId="AD" clId="Web-{3DD2654F-74DF-33B0-97BD-5032FB94D69E}" dt="2025-09-19T15:42:45.162" v="152"/>
          <ac:picMkLst>
            <pc:docMk/>
            <pc:sldMk cId="1085567036" sldId="2854"/>
            <ac:picMk id="8" creationId="{4F8D2C9F-97CC-FBFC-387F-41540A73247C}"/>
          </ac:picMkLst>
        </pc:picChg>
        <pc:picChg chg="add mod">
          <ac:chgData name="Yacenech, Erica (CJISD) (FBI)" userId="S::eyacenech@fbi.gov::a483b6fe-731d-402f-bba3-4ed2aab07202" providerId="AD" clId="Web-{3DD2654F-74DF-33B0-97BD-5032FB94D69E}" dt="2025-09-19T16:00:02.523" v="247"/>
          <ac:picMkLst>
            <pc:docMk/>
            <pc:sldMk cId="1085567036" sldId="2854"/>
            <ac:picMk id="10" creationId="{BDDF671F-6EB9-804C-D7A0-867C13B27AEC}"/>
          </ac:picMkLst>
        </pc:picChg>
      </pc:sldChg>
      <pc:sldChg chg="modSp modNotes">
        <pc:chgData name="Yacenech, Erica (CJISD) (FBI)" userId="S::eyacenech@fbi.gov::a483b6fe-731d-402f-bba3-4ed2aab07202" providerId="AD" clId="Web-{3DD2654F-74DF-33B0-97BD-5032FB94D69E}" dt="2025-09-19T15:52:40.147" v="189"/>
        <pc:sldMkLst>
          <pc:docMk/>
          <pc:sldMk cId="2599027158" sldId="2855"/>
        </pc:sldMkLst>
        <pc:spChg chg="mod">
          <ac:chgData name="Yacenech, Erica (CJISD) (FBI)" userId="S::eyacenech@fbi.gov::a483b6fe-731d-402f-bba3-4ed2aab07202" providerId="AD" clId="Web-{3DD2654F-74DF-33B0-97BD-5032FB94D69E}" dt="2025-09-19T15:50:58.616" v="187" actId="20577"/>
          <ac:spMkLst>
            <pc:docMk/>
            <pc:sldMk cId="2599027158" sldId="2855"/>
            <ac:spMk id="2" creationId="{00000000-0000-0000-0000-000000000000}"/>
          </ac:spMkLst>
        </pc:spChg>
      </pc:sldChg>
      <pc:sldChg chg="add replId">
        <pc:chgData name="Yacenech, Erica (CJISD) (FBI)" userId="S::eyacenech@fbi.gov::a483b6fe-731d-402f-bba3-4ed2aab07202" providerId="AD" clId="Web-{3DD2654F-74DF-33B0-97BD-5032FB94D69E}" dt="2025-09-19T15:42:41.615" v="151"/>
        <pc:sldMkLst>
          <pc:docMk/>
          <pc:sldMk cId="2216520006" sldId="2866"/>
        </pc:sldMkLst>
      </pc:sldChg>
    </pc:docChg>
  </pc:docChgLst>
</pc:chgInfo>
</file>

<file path=ppt/diagrams/_rels/data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DA8887-A85B-4BFA-AE3E-42EF0F119AED}"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US"/>
        </a:p>
      </dgm:t>
    </dgm:pt>
    <dgm:pt modelId="{4B888759-5DB1-40C8-ADA0-46853C03C0EC}" type="pres">
      <dgm:prSet presAssocID="{13DA8887-A85B-4BFA-AE3E-42EF0F119AED}" presName="linear" presStyleCnt="0">
        <dgm:presLayoutVars>
          <dgm:animLvl val="lvl"/>
          <dgm:resizeHandles val="exact"/>
        </dgm:presLayoutVars>
      </dgm:prSet>
      <dgm:spPr/>
    </dgm:pt>
  </dgm:ptLst>
  <dgm:cxnLst>
    <dgm:cxn modelId="{7EE10081-1F94-40BB-9E98-049C39D02AB2}" type="presOf" srcId="{13DA8887-A85B-4BFA-AE3E-42EF0F119AED}" destId="{4B888759-5DB1-40C8-ADA0-46853C03C0EC}"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DA8887-A85B-4BFA-AE3E-42EF0F119AED}"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US"/>
        </a:p>
      </dgm:t>
    </dgm:pt>
    <dgm:pt modelId="{4B888759-5DB1-40C8-ADA0-46853C03C0EC}" type="pres">
      <dgm:prSet presAssocID="{13DA8887-A85B-4BFA-AE3E-42EF0F119AED}" presName="linear" presStyleCnt="0">
        <dgm:presLayoutVars>
          <dgm:animLvl val="lvl"/>
          <dgm:resizeHandles val="exact"/>
        </dgm:presLayoutVars>
      </dgm:prSet>
      <dgm:spPr/>
    </dgm:pt>
  </dgm:ptLst>
  <dgm:cxnLst>
    <dgm:cxn modelId="{7EE10081-1F94-40BB-9E98-049C39D02AB2}" type="presOf" srcId="{13DA8887-A85B-4BFA-AE3E-42EF0F119AED}" destId="{4B888759-5DB1-40C8-ADA0-46853C03C0EC}"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DA8887-A85B-4BFA-AE3E-42EF0F119AED}"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US"/>
        </a:p>
      </dgm:t>
    </dgm:pt>
    <dgm:pt modelId="{4B888759-5DB1-40C8-ADA0-46853C03C0EC}" type="pres">
      <dgm:prSet presAssocID="{13DA8887-A85B-4BFA-AE3E-42EF0F119AED}" presName="linear" presStyleCnt="0">
        <dgm:presLayoutVars>
          <dgm:animLvl val="lvl"/>
          <dgm:resizeHandles val="exact"/>
        </dgm:presLayoutVars>
      </dgm:prSet>
      <dgm:spPr/>
    </dgm:pt>
  </dgm:ptLst>
  <dgm:cxnLst>
    <dgm:cxn modelId="{7EE10081-1F94-40BB-9E98-049C39D02AB2}" type="presOf" srcId="{13DA8887-A85B-4BFA-AE3E-42EF0F119AED}" destId="{4B888759-5DB1-40C8-ADA0-46853C03C0EC}" srcOrd="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4ED286-D2C2-419E-A2E6-3BC66BAFD486}" type="doc">
      <dgm:prSet loTypeId="urn:microsoft.com/office/officeart/2018/2/layout/IconLabelList" loCatId="icon" qsTypeId="urn:microsoft.com/office/officeart/2005/8/quickstyle/simple1" qsCatId="simple" csTypeId="urn:microsoft.com/office/officeart/2005/8/colors/accent4_2" csCatId="accent4" phldr="1"/>
      <dgm:spPr/>
      <dgm:t>
        <a:bodyPr/>
        <a:lstStyle/>
        <a:p>
          <a:endParaRPr lang="en-US"/>
        </a:p>
      </dgm:t>
    </dgm:pt>
    <dgm:pt modelId="{02E48FAC-117C-40A7-AE90-8B44F4C97A21}">
      <dgm:prSet custT="1"/>
      <dgm:spPr/>
      <dgm:t>
        <a:bodyPr/>
        <a:lstStyle/>
        <a:p>
          <a:pPr>
            <a:lnSpc>
              <a:spcPct val="100000"/>
            </a:lnSpc>
          </a:pPr>
          <a:r>
            <a:rPr lang="en-US" sz="1300" dirty="0">
              <a:latin typeface="Arial"/>
              <a:cs typeface="Arial"/>
            </a:rPr>
            <a:t>Single </a:t>
          </a:r>
          <a:br>
            <a:rPr lang="en-US" sz="1300" dirty="0">
              <a:latin typeface="Arial"/>
              <a:cs typeface="Arial"/>
            </a:rPr>
          </a:br>
          <a:r>
            <a:rPr lang="en-US" sz="1300" dirty="0">
              <a:latin typeface="Arial"/>
              <a:cs typeface="Arial"/>
            </a:rPr>
            <a:t>sign-on access</a:t>
          </a:r>
          <a:endParaRPr lang="en-US" sz="1300" dirty="0"/>
        </a:p>
      </dgm:t>
    </dgm:pt>
    <dgm:pt modelId="{F93CF1CA-5726-47C8-AF35-95419C303598}" type="parTrans" cxnId="{7F05D42C-B1B6-49B6-A126-F618FE77502D}">
      <dgm:prSet/>
      <dgm:spPr/>
      <dgm:t>
        <a:bodyPr/>
        <a:lstStyle/>
        <a:p>
          <a:endParaRPr lang="en-US"/>
        </a:p>
      </dgm:t>
    </dgm:pt>
    <dgm:pt modelId="{CBC98D92-2680-4936-B82A-EA65C45AF704}" type="sibTrans" cxnId="{7F05D42C-B1B6-49B6-A126-F618FE77502D}">
      <dgm:prSet/>
      <dgm:spPr/>
      <dgm:t>
        <a:bodyPr/>
        <a:lstStyle/>
        <a:p>
          <a:endParaRPr lang="en-US"/>
        </a:p>
      </dgm:t>
    </dgm:pt>
    <dgm:pt modelId="{14950B62-55A6-44D0-B982-C255EBB4D226}">
      <dgm:prSet custT="1"/>
      <dgm:spPr/>
      <dgm:t>
        <a:bodyPr/>
        <a:lstStyle/>
        <a:p>
          <a:pPr>
            <a:lnSpc>
              <a:spcPct val="100000"/>
            </a:lnSpc>
            <a:spcAft>
              <a:spcPts val="0"/>
            </a:spcAft>
          </a:pPr>
          <a:r>
            <a:rPr lang="en-US" sz="1300">
              <a:latin typeface="Arial"/>
              <a:cs typeface="Arial"/>
            </a:rPr>
            <a:t>Federated</a:t>
          </a:r>
        </a:p>
        <a:p>
          <a:pPr>
            <a:lnSpc>
              <a:spcPct val="100000"/>
            </a:lnSpc>
            <a:spcAft>
              <a:spcPct val="35000"/>
            </a:spcAft>
          </a:pPr>
          <a:r>
            <a:rPr lang="en-US" sz="1300">
              <a:latin typeface="Arial"/>
              <a:cs typeface="Arial"/>
            </a:rPr>
            <a:t>identity access</a:t>
          </a:r>
          <a:br>
            <a:rPr lang="en-US" sz="1300">
              <a:latin typeface="Arial"/>
              <a:cs typeface="Arial"/>
            </a:rPr>
          </a:br>
          <a:r>
            <a:rPr lang="en-US" sz="1300">
              <a:latin typeface="Arial"/>
              <a:cs typeface="Arial"/>
            </a:rPr>
            <a:t>management system</a:t>
          </a:r>
        </a:p>
      </dgm:t>
    </dgm:pt>
    <dgm:pt modelId="{5C3F5BA8-DC25-464E-87DF-D13DD5C3B565}" type="parTrans" cxnId="{6348E1FE-786A-4DBB-AC47-E79916693978}">
      <dgm:prSet/>
      <dgm:spPr/>
      <dgm:t>
        <a:bodyPr/>
        <a:lstStyle/>
        <a:p>
          <a:endParaRPr lang="en-US"/>
        </a:p>
      </dgm:t>
    </dgm:pt>
    <dgm:pt modelId="{11675669-4095-472A-9FEF-3C675E8A7CFD}" type="sibTrans" cxnId="{6348E1FE-786A-4DBB-AC47-E79916693978}">
      <dgm:prSet/>
      <dgm:spPr/>
      <dgm:t>
        <a:bodyPr/>
        <a:lstStyle/>
        <a:p>
          <a:endParaRPr lang="en-US"/>
        </a:p>
      </dgm:t>
    </dgm:pt>
    <dgm:pt modelId="{81E767F6-0B7D-47B0-A63E-73781086CC90}">
      <dgm:prSet custT="1"/>
      <dgm:spPr/>
      <dgm:t>
        <a:bodyPr/>
        <a:lstStyle/>
        <a:p>
          <a:pPr>
            <a:lnSpc>
              <a:spcPct val="100000"/>
            </a:lnSpc>
          </a:pPr>
          <a:r>
            <a:rPr lang="en-US" sz="1300" dirty="0">
              <a:latin typeface="Arial"/>
              <a:cs typeface="Arial"/>
            </a:rPr>
            <a:t>Users can customize their view based on frequently used services</a:t>
          </a:r>
        </a:p>
      </dgm:t>
    </dgm:pt>
    <dgm:pt modelId="{C7160B89-F2E7-41A0-A134-7EEC5987AD66}" type="parTrans" cxnId="{29FDA304-B112-4766-B273-7064FE27C367}">
      <dgm:prSet/>
      <dgm:spPr/>
      <dgm:t>
        <a:bodyPr/>
        <a:lstStyle/>
        <a:p>
          <a:endParaRPr lang="en-US"/>
        </a:p>
      </dgm:t>
    </dgm:pt>
    <dgm:pt modelId="{D6DF7BC8-348E-4D92-BD98-7CD081AB92F7}" type="sibTrans" cxnId="{29FDA304-B112-4766-B273-7064FE27C367}">
      <dgm:prSet/>
      <dgm:spPr/>
      <dgm:t>
        <a:bodyPr/>
        <a:lstStyle/>
        <a:p>
          <a:endParaRPr lang="en-US"/>
        </a:p>
      </dgm:t>
    </dgm:pt>
    <dgm:pt modelId="{9DA5661D-D9D3-4C19-B968-5B29C20F4BCA}">
      <dgm:prSet custT="1"/>
      <dgm:spPr/>
      <dgm:t>
        <a:bodyPr/>
        <a:lstStyle/>
        <a:p>
          <a:pPr>
            <a:lnSpc>
              <a:spcPct val="100000"/>
            </a:lnSpc>
          </a:pPr>
          <a:r>
            <a:rPr lang="en-US" sz="1300" dirty="0">
              <a:latin typeface="Arial"/>
              <a:cs typeface="Arial"/>
            </a:rPr>
            <a:t>Provides access </a:t>
          </a:r>
          <a:br>
            <a:rPr lang="en-US" sz="1300" dirty="0">
              <a:latin typeface="Arial"/>
              <a:cs typeface="Arial"/>
            </a:rPr>
          </a:br>
          <a:r>
            <a:rPr lang="en-US" sz="1300" dirty="0">
              <a:latin typeface="Arial"/>
              <a:cs typeface="Arial"/>
            </a:rPr>
            <a:t>to many critical services</a:t>
          </a:r>
        </a:p>
      </dgm:t>
    </dgm:pt>
    <dgm:pt modelId="{F47274A7-561A-4380-ACF2-0ECD94D2C07B}" type="parTrans" cxnId="{43EE10BB-DFCE-4638-AFDF-BB5EFFDA7C06}">
      <dgm:prSet/>
      <dgm:spPr/>
      <dgm:t>
        <a:bodyPr/>
        <a:lstStyle/>
        <a:p>
          <a:endParaRPr lang="en-US"/>
        </a:p>
      </dgm:t>
    </dgm:pt>
    <dgm:pt modelId="{4B0F1FFB-16CD-4E9A-A691-0A3ADF9939F6}" type="sibTrans" cxnId="{43EE10BB-DFCE-4638-AFDF-BB5EFFDA7C06}">
      <dgm:prSet/>
      <dgm:spPr/>
      <dgm:t>
        <a:bodyPr/>
        <a:lstStyle/>
        <a:p>
          <a:endParaRPr lang="en-US"/>
        </a:p>
      </dgm:t>
    </dgm:pt>
    <dgm:pt modelId="{2AAC4993-5EAF-469B-8F4F-C300E7C091FF}" type="pres">
      <dgm:prSet presAssocID="{964ED286-D2C2-419E-A2E6-3BC66BAFD486}" presName="root" presStyleCnt="0">
        <dgm:presLayoutVars>
          <dgm:dir/>
          <dgm:resizeHandles val="exact"/>
        </dgm:presLayoutVars>
      </dgm:prSet>
      <dgm:spPr/>
    </dgm:pt>
    <dgm:pt modelId="{9950C632-90EA-4E31-B184-A5D81A828C7E}" type="pres">
      <dgm:prSet presAssocID="{02E48FAC-117C-40A7-AE90-8B44F4C97A21}" presName="compNode" presStyleCnt="0"/>
      <dgm:spPr/>
    </dgm:pt>
    <dgm:pt modelId="{29ADF50D-673B-47F1-8090-98AFF942E13E}" type="pres">
      <dgm:prSet presAssocID="{02E48FAC-117C-40A7-AE90-8B44F4C97A21}" presName="iconRect" presStyleLbl="node1" presStyleIdx="0" presStyleCnt="4" custScaleX="135917" custScaleY="135917" custLinFactNeighborY="10927"/>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ey"/>
        </a:ext>
      </dgm:extLst>
    </dgm:pt>
    <dgm:pt modelId="{9CA37476-735F-4E73-AF02-4B89E9F1BC5C}" type="pres">
      <dgm:prSet presAssocID="{02E48FAC-117C-40A7-AE90-8B44F4C97A21}" presName="spaceRect" presStyleCnt="0"/>
      <dgm:spPr/>
    </dgm:pt>
    <dgm:pt modelId="{8DB7CE66-E52E-407F-9647-9DB2C59CF7B8}" type="pres">
      <dgm:prSet presAssocID="{02E48FAC-117C-40A7-AE90-8B44F4C97A21}" presName="textRect" presStyleLbl="revTx" presStyleIdx="0" presStyleCnt="4" custLinFactNeighborY="-11571">
        <dgm:presLayoutVars>
          <dgm:chMax val="1"/>
          <dgm:chPref val="1"/>
        </dgm:presLayoutVars>
      </dgm:prSet>
      <dgm:spPr/>
    </dgm:pt>
    <dgm:pt modelId="{6145D744-2512-4387-8A9B-B7D449972F99}" type="pres">
      <dgm:prSet presAssocID="{CBC98D92-2680-4936-B82A-EA65C45AF704}" presName="sibTrans" presStyleCnt="0"/>
      <dgm:spPr/>
    </dgm:pt>
    <dgm:pt modelId="{8B9BC236-271F-4CAA-AEF3-F393D70A6E97}" type="pres">
      <dgm:prSet presAssocID="{9DA5661D-D9D3-4C19-B968-5B29C20F4BCA}" presName="compNode" presStyleCnt="0"/>
      <dgm:spPr/>
    </dgm:pt>
    <dgm:pt modelId="{DE9A526B-F534-45CA-A8A7-EF38CF18D8D8}" type="pres">
      <dgm:prSet presAssocID="{9DA5661D-D9D3-4C19-B968-5B29C20F4BCA}" presName="iconRect" presStyleLbl="node1" presStyleIdx="1" presStyleCnt="4" custScaleX="135917" custScaleY="135917" custLinFactNeighborY="10927"/>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nternet"/>
        </a:ext>
      </dgm:extLst>
    </dgm:pt>
    <dgm:pt modelId="{AD1357FB-20B1-473F-96EA-8055B14000F6}" type="pres">
      <dgm:prSet presAssocID="{9DA5661D-D9D3-4C19-B968-5B29C20F4BCA}" presName="spaceRect" presStyleCnt="0"/>
      <dgm:spPr/>
    </dgm:pt>
    <dgm:pt modelId="{83DFFFCF-19E4-4235-BF0A-9B9677F15D9F}" type="pres">
      <dgm:prSet presAssocID="{9DA5661D-D9D3-4C19-B968-5B29C20F4BCA}" presName="textRect" presStyleLbl="revTx" presStyleIdx="1" presStyleCnt="4" custLinFactNeighborY="-11571">
        <dgm:presLayoutVars>
          <dgm:chMax val="1"/>
          <dgm:chPref val="1"/>
        </dgm:presLayoutVars>
      </dgm:prSet>
      <dgm:spPr/>
    </dgm:pt>
    <dgm:pt modelId="{62CB00C8-A884-4A01-83A1-727A9B7ADE5A}" type="pres">
      <dgm:prSet presAssocID="{4B0F1FFB-16CD-4E9A-A691-0A3ADF9939F6}" presName="sibTrans" presStyleCnt="0"/>
      <dgm:spPr/>
    </dgm:pt>
    <dgm:pt modelId="{9DDF7C03-4212-4D43-8FBD-3B5C11BDA398}" type="pres">
      <dgm:prSet presAssocID="{14950B62-55A6-44D0-B982-C255EBB4D226}" presName="compNode" presStyleCnt="0"/>
      <dgm:spPr/>
    </dgm:pt>
    <dgm:pt modelId="{7C9D2B6C-F471-464D-B908-95A4F4E69495}" type="pres">
      <dgm:prSet presAssocID="{14950B62-55A6-44D0-B982-C255EBB4D226}" presName="iconRect" presStyleLbl="node1" presStyleIdx="2" presStyleCnt="4" custScaleX="135917" custScaleY="135917" custLinFactNeighborY="758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mployee Badge"/>
        </a:ext>
      </dgm:extLst>
    </dgm:pt>
    <dgm:pt modelId="{98925B74-A173-4757-B07C-9EADD531134F}" type="pres">
      <dgm:prSet presAssocID="{14950B62-55A6-44D0-B982-C255EBB4D226}" presName="spaceRect" presStyleCnt="0"/>
      <dgm:spPr/>
    </dgm:pt>
    <dgm:pt modelId="{A3135549-818D-448B-8B2A-3B4AAE6F1448}" type="pres">
      <dgm:prSet presAssocID="{14950B62-55A6-44D0-B982-C255EBB4D226}" presName="textRect" presStyleLbl="revTx" presStyleIdx="2" presStyleCnt="4" custScaleX="83285" custLinFactNeighborX="4937" custLinFactNeighborY="-10871">
        <dgm:presLayoutVars>
          <dgm:chMax val="1"/>
          <dgm:chPref val="1"/>
        </dgm:presLayoutVars>
      </dgm:prSet>
      <dgm:spPr/>
    </dgm:pt>
    <dgm:pt modelId="{5123E2DA-6056-4DA2-B6A1-66349707BC95}" type="pres">
      <dgm:prSet presAssocID="{11675669-4095-472A-9FEF-3C675E8A7CFD}" presName="sibTrans" presStyleCnt="0"/>
      <dgm:spPr/>
    </dgm:pt>
    <dgm:pt modelId="{82A844D2-4D8A-4A29-919B-F9BCB769F0FA}" type="pres">
      <dgm:prSet presAssocID="{81E767F6-0B7D-47B0-A63E-73781086CC90}" presName="compNode" presStyleCnt="0"/>
      <dgm:spPr/>
    </dgm:pt>
    <dgm:pt modelId="{176E26CC-C282-468E-8F4E-260375CE62BF}" type="pres">
      <dgm:prSet presAssocID="{81E767F6-0B7D-47B0-A63E-73781086CC90}" presName="iconRect" presStyleLbl="node1" presStyleIdx="3" presStyleCnt="4" custScaleX="135917" custScaleY="135917" custLinFactNeighborY="13157"/>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ears"/>
        </a:ext>
      </dgm:extLst>
    </dgm:pt>
    <dgm:pt modelId="{DCC3DF22-1634-468E-BC58-1ED7F2C7164E}" type="pres">
      <dgm:prSet presAssocID="{81E767F6-0B7D-47B0-A63E-73781086CC90}" presName="spaceRect" presStyleCnt="0"/>
      <dgm:spPr/>
    </dgm:pt>
    <dgm:pt modelId="{B84A4358-89BB-4CA0-AE0B-CA12226CA04B}" type="pres">
      <dgm:prSet presAssocID="{81E767F6-0B7D-47B0-A63E-73781086CC90}" presName="textRect" presStyleLbl="revTx" presStyleIdx="3" presStyleCnt="4" custLinFactNeighborY="-11571">
        <dgm:presLayoutVars>
          <dgm:chMax val="1"/>
          <dgm:chPref val="1"/>
        </dgm:presLayoutVars>
      </dgm:prSet>
      <dgm:spPr/>
    </dgm:pt>
  </dgm:ptLst>
  <dgm:cxnLst>
    <dgm:cxn modelId="{29FDA304-B112-4766-B273-7064FE27C367}" srcId="{964ED286-D2C2-419E-A2E6-3BC66BAFD486}" destId="{81E767F6-0B7D-47B0-A63E-73781086CC90}" srcOrd="3" destOrd="0" parTransId="{C7160B89-F2E7-41A0-A134-7EEC5987AD66}" sibTransId="{D6DF7BC8-348E-4D92-BD98-7CD081AB92F7}"/>
    <dgm:cxn modelId="{C737B71E-DE3A-415B-8401-EE0C911ECF69}" type="presOf" srcId="{81E767F6-0B7D-47B0-A63E-73781086CC90}" destId="{B84A4358-89BB-4CA0-AE0B-CA12226CA04B}" srcOrd="0" destOrd="0" presId="urn:microsoft.com/office/officeart/2018/2/layout/IconLabelList"/>
    <dgm:cxn modelId="{7F05D42C-B1B6-49B6-A126-F618FE77502D}" srcId="{964ED286-D2C2-419E-A2E6-3BC66BAFD486}" destId="{02E48FAC-117C-40A7-AE90-8B44F4C97A21}" srcOrd="0" destOrd="0" parTransId="{F93CF1CA-5726-47C8-AF35-95419C303598}" sibTransId="{CBC98D92-2680-4936-B82A-EA65C45AF704}"/>
    <dgm:cxn modelId="{CAC60A3D-B04E-44F4-84EE-4F4650F2EDDC}" type="presOf" srcId="{9DA5661D-D9D3-4C19-B968-5B29C20F4BCA}" destId="{83DFFFCF-19E4-4235-BF0A-9B9677F15D9F}" srcOrd="0" destOrd="0" presId="urn:microsoft.com/office/officeart/2018/2/layout/IconLabelList"/>
    <dgm:cxn modelId="{15711C67-0996-4681-8B59-B036078D0C07}" type="presOf" srcId="{02E48FAC-117C-40A7-AE90-8B44F4C97A21}" destId="{8DB7CE66-E52E-407F-9647-9DB2C59CF7B8}" srcOrd="0" destOrd="0" presId="urn:microsoft.com/office/officeart/2018/2/layout/IconLabelList"/>
    <dgm:cxn modelId="{43EE10BB-DFCE-4638-AFDF-BB5EFFDA7C06}" srcId="{964ED286-D2C2-419E-A2E6-3BC66BAFD486}" destId="{9DA5661D-D9D3-4C19-B968-5B29C20F4BCA}" srcOrd="1" destOrd="0" parTransId="{F47274A7-561A-4380-ACF2-0ECD94D2C07B}" sibTransId="{4B0F1FFB-16CD-4E9A-A691-0A3ADF9939F6}"/>
    <dgm:cxn modelId="{6332DDE4-B2A3-452A-ABE2-1D0CFE6F98C9}" type="presOf" srcId="{964ED286-D2C2-419E-A2E6-3BC66BAFD486}" destId="{2AAC4993-5EAF-469B-8F4F-C300E7C091FF}" srcOrd="0" destOrd="0" presId="urn:microsoft.com/office/officeart/2018/2/layout/IconLabelList"/>
    <dgm:cxn modelId="{B2A915EC-00C6-4EDD-967A-C7A39C8241D0}" type="presOf" srcId="{14950B62-55A6-44D0-B982-C255EBB4D226}" destId="{A3135549-818D-448B-8B2A-3B4AAE6F1448}" srcOrd="0" destOrd="0" presId="urn:microsoft.com/office/officeart/2018/2/layout/IconLabelList"/>
    <dgm:cxn modelId="{6348E1FE-786A-4DBB-AC47-E79916693978}" srcId="{964ED286-D2C2-419E-A2E6-3BC66BAFD486}" destId="{14950B62-55A6-44D0-B982-C255EBB4D226}" srcOrd="2" destOrd="0" parTransId="{5C3F5BA8-DC25-464E-87DF-D13DD5C3B565}" sibTransId="{11675669-4095-472A-9FEF-3C675E8A7CFD}"/>
    <dgm:cxn modelId="{9F099611-7E1B-4C79-BD41-A9727E8B49F1}" type="presParOf" srcId="{2AAC4993-5EAF-469B-8F4F-C300E7C091FF}" destId="{9950C632-90EA-4E31-B184-A5D81A828C7E}" srcOrd="0" destOrd="0" presId="urn:microsoft.com/office/officeart/2018/2/layout/IconLabelList"/>
    <dgm:cxn modelId="{3516547E-FDA2-4A7F-97BA-1B2391A32773}" type="presParOf" srcId="{9950C632-90EA-4E31-B184-A5D81A828C7E}" destId="{29ADF50D-673B-47F1-8090-98AFF942E13E}" srcOrd="0" destOrd="0" presId="urn:microsoft.com/office/officeart/2018/2/layout/IconLabelList"/>
    <dgm:cxn modelId="{CB904BE4-7174-4452-9DEF-7C533531D62D}" type="presParOf" srcId="{9950C632-90EA-4E31-B184-A5D81A828C7E}" destId="{9CA37476-735F-4E73-AF02-4B89E9F1BC5C}" srcOrd="1" destOrd="0" presId="urn:microsoft.com/office/officeart/2018/2/layout/IconLabelList"/>
    <dgm:cxn modelId="{16EA5356-A674-4299-B601-27D74B650BE3}" type="presParOf" srcId="{9950C632-90EA-4E31-B184-A5D81A828C7E}" destId="{8DB7CE66-E52E-407F-9647-9DB2C59CF7B8}" srcOrd="2" destOrd="0" presId="urn:microsoft.com/office/officeart/2018/2/layout/IconLabelList"/>
    <dgm:cxn modelId="{DA1722FB-3751-4246-A3D1-2BC4AB3D0C65}" type="presParOf" srcId="{2AAC4993-5EAF-469B-8F4F-C300E7C091FF}" destId="{6145D744-2512-4387-8A9B-B7D449972F99}" srcOrd="1" destOrd="0" presId="urn:microsoft.com/office/officeart/2018/2/layout/IconLabelList"/>
    <dgm:cxn modelId="{4EFCDE56-A2D6-4BC1-BB88-ABE1197713E3}" type="presParOf" srcId="{2AAC4993-5EAF-469B-8F4F-C300E7C091FF}" destId="{8B9BC236-271F-4CAA-AEF3-F393D70A6E97}" srcOrd="2" destOrd="0" presId="urn:microsoft.com/office/officeart/2018/2/layout/IconLabelList"/>
    <dgm:cxn modelId="{18023D78-539E-4EF2-8258-38E489382D82}" type="presParOf" srcId="{8B9BC236-271F-4CAA-AEF3-F393D70A6E97}" destId="{DE9A526B-F534-45CA-A8A7-EF38CF18D8D8}" srcOrd="0" destOrd="0" presId="urn:microsoft.com/office/officeart/2018/2/layout/IconLabelList"/>
    <dgm:cxn modelId="{B385DEE8-263A-47FE-99F3-8750F70C4795}" type="presParOf" srcId="{8B9BC236-271F-4CAA-AEF3-F393D70A6E97}" destId="{AD1357FB-20B1-473F-96EA-8055B14000F6}" srcOrd="1" destOrd="0" presId="urn:microsoft.com/office/officeart/2018/2/layout/IconLabelList"/>
    <dgm:cxn modelId="{62F53CF8-A05A-4385-99E1-0658CD542037}" type="presParOf" srcId="{8B9BC236-271F-4CAA-AEF3-F393D70A6E97}" destId="{83DFFFCF-19E4-4235-BF0A-9B9677F15D9F}" srcOrd="2" destOrd="0" presId="urn:microsoft.com/office/officeart/2018/2/layout/IconLabelList"/>
    <dgm:cxn modelId="{3F7D4AEF-C955-401A-9D7D-BF4E80051C1B}" type="presParOf" srcId="{2AAC4993-5EAF-469B-8F4F-C300E7C091FF}" destId="{62CB00C8-A884-4A01-83A1-727A9B7ADE5A}" srcOrd="3" destOrd="0" presId="urn:microsoft.com/office/officeart/2018/2/layout/IconLabelList"/>
    <dgm:cxn modelId="{52CE3D71-ADCE-433A-8690-CBFE6818F95A}" type="presParOf" srcId="{2AAC4993-5EAF-469B-8F4F-C300E7C091FF}" destId="{9DDF7C03-4212-4D43-8FBD-3B5C11BDA398}" srcOrd="4" destOrd="0" presId="urn:microsoft.com/office/officeart/2018/2/layout/IconLabelList"/>
    <dgm:cxn modelId="{CF81D5A3-45C5-4368-BAAB-08139040336B}" type="presParOf" srcId="{9DDF7C03-4212-4D43-8FBD-3B5C11BDA398}" destId="{7C9D2B6C-F471-464D-B908-95A4F4E69495}" srcOrd="0" destOrd="0" presId="urn:microsoft.com/office/officeart/2018/2/layout/IconLabelList"/>
    <dgm:cxn modelId="{08E71C8C-447A-4D2F-A179-61CC1536ABD1}" type="presParOf" srcId="{9DDF7C03-4212-4D43-8FBD-3B5C11BDA398}" destId="{98925B74-A173-4757-B07C-9EADD531134F}" srcOrd="1" destOrd="0" presId="urn:microsoft.com/office/officeart/2018/2/layout/IconLabelList"/>
    <dgm:cxn modelId="{1CC9C27C-9D70-4C49-82FC-D1B244B3A6DC}" type="presParOf" srcId="{9DDF7C03-4212-4D43-8FBD-3B5C11BDA398}" destId="{A3135549-818D-448B-8B2A-3B4AAE6F1448}" srcOrd="2" destOrd="0" presId="urn:microsoft.com/office/officeart/2018/2/layout/IconLabelList"/>
    <dgm:cxn modelId="{8C3FD344-4C10-4DA4-9DCC-3A3CFCA1E80C}" type="presParOf" srcId="{2AAC4993-5EAF-469B-8F4F-C300E7C091FF}" destId="{5123E2DA-6056-4DA2-B6A1-66349707BC95}" srcOrd="5" destOrd="0" presId="urn:microsoft.com/office/officeart/2018/2/layout/IconLabelList"/>
    <dgm:cxn modelId="{A7E036BE-2533-47E6-9F1E-18C960281938}" type="presParOf" srcId="{2AAC4993-5EAF-469B-8F4F-C300E7C091FF}" destId="{82A844D2-4D8A-4A29-919B-F9BCB769F0FA}" srcOrd="6" destOrd="0" presId="urn:microsoft.com/office/officeart/2018/2/layout/IconLabelList"/>
    <dgm:cxn modelId="{140E9639-ACC9-4406-BC51-743DADE7E052}" type="presParOf" srcId="{82A844D2-4D8A-4A29-919B-F9BCB769F0FA}" destId="{176E26CC-C282-468E-8F4E-260375CE62BF}" srcOrd="0" destOrd="0" presId="urn:microsoft.com/office/officeart/2018/2/layout/IconLabelList"/>
    <dgm:cxn modelId="{E81521B2-EACB-4EE3-9406-FF41CD6C09EA}" type="presParOf" srcId="{82A844D2-4D8A-4A29-919B-F9BCB769F0FA}" destId="{DCC3DF22-1634-468E-BC58-1ED7F2C7164E}" srcOrd="1" destOrd="0" presId="urn:microsoft.com/office/officeart/2018/2/layout/IconLabelList"/>
    <dgm:cxn modelId="{A935E232-B6B1-47DD-8BE6-E752538D291F}" type="presParOf" srcId="{82A844D2-4D8A-4A29-919B-F9BCB769F0FA}" destId="{B84A4358-89BB-4CA0-AE0B-CA12226CA04B}"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ADF50D-673B-47F1-8090-98AFF942E13E}">
      <dsp:nvSpPr>
        <dsp:cNvPr id="0" name=""/>
        <dsp:cNvSpPr/>
      </dsp:nvSpPr>
      <dsp:spPr>
        <a:xfrm>
          <a:off x="308828" y="366907"/>
          <a:ext cx="970837" cy="97083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B7CE66-E52E-407F-9647-9DB2C59CF7B8}">
      <dsp:nvSpPr>
        <dsp:cNvPr id="0" name=""/>
        <dsp:cNvSpPr/>
      </dsp:nvSpPr>
      <dsp:spPr>
        <a:xfrm>
          <a:off x="594" y="1297277"/>
          <a:ext cx="1587304" cy="654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dirty="0">
              <a:latin typeface="Arial"/>
              <a:cs typeface="Arial"/>
            </a:rPr>
            <a:t>Single </a:t>
          </a:r>
          <a:br>
            <a:rPr lang="en-US" sz="1300" kern="1200" dirty="0">
              <a:latin typeface="Arial"/>
              <a:cs typeface="Arial"/>
            </a:rPr>
          </a:br>
          <a:r>
            <a:rPr lang="en-US" sz="1300" kern="1200" dirty="0">
              <a:latin typeface="Arial"/>
              <a:cs typeface="Arial"/>
            </a:rPr>
            <a:t>sign-on access</a:t>
          </a:r>
          <a:endParaRPr lang="en-US" sz="1300" kern="1200" dirty="0"/>
        </a:p>
      </dsp:txBody>
      <dsp:txXfrm>
        <a:off x="594" y="1297277"/>
        <a:ext cx="1587304" cy="654763"/>
      </dsp:txXfrm>
    </dsp:sp>
    <dsp:sp modelId="{DE9A526B-F534-45CA-A8A7-EF38CF18D8D8}">
      <dsp:nvSpPr>
        <dsp:cNvPr id="0" name=""/>
        <dsp:cNvSpPr/>
      </dsp:nvSpPr>
      <dsp:spPr>
        <a:xfrm>
          <a:off x="2173911" y="366907"/>
          <a:ext cx="970837" cy="97083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DFFFCF-19E4-4235-BF0A-9B9677F15D9F}">
      <dsp:nvSpPr>
        <dsp:cNvPr id="0" name=""/>
        <dsp:cNvSpPr/>
      </dsp:nvSpPr>
      <dsp:spPr>
        <a:xfrm>
          <a:off x="1865677" y="1297277"/>
          <a:ext cx="1587304" cy="654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dirty="0">
              <a:latin typeface="Arial"/>
              <a:cs typeface="Arial"/>
            </a:rPr>
            <a:t>Provides access </a:t>
          </a:r>
          <a:br>
            <a:rPr lang="en-US" sz="1300" kern="1200" dirty="0">
              <a:latin typeface="Arial"/>
              <a:cs typeface="Arial"/>
            </a:rPr>
          </a:br>
          <a:r>
            <a:rPr lang="en-US" sz="1300" kern="1200" dirty="0">
              <a:latin typeface="Arial"/>
              <a:cs typeface="Arial"/>
            </a:rPr>
            <a:t>to many critical services</a:t>
          </a:r>
        </a:p>
      </dsp:txBody>
      <dsp:txXfrm>
        <a:off x="1865677" y="1297277"/>
        <a:ext cx="1587304" cy="654763"/>
      </dsp:txXfrm>
    </dsp:sp>
    <dsp:sp modelId="{7C9D2B6C-F471-464D-B908-95A4F4E69495}">
      <dsp:nvSpPr>
        <dsp:cNvPr id="0" name=""/>
        <dsp:cNvSpPr/>
      </dsp:nvSpPr>
      <dsp:spPr>
        <a:xfrm>
          <a:off x="4038994" y="343021"/>
          <a:ext cx="970837" cy="97083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135549-818D-448B-8B2A-3B4AAE6F1448}">
      <dsp:nvSpPr>
        <dsp:cNvPr id="0" name=""/>
        <dsp:cNvSpPr/>
      </dsp:nvSpPr>
      <dsp:spPr>
        <a:xfrm>
          <a:off x="3941784" y="1301861"/>
          <a:ext cx="1321986" cy="654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ts val="0"/>
            </a:spcAft>
            <a:buNone/>
          </a:pPr>
          <a:r>
            <a:rPr lang="en-US" sz="1300" kern="1200">
              <a:latin typeface="Arial"/>
              <a:cs typeface="Arial"/>
            </a:rPr>
            <a:t>Federated</a:t>
          </a:r>
        </a:p>
        <a:p>
          <a:pPr marL="0" lvl="0" indent="0" algn="ctr" defTabSz="577850">
            <a:lnSpc>
              <a:spcPct val="100000"/>
            </a:lnSpc>
            <a:spcBef>
              <a:spcPct val="0"/>
            </a:spcBef>
            <a:spcAft>
              <a:spcPct val="35000"/>
            </a:spcAft>
            <a:buNone/>
          </a:pPr>
          <a:r>
            <a:rPr lang="en-US" sz="1300" kern="1200">
              <a:latin typeface="Arial"/>
              <a:cs typeface="Arial"/>
            </a:rPr>
            <a:t>identity access</a:t>
          </a:r>
          <a:br>
            <a:rPr lang="en-US" sz="1300" kern="1200">
              <a:latin typeface="Arial"/>
              <a:cs typeface="Arial"/>
            </a:rPr>
          </a:br>
          <a:r>
            <a:rPr lang="en-US" sz="1300" kern="1200">
              <a:latin typeface="Arial"/>
              <a:cs typeface="Arial"/>
            </a:rPr>
            <a:t>management system</a:t>
          </a:r>
        </a:p>
      </dsp:txBody>
      <dsp:txXfrm>
        <a:off x="3941784" y="1301861"/>
        <a:ext cx="1321986" cy="654763"/>
      </dsp:txXfrm>
    </dsp:sp>
    <dsp:sp modelId="{176E26CC-C282-468E-8F4E-260375CE62BF}">
      <dsp:nvSpPr>
        <dsp:cNvPr id="0" name=""/>
        <dsp:cNvSpPr/>
      </dsp:nvSpPr>
      <dsp:spPr>
        <a:xfrm>
          <a:off x="5904077" y="382836"/>
          <a:ext cx="970837" cy="970837"/>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4A4358-89BB-4CA0-AE0B-CA12226CA04B}">
      <dsp:nvSpPr>
        <dsp:cNvPr id="0" name=""/>
        <dsp:cNvSpPr/>
      </dsp:nvSpPr>
      <dsp:spPr>
        <a:xfrm>
          <a:off x="5595843" y="1297277"/>
          <a:ext cx="1587304" cy="654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dirty="0">
              <a:latin typeface="Arial"/>
              <a:cs typeface="Arial"/>
            </a:rPr>
            <a:t>Users can customize their view based on frequently used services</a:t>
          </a:r>
        </a:p>
      </dsp:txBody>
      <dsp:txXfrm>
        <a:off x="5595843" y="1297277"/>
        <a:ext cx="1587304" cy="6547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A6609F-4C84-0F04-A2E8-1EBA0A17880A}"/>
              </a:ext>
            </a:extLst>
          </p:cNvPr>
          <p:cNvSpPr>
            <a:spLocks noGrp="1"/>
          </p:cNvSpPr>
          <p:nvPr>
            <p:ph type="hdr" sz="quarter"/>
          </p:nvPr>
        </p:nvSpPr>
        <p:spPr>
          <a:xfrm>
            <a:off x="0" y="0"/>
            <a:ext cx="3038372" cy="465774"/>
          </a:xfrm>
          <a:prstGeom prst="rect">
            <a:avLst/>
          </a:prstGeom>
        </p:spPr>
        <p:txBody>
          <a:bodyPr vert="horz" lIns="91650" tIns="45825" rIns="91650" bIns="45825" rtlCol="0"/>
          <a:lstStyle>
            <a:lvl1pPr algn="l">
              <a:defRPr sz="1200"/>
            </a:lvl1pPr>
          </a:lstStyle>
          <a:p>
            <a:endParaRPr lang="en-US" dirty="0"/>
          </a:p>
        </p:txBody>
      </p:sp>
      <p:sp>
        <p:nvSpPr>
          <p:cNvPr id="3" name="Date Placeholder 2">
            <a:extLst>
              <a:ext uri="{FF2B5EF4-FFF2-40B4-BE49-F238E27FC236}">
                <a16:creationId xmlns:a16="http://schemas.microsoft.com/office/drawing/2014/main" id="{AABF284E-1535-D907-7AE9-304A3A0F7999}"/>
              </a:ext>
            </a:extLst>
          </p:cNvPr>
          <p:cNvSpPr>
            <a:spLocks noGrp="1"/>
          </p:cNvSpPr>
          <p:nvPr>
            <p:ph type="dt" sz="quarter" idx="1"/>
          </p:nvPr>
        </p:nvSpPr>
        <p:spPr>
          <a:xfrm>
            <a:off x="3970436" y="0"/>
            <a:ext cx="3038372" cy="465774"/>
          </a:xfrm>
          <a:prstGeom prst="rect">
            <a:avLst/>
          </a:prstGeom>
        </p:spPr>
        <p:txBody>
          <a:bodyPr vert="horz" lIns="91650" tIns="45825" rIns="91650" bIns="45825" rtlCol="0"/>
          <a:lstStyle>
            <a:lvl1pPr algn="r">
              <a:defRPr sz="1200"/>
            </a:lvl1pPr>
          </a:lstStyle>
          <a:p>
            <a:fld id="{1F821A89-9CF1-6B40-B693-6BD80F5ED544}" type="datetimeFigureOut">
              <a:rPr lang="en-US" smtClean="0"/>
              <a:t>9/19/2025</a:t>
            </a:fld>
            <a:endParaRPr lang="en-US" dirty="0"/>
          </a:p>
        </p:txBody>
      </p:sp>
      <p:sp>
        <p:nvSpPr>
          <p:cNvPr id="4" name="Footer Placeholder 3">
            <a:extLst>
              <a:ext uri="{FF2B5EF4-FFF2-40B4-BE49-F238E27FC236}">
                <a16:creationId xmlns:a16="http://schemas.microsoft.com/office/drawing/2014/main" id="{A404C064-8E60-0130-FFC7-5E5F5028D776}"/>
              </a:ext>
            </a:extLst>
          </p:cNvPr>
          <p:cNvSpPr>
            <a:spLocks noGrp="1"/>
          </p:cNvSpPr>
          <p:nvPr>
            <p:ph type="ftr" sz="quarter" idx="2"/>
          </p:nvPr>
        </p:nvSpPr>
        <p:spPr>
          <a:xfrm>
            <a:off x="0" y="8830627"/>
            <a:ext cx="3038372" cy="465773"/>
          </a:xfrm>
          <a:prstGeom prst="rect">
            <a:avLst/>
          </a:prstGeom>
        </p:spPr>
        <p:txBody>
          <a:bodyPr vert="horz" lIns="91650" tIns="45825" rIns="91650" bIns="45825"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9C48413-40CB-4475-5514-073AD02494E8}"/>
              </a:ext>
            </a:extLst>
          </p:cNvPr>
          <p:cNvSpPr>
            <a:spLocks noGrp="1"/>
          </p:cNvSpPr>
          <p:nvPr>
            <p:ph type="sldNum" sz="quarter" idx="3"/>
          </p:nvPr>
        </p:nvSpPr>
        <p:spPr>
          <a:xfrm>
            <a:off x="3970436" y="8830627"/>
            <a:ext cx="3038372" cy="465773"/>
          </a:xfrm>
          <a:prstGeom prst="rect">
            <a:avLst/>
          </a:prstGeom>
        </p:spPr>
        <p:txBody>
          <a:bodyPr vert="horz" lIns="91650" tIns="45825" rIns="91650" bIns="45825" rtlCol="0" anchor="b"/>
          <a:lstStyle>
            <a:lvl1pPr algn="r">
              <a:defRPr sz="1200"/>
            </a:lvl1pPr>
          </a:lstStyle>
          <a:p>
            <a:fld id="{3E33685F-9C6E-D74E-9558-F9F7E320FC23}" type="slidenum">
              <a:rPr lang="en-US" smtClean="0"/>
              <a:t>‹#›</a:t>
            </a:fld>
            <a:endParaRPr lang="en-US" dirty="0"/>
          </a:p>
        </p:txBody>
      </p:sp>
    </p:spTree>
    <p:extLst>
      <p:ext uri="{BB962C8B-B14F-4D97-AF65-F5344CB8AC3E}">
        <p14:creationId xmlns:p14="http://schemas.microsoft.com/office/powerpoint/2010/main" val="1130500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200"/>
            </a:lvl1pPr>
          </a:lstStyle>
          <a:p>
            <a:fld id="{737DD534-3096-4AB5-A35B-47740E6DAF23}" type="datetimeFigureOut">
              <a:rPr lang="en-US" smtClean="0"/>
              <a:t>9/19/2025</a:t>
            </a:fld>
            <a:endParaRPr lang="en-US" dirty="0"/>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200"/>
            </a:lvl1pPr>
          </a:lstStyle>
          <a:p>
            <a:fld id="{B726BDC0-76E1-4F99-B9BB-473EAC1A93CE}" type="slidenum">
              <a:rPr lang="en-US" smtClean="0"/>
              <a:t>‹#›</a:t>
            </a:fld>
            <a:endParaRPr lang="en-US" dirty="0"/>
          </a:p>
        </p:txBody>
      </p:sp>
    </p:spTree>
    <p:extLst>
      <p:ext uri="{BB962C8B-B14F-4D97-AF65-F5344CB8AC3E}">
        <p14:creationId xmlns:p14="http://schemas.microsoft.com/office/powerpoint/2010/main" val="3619439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57163"/>
            <a:ext cx="4184650" cy="3138487"/>
          </a:xfrm>
        </p:spPr>
      </p:sp>
      <p:sp>
        <p:nvSpPr>
          <p:cNvPr id="3" name="Notes Placeholder 2"/>
          <p:cNvSpPr>
            <a:spLocks noGrp="1"/>
          </p:cNvSpPr>
          <p:nvPr>
            <p:ph type="body" idx="1"/>
          </p:nvPr>
        </p:nvSpPr>
        <p:spPr>
          <a:xfrm>
            <a:off x="701040" y="3598122"/>
            <a:ext cx="5608320" cy="4536229"/>
          </a:xfrm>
        </p:spPr>
        <p:txBody>
          <a:bodyPr/>
          <a:lstStyle/>
          <a:p>
            <a:pPr marL="171844" indent="-171844">
              <a:spcAft>
                <a:spcPts val="1203"/>
              </a:spcAft>
              <a:buFont typeface="Arial" panose="020B0604020202020204" pitchFamily="34" charset="0"/>
              <a:buChar char="•"/>
            </a:pPr>
            <a:r>
              <a:rPr lang="en-US" sz="1400" dirty="0">
                <a:latin typeface="Arial" panose="020B0604020202020204" pitchFamily="34" charset="0"/>
                <a:cs typeface="Arial" panose="020B0604020202020204" pitchFamily="34" charset="0"/>
              </a:rPr>
              <a:t>Welcome and introduce yourself. </a:t>
            </a:r>
          </a:p>
          <a:p>
            <a:pPr>
              <a:spcAft>
                <a:spcPts val="1203"/>
              </a:spcAft>
            </a:pPr>
            <a:endParaRPr lang="en-US" sz="1400" dirty="0">
              <a:highlight>
                <a:srgbClr val="FFFF00"/>
              </a:highlight>
              <a:latin typeface="Arial"/>
              <a:cs typeface="Arial"/>
            </a:endParaRPr>
          </a:p>
        </p:txBody>
      </p:sp>
      <p:sp>
        <p:nvSpPr>
          <p:cNvPr id="4" name="Slide Number Placeholder 3"/>
          <p:cNvSpPr>
            <a:spLocks noGrp="1"/>
          </p:cNvSpPr>
          <p:nvPr>
            <p:ph type="sldNum" sz="quarter" idx="5"/>
          </p:nvPr>
        </p:nvSpPr>
        <p:spPr/>
        <p:txBody>
          <a:bodyPr/>
          <a:lstStyle/>
          <a:p>
            <a:fld id="{B726BDC0-76E1-4F99-B9BB-473EAC1A93CE}" type="slidenum">
              <a:rPr lang="en-US" smtClean="0"/>
              <a:t>1</a:t>
            </a:fld>
            <a:endParaRPr lang="en-US" dirty="0"/>
          </a:p>
        </p:txBody>
      </p:sp>
    </p:spTree>
    <p:extLst>
      <p:ext uri="{BB962C8B-B14F-4D97-AF65-F5344CB8AC3E}">
        <p14:creationId xmlns:p14="http://schemas.microsoft.com/office/powerpoint/2010/main" val="255646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88913"/>
            <a:ext cx="4184650" cy="3138487"/>
          </a:xfrm>
        </p:spPr>
      </p:sp>
      <p:sp>
        <p:nvSpPr>
          <p:cNvPr id="3" name="Notes Placeholder 2"/>
          <p:cNvSpPr>
            <a:spLocks noGrp="1"/>
          </p:cNvSpPr>
          <p:nvPr>
            <p:ph type="body" idx="1"/>
          </p:nvPr>
        </p:nvSpPr>
        <p:spPr>
          <a:xfrm>
            <a:off x="523049" y="3415081"/>
            <a:ext cx="5964303" cy="5648102"/>
          </a:xfrm>
        </p:spPr>
        <p:txBody>
          <a:bodyPr/>
          <a:lstStyle/>
          <a:p>
            <a:pPr>
              <a:spcAft>
                <a:spcPts val="802"/>
              </a:spcAft>
            </a:pPr>
            <a:r>
              <a:rPr lang="en-US" sz="1400" dirty="0">
                <a:latin typeface="Arial" panose="020B0604020202020204" pitchFamily="34" charset="0"/>
                <a:ea typeface="Calibri" panose="020F0502020204030204" pitchFamily="34" charset="0"/>
                <a:cs typeface="Arial" panose="020B0604020202020204" pitchFamily="34" charset="0"/>
              </a:rPr>
              <a:t>The UCR Program provides reliable crime and law enforcement statistics through collective effort of federal, state, county, city, university/college, and tribal law enforcement.  Law enforcement agencies voluntarily report crime data to the FBI.</a:t>
            </a:r>
          </a:p>
          <a:p>
            <a:pPr marL="343689" indent="-343689">
              <a:spcAft>
                <a:spcPts val="802"/>
              </a:spcAft>
              <a:buFont typeface="Arial" panose="020B0604020202020204" pitchFamily="34" charset="0"/>
              <a:buChar char="•"/>
              <a:tabLst>
                <a:tab pos="229126" algn="l"/>
              </a:tabLst>
            </a:pPr>
            <a:r>
              <a:rPr lang="en-US" sz="1400" dirty="0">
                <a:latin typeface="Arial" panose="020B0604020202020204" pitchFamily="34" charset="0"/>
                <a:ea typeface="Calibri" panose="020F0502020204030204" pitchFamily="34" charset="0"/>
                <a:cs typeface="Arial" panose="020B0604020202020204" pitchFamily="34" charset="0"/>
              </a:rPr>
              <a:t>The program has been the starting place for law enforcement executives, students of criminal justice, researchers, members of the media, and the public at large seeking information on crime in the nation.</a:t>
            </a:r>
          </a:p>
          <a:p>
            <a:pPr marL="343689" indent="-343689">
              <a:spcAft>
                <a:spcPts val="802"/>
              </a:spcAft>
              <a:buFont typeface="Arial" panose="020B0604020202020204" pitchFamily="34" charset="0"/>
              <a:buChar char="•"/>
              <a:tabLst>
                <a:tab pos="229126" algn="l"/>
              </a:tabLst>
            </a:pPr>
            <a:r>
              <a:rPr lang="en-US" sz="1400" dirty="0">
                <a:latin typeface="Arial" panose="020B0604020202020204" pitchFamily="34" charset="0"/>
                <a:ea typeface="Calibri" panose="020F0502020204030204" pitchFamily="34" charset="0"/>
                <a:cs typeface="Arial" panose="020B0604020202020204" pitchFamily="34" charset="0"/>
              </a:rPr>
              <a:t>Considered the gold standard for referencing crime data.</a:t>
            </a:r>
          </a:p>
          <a:p>
            <a:pPr marL="343689" indent="-343689">
              <a:spcAft>
                <a:spcPts val="802"/>
              </a:spcAft>
              <a:buFont typeface="Arial" panose="020B0604020202020204" pitchFamily="34" charset="0"/>
              <a:buChar char="•"/>
              <a:tabLst>
                <a:tab pos="229126" algn="l"/>
              </a:tabLst>
            </a:pPr>
            <a:r>
              <a:rPr lang="en-US" sz="1400" dirty="0">
                <a:latin typeface="Arial" panose="020B0604020202020204" pitchFamily="34" charset="0"/>
                <a:ea typeface="Calibri" panose="020F0502020204030204" pitchFamily="34" charset="0"/>
                <a:cs typeface="Arial" panose="020B0604020202020204" pitchFamily="34" charset="0"/>
              </a:rPr>
              <a:t>The data is submitted either through a state UCR program or directly to the FBI's UCR Program.</a:t>
            </a:r>
          </a:p>
          <a:p>
            <a:pPr>
              <a:spcAft>
                <a:spcPts val="802"/>
              </a:spcAft>
              <a:tabLst>
                <a:tab pos="229126" algn="l"/>
              </a:tabLst>
            </a:pPr>
            <a:r>
              <a:rPr lang="en-US" sz="1400" dirty="0">
                <a:latin typeface="Arial" panose="020B0604020202020204" pitchFamily="34" charset="0"/>
                <a:ea typeface="Calibri" panose="020F0502020204030204" pitchFamily="34" charset="0"/>
                <a:cs typeface="Arial" panose="020B0604020202020204" pitchFamily="34" charset="0"/>
              </a:rPr>
              <a:t>Data collections include:</a:t>
            </a:r>
          </a:p>
          <a:p>
            <a:pPr marL="171844" indent="-171844">
              <a:spcAft>
                <a:spcPts val="802"/>
              </a:spcAft>
              <a:buFont typeface="Arial" panose="020B0604020202020204" pitchFamily="34" charset="0"/>
              <a:buChar char="•"/>
              <a:tabLst>
                <a:tab pos="229126" algn="l"/>
              </a:tabLst>
            </a:pPr>
            <a:r>
              <a:rPr lang="en-US" sz="1400" dirty="0">
                <a:latin typeface="Arial" panose="020B0604020202020204" pitchFamily="34" charset="0"/>
                <a:ea typeface="Calibri" panose="020F0502020204030204" pitchFamily="34" charset="0"/>
                <a:cs typeface="Arial" panose="020B0604020202020204" pitchFamily="34" charset="0"/>
              </a:rPr>
              <a:t>National Incident Based Reporting System statistics regarding violent crime and property crime</a:t>
            </a:r>
          </a:p>
          <a:p>
            <a:pPr marL="171844" indent="-171844">
              <a:spcAft>
                <a:spcPts val="802"/>
              </a:spcAft>
              <a:buFont typeface="Arial" panose="020B0604020202020204" pitchFamily="34" charset="0"/>
              <a:buChar char="•"/>
              <a:tabLst>
                <a:tab pos="229126" algn="l"/>
              </a:tabLst>
            </a:pPr>
            <a:r>
              <a:rPr lang="en-US" sz="1400" dirty="0">
                <a:latin typeface="Arial" panose="020B0604020202020204" pitchFamily="34" charset="0"/>
                <a:ea typeface="Calibri" panose="020F0502020204030204" pitchFamily="34" charset="0"/>
                <a:cs typeface="Arial" panose="020B0604020202020204" pitchFamily="34" charset="0"/>
              </a:rPr>
              <a:t>Hate Crime Statistics</a:t>
            </a:r>
          </a:p>
          <a:p>
            <a:pPr marL="171844" indent="-171844">
              <a:spcAft>
                <a:spcPts val="802"/>
              </a:spcAft>
              <a:buFont typeface="Arial" panose="020B0604020202020204" pitchFamily="34" charset="0"/>
              <a:buChar char="•"/>
              <a:tabLst>
                <a:tab pos="229126" algn="l"/>
              </a:tabLst>
            </a:pPr>
            <a:r>
              <a:rPr lang="en-US" sz="1400" dirty="0">
                <a:latin typeface="Arial" panose="020B0604020202020204" pitchFamily="34" charset="0"/>
                <a:ea typeface="Calibri" panose="020F0502020204030204" pitchFamily="34" charset="0"/>
                <a:cs typeface="Arial" panose="020B0604020202020204" pitchFamily="34" charset="0"/>
              </a:rPr>
              <a:t>Law Enforcement Officers Killed and Assaulted (in-the-line-of-duty statistics and accidental deaths tracked)</a:t>
            </a:r>
          </a:p>
          <a:p>
            <a:pPr marL="171844" indent="-171844">
              <a:spcAft>
                <a:spcPts val="802"/>
              </a:spcAft>
              <a:buFont typeface="Arial" panose="020B0604020202020204" pitchFamily="34" charset="0"/>
              <a:buChar char="•"/>
              <a:tabLst>
                <a:tab pos="229126" algn="l"/>
              </a:tabLst>
            </a:pPr>
            <a:r>
              <a:rPr lang="en-US" sz="1400" dirty="0">
                <a:latin typeface="Arial" panose="020B0604020202020204" pitchFamily="34" charset="0"/>
                <a:ea typeface="Calibri" panose="020F0502020204030204" pitchFamily="34" charset="0"/>
                <a:cs typeface="Arial" panose="020B0604020202020204" pitchFamily="34" charset="0"/>
              </a:rPr>
              <a:t>National Use-of-Force Data Collection</a:t>
            </a:r>
          </a:p>
          <a:p>
            <a:pPr marL="171844" indent="-171844">
              <a:spcAft>
                <a:spcPts val="802"/>
              </a:spcAft>
              <a:buFont typeface="Arial" panose="020B0604020202020204" pitchFamily="34" charset="0"/>
              <a:buChar char="•"/>
              <a:tabLst>
                <a:tab pos="229126" algn="l"/>
              </a:tabLst>
            </a:pPr>
            <a:r>
              <a:rPr lang="en-US" sz="1400" dirty="0">
                <a:latin typeface="Arial" panose="020B0604020202020204" pitchFamily="34" charset="0"/>
                <a:ea typeface="Calibri" panose="020F0502020204030204" pitchFamily="34" charset="0"/>
                <a:cs typeface="Arial" panose="020B0604020202020204" pitchFamily="34" charset="0"/>
              </a:rPr>
              <a:t>Law Enforcement Suicide Data Collection</a:t>
            </a:r>
          </a:p>
          <a:p>
            <a:pPr>
              <a:spcAft>
                <a:spcPts val="802"/>
              </a:spcAft>
              <a:tabLst>
                <a:tab pos="229126" algn="l"/>
              </a:tabLst>
            </a:pPr>
            <a:r>
              <a:rPr lang="en-US" sz="1400" dirty="0">
                <a:latin typeface="Arial" panose="020B0604020202020204" pitchFamily="34" charset="0"/>
                <a:ea typeface="Calibri" panose="020F0502020204030204" pitchFamily="34" charset="0"/>
                <a:cs typeface="Arial" panose="020B0604020202020204" pitchFamily="34" charset="0"/>
              </a:rPr>
              <a:t>Data released on the FBI’s publicly available Crime Data Explorer site.</a:t>
            </a:r>
          </a:p>
        </p:txBody>
      </p:sp>
      <p:sp>
        <p:nvSpPr>
          <p:cNvPr id="4" name="Slide Number Placeholder 3"/>
          <p:cNvSpPr>
            <a:spLocks noGrp="1"/>
          </p:cNvSpPr>
          <p:nvPr>
            <p:ph type="sldNum" sz="quarter" idx="5"/>
          </p:nvPr>
        </p:nvSpPr>
        <p:spPr/>
        <p:txBody>
          <a:bodyPr/>
          <a:lstStyle/>
          <a:p>
            <a:fld id="{54024C9B-4914-4BF5-BC80-4A0756CFE937}" type="slidenum">
              <a:rPr lang="en-US" smtClean="0"/>
              <a:t>10</a:t>
            </a:fld>
            <a:endParaRPr lang="en-US"/>
          </a:p>
        </p:txBody>
      </p:sp>
    </p:spTree>
    <p:extLst>
      <p:ext uri="{BB962C8B-B14F-4D97-AF65-F5344CB8AC3E}">
        <p14:creationId xmlns:p14="http://schemas.microsoft.com/office/powerpoint/2010/main" val="2259008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69863"/>
            <a:ext cx="4184650" cy="3138487"/>
          </a:xfrm>
        </p:spPr>
      </p:sp>
      <p:sp>
        <p:nvSpPr>
          <p:cNvPr id="3" name="Notes Placeholder 2"/>
          <p:cNvSpPr>
            <a:spLocks noGrp="1"/>
          </p:cNvSpPr>
          <p:nvPr>
            <p:ph type="body" idx="1"/>
          </p:nvPr>
        </p:nvSpPr>
        <p:spPr>
          <a:xfrm>
            <a:off x="701040" y="3444592"/>
            <a:ext cx="5608320" cy="5552042"/>
          </a:xfrm>
        </p:spPr>
        <p:txBody>
          <a:bodyPr/>
          <a:lstStyle/>
          <a:p>
            <a:pPr marL="343689" indent="-343689">
              <a:lnSpc>
                <a:spcPct val="115000"/>
              </a:lnSpc>
              <a:spcAft>
                <a:spcPts val="601"/>
              </a:spcAft>
              <a:buFont typeface="Arial" panose="020B0604020202020204" pitchFamily="34" charset="0"/>
              <a:buChar char="•"/>
              <a:tabLst>
                <a:tab pos="458252" algn="l"/>
              </a:tabLst>
            </a:pPr>
            <a:r>
              <a:rPr lang="en-US" sz="1400" b="1" dirty="0">
                <a:latin typeface="Arial"/>
                <a:ea typeface="Calibri" panose="020F0502020204030204" pitchFamily="34" charset="0"/>
                <a:cs typeface="Arial"/>
              </a:rPr>
              <a:t>NTOC serves as the national intake for the public to provide information about potential federal crimes or threats to national security.</a:t>
            </a:r>
          </a:p>
          <a:p>
            <a:pPr marL="343689" indent="-343689">
              <a:lnSpc>
                <a:spcPct val="115000"/>
              </a:lnSpc>
              <a:spcAft>
                <a:spcPts val="601"/>
              </a:spcAft>
              <a:buFont typeface="Arial" panose="020B0604020202020204" pitchFamily="34" charset="0"/>
              <a:buChar char="•"/>
              <a:tabLst>
                <a:tab pos="458252" algn="l"/>
              </a:tabLst>
            </a:pPr>
            <a:r>
              <a:rPr lang="en-US" sz="1400" dirty="0">
                <a:latin typeface="Arial"/>
                <a:ea typeface="Calibri" panose="020F0502020204030204" pitchFamily="34" charset="0"/>
                <a:cs typeface="Arial"/>
              </a:rPr>
              <a:t>Threat Intake Examiners within </a:t>
            </a:r>
            <a:r>
              <a:rPr lang="en-US" sz="1400" b="1" dirty="0">
                <a:latin typeface="Arial"/>
                <a:ea typeface="Calibri" panose="020F0502020204030204" pitchFamily="34" charset="0"/>
                <a:cs typeface="Arial"/>
              </a:rPr>
              <a:t>NTOC receive more than 3,600 phone calls and electronic tips that come in each day.</a:t>
            </a:r>
          </a:p>
          <a:p>
            <a:pPr marL="343689" indent="-343689">
              <a:lnSpc>
                <a:spcPct val="115000"/>
              </a:lnSpc>
              <a:spcAft>
                <a:spcPts val="601"/>
              </a:spcAft>
              <a:buFont typeface="Arial" panose="020B0604020202020204" pitchFamily="34" charset="0"/>
              <a:buChar char="•"/>
              <a:tabLst>
                <a:tab pos="458252" algn="l"/>
              </a:tabLst>
            </a:pPr>
            <a:r>
              <a:rPr lang="en-US" sz="1400" dirty="0">
                <a:latin typeface="Arial"/>
                <a:ea typeface="Calibri" panose="020F0502020204030204" pitchFamily="34" charset="0"/>
                <a:cs typeface="Arial"/>
              </a:rPr>
              <a:t>They evaluate the information and then determine where that information needs to go for action (e.g., FBI field office [most often], law enforcement partner).</a:t>
            </a:r>
          </a:p>
          <a:p>
            <a:pPr marL="343689" indent="-343689">
              <a:lnSpc>
                <a:spcPct val="115000"/>
              </a:lnSpc>
              <a:spcAft>
                <a:spcPts val="601"/>
              </a:spcAft>
              <a:buFont typeface="Arial" panose="020B0604020202020204" pitchFamily="34" charset="0"/>
              <a:buChar char="•"/>
              <a:tabLst>
                <a:tab pos="458252" algn="l"/>
              </a:tabLst>
            </a:pPr>
            <a:r>
              <a:rPr lang="en-US" sz="1400" dirty="0">
                <a:latin typeface="Arial"/>
                <a:ea typeface="Calibri" panose="020F0502020204030204" pitchFamily="34" charset="0"/>
                <a:cs typeface="Arial"/>
              </a:rPr>
              <a:t>Cover all threats….to include counterterrorism, criminal, counterintelligence, and domestic terrorism-type threats.</a:t>
            </a:r>
          </a:p>
          <a:p>
            <a:pPr marL="343689" indent="-343689">
              <a:lnSpc>
                <a:spcPct val="115000"/>
              </a:lnSpc>
              <a:spcAft>
                <a:spcPts val="601"/>
              </a:spcAft>
              <a:buFont typeface="Arial" panose="020B0604020202020204" pitchFamily="34" charset="0"/>
              <a:buChar char="•"/>
              <a:tabLst>
                <a:tab pos="458252" algn="l"/>
              </a:tabLst>
            </a:pPr>
            <a:r>
              <a:rPr lang="en-US" sz="1400" dirty="0">
                <a:latin typeface="Arial"/>
                <a:ea typeface="Calibri" panose="020F0502020204030204" pitchFamily="34" charset="0"/>
                <a:cs typeface="Arial"/>
              </a:rPr>
              <a:t>Staff on duty 24 hours a day, 7 days a week, 365 days a year.</a:t>
            </a:r>
          </a:p>
          <a:p>
            <a:pPr marL="343689" indent="-343689">
              <a:lnSpc>
                <a:spcPct val="114999"/>
              </a:lnSpc>
              <a:spcAft>
                <a:spcPts val="601"/>
              </a:spcAf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a:lnSpc>
                <a:spcPct val="114999"/>
              </a:lnSpc>
              <a:spcAft>
                <a:spcPts val="601"/>
              </a:spcAft>
            </a:pPr>
            <a:r>
              <a:rPr lang="en-US" sz="1400" b="1" dirty="0">
                <a:latin typeface="Arial"/>
                <a:cs typeface="Arial"/>
              </a:rPr>
              <a:t>Recent enhancements of interest:</a:t>
            </a:r>
            <a:endParaRPr lang="en-US" sz="1400" b="1" dirty="0">
              <a:latin typeface="Arial" panose="020B0604020202020204" pitchFamily="34" charset="0"/>
              <a:cs typeface="Arial" panose="020B0604020202020204" pitchFamily="34" charset="0"/>
            </a:endParaRPr>
          </a:p>
          <a:p>
            <a:pPr marL="343689" indent="-343689">
              <a:lnSpc>
                <a:spcPct val="114999"/>
              </a:lnSpc>
              <a:spcAft>
                <a:spcPts val="601"/>
              </a:spcAft>
              <a:buFont typeface="Arial" panose="020B0604020202020204" pitchFamily="34" charset="0"/>
              <a:buChar char="•"/>
            </a:pPr>
            <a:r>
              <a:rPr lang="en-US" sz="1400" dirty="0">
                <a:latin typeface="Arial"/>
                <a:cs typeface="Arial"/>
              </a:rPr>
              <a:t>9-1-1 center connections—direct transfer of callers to applicable 9-1-1 agencies</a:t>
            </a:r>
            <a:endParaRPr lang="en-US" sz="1400" dirty="0">
              <a:latin typeface="Arial" panose="020B0604020202020204" pitchFamily="34" charset="0"/>
              <a:cs typeface="Arial" panose="020B0604020202020204" pitchFamily="34" charset="0"/>
            </a:endParaRPr>
          </a:p>
          <a:p>
            <a:pPr marL="343689" indent="-343689">
              <a:lnSpc>
                <a:spcPct val="114999"/>
              </a:lnSpc>
              <a:spcAft>
                <a:spcPts val="601"/>
              </a:spcAft>
              <a:buFont typeface="Arial" panose="020B0604020202020204" pitchFamily="34" charset="0"/>
              <a:buChar char="•"/>
            </a:pPr>
            <a:r>
              <a:rPr lang="en-US" sz="1400" dirty="0">
                <a:latin typeface="Arial"/>
                <a:cs typeface="Arial"/>
              </a:rPr>
              <a:t>9-8-8 center connections—direct transfer of callers to mental health/suicide prevention support</a:t>
            </a:r>
          </a:p>
          <a:p>
            <a:pPr>
              <a:lnSpc>
                <a:spcPct val="114999"/>
              </a:lnSpc>
              <a:spcAft>
                <a:spcPts val="601"/>
              </a:spcAft>
            </a:pPr>
            <a:r>
              <a:rPr lang="en-US" sz="1400" i="1" dirty="0">
                <a:solidFill>
                  <a:srgbClr val="000000"/>
                </a:solidFill>
                <a:latin typeface="Arial" panose="020B0604020202020204" pitchFamily="34" charset="0"/>
                <a:cs typeface="Arial" panose="020B0604020202020204" pitchFamily="34" charset="0"/>
              </a:rPr>
              <a:t>(Note:  Stats are FY2023 numbers)</a:t>
            </a:r>
          </a:p>
          <a:p>
            <a:pPr marL="343689" indent="-343689">
              <a:lnSpc>
                <a:spcPct val="114999"/>
              </a:lnSpc>
              <a:spcAft>
                <a:spcPts val="601"/>
              </a:spcAft>
              <a:buFont typeface="Arial" panose="020B0604020202020204" pitchFamily="34" charset="0"/>
              <a:buChar char="•"/>
            </a:pPr>
            <a:endParaRPr lang="en-US" sz="1400" dirty="0">
              <a:latin typeface="Arial"/>
              <a:cs typeface="Arial"/>
            </a:endParaRPr>
          </a:p>
          <a:p>
            <a:pPr marL="343689" indent="-343689">
              <a:lnSpc>
                <a:spcPct val="114999"/>
              </a:lnSpc>
              <a:spcAft>
                <a:spcPts val="601"/>
              </a:spcAft>
              <a:buFont typeface="Arial" panose="020B0604020202020204" pitchFamily="34" charset="0"/>
              <a:buChar char="•"/>
            </a:pPr>
            <a:endParaRPr lang="en-US" sz="1400" dirty="0">
              <a:latin typeface="Arial"/>
              <a:cs typeface="Arial"/>
            </a:endParaRPr>
          </a:p>
          <a:p>
            <a:pPr marL="343689" indent="-343689">
              <a:lnSpc>
                <a:spcPct val="114999"/>
              </a:lnSpc>
              <a:spcAft>
                <a:spcPts val="601"/>
              </a:spcAft>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024C9B-4914-4BF5-BC80-4A0756CFE937}" type="slidenum">
              <a:rPr lang="en-US" smtClean="0"/>
              <a:t>11</a:t>
            </a:fld>
            <a:endParaRPr lang="en-US"/>
          </a:p>
        </p:txBody>
      </p:sp>
    </p:spTree>
    <p:extLst>
      <p:ext uri="{BB962C8B-B14F-4D97-AF65-F5344CB8AC3E}">
        <p14:creationId xmlns:p14="http://schemas.microsoft.com/office/powerpoint/2010/main" val="4244558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22238"/>
            <a:ext cx="4184650" cy="3138487"/>
          </a:xfrm>
        </p:spPr>
      </p:sp>
      <p:sp>
        <p:nvSpPr>
          <p:cNvPr id="3" name="Notes Placeholder 2"/>
          <p:cNvSpPr>
            <a:spLocks noGrp="1"/>
          </p:cNvSpPr>
          <p:nvPr>
            <p:ph type="body" idx="1"/>
          </p:nvPr>
        </p:nvSpPr>
        <p:spPr>
          <a:xfrm>
            <a:off x="284921" y="3338720"/>
            <a:ext cx="6573078" cy="5739020"/>
          </a:xfrm>
        </p:spPr>
        <p:txBody>
          <a:bodyPr/>
          <a:lstStyle/>
          <a:p>
            <a:pPr marL="343689" indent="-343689">
              <a:lnSpc>
                <a:spcPct val="115000"/>
              </a:lnSpc>
              <a:spcAft>
                <a:spcPts val="601"/>
              </a:spcAft>
              <a:buFont typeface="Arial" panose="020B0604020202020204" pitchFamily="34" charset="0"/>
              <a:buChar char="•"/>
              <a:tabLst>
                <a:tab pos="458252" algn="l"/>
              </a:tabLst>
            </a:pPr>
            <a:r>
              <a:rPr lang="en-US" sz="1400" dirty="0">
                <a:latin typeface="Arial" panose="020B0604020202020204" pitchFamily="34" charset="0"/>
                <a:ea typeface="Calibri" panose="020F0502020204030204" pitchFamily="34" charset="0"/>
                <a:cs typeface="Arial" panose="020B0604020202020204" pitchFamily="34" charset="0"/>
              </a:rPr>
              <a:t>N-</a:t>
            </a:r>
            <a:r>
              <a:rPr lang="en-US" sz="1400" dirty="0" err="1">
                <a:latin typeface="Arial" panose="020B0604020202020204" pitchFamily="34" charset="0"/>
                <a:ea typeface="Calibri" panose="020F0502020204030204" pitchFamily="34" charset="0"/>
                <a:cs typeface="Arial" panose="020B0604020202020204" pitchFamily="34" charset="0"/>
              </a:rPr>
              <a:t>DEx</a:t>
            </a:r>
            <a:r>
              <a:rPr lang="en-US" sz="1400" dirty="0">
                <a:latin typeface="Arial" panose="020B0604020202020204" pitchFamily="34" charset="0"/>
                <a:ea typeface="Calibri" panose="020F0502020204030204" pitchFamily="34" charset="0"/>
                <a:cs typeface="Arial" panose="020B0604020202020204" pitchFamily="34" charset="0"/>
              </a:rPr>
              <a:t> is a national online investigative information sharing system that brings together records from across the nation.</a:t>
            </a:r>
          </a:p>
          <a:p>
            <a:pPr marL="343689" indent="-343689">
              <a:lnSpc>
                <a:spcPct val="115000"/>
              </a:lnSpc>
              <a:spcAft>
                <a:spcPts val="601"/>
              </a:spcAft>
              <a:buFont typeface="Arial" panose="020B0604020202020204" pitchFamily="34" charset="0"/>
              <a:buChar char="•"/>
              <a:tabLst>
                <a:tab pos="458252" algn="l"/>
              </a:tabLst>
            </a:pPr>
            <a:r>
              <a:rPr lang="en-US" sz="1400" b="1" dirty="0">
                <a:latin typeface="Arial" panose="020B0604020202020204" pitchFamily="34" charset="0"/>
                <a:ea typeface="Calibri" panose="020F0502020204030204" pitchFamily="34" charset="0"/>
                <a:cs typeface="Arial" panose="020B0604020202020204" pitchFamily="34" charset="0"/>
              </a:rPr>
              <a:t>The N-</a:t>
            </a:r>
            <a:r>
              <a:rPr lang="en-US" sz="1400" b="1" dirty="0" err="1">
                <a:latin typeface="Arial" panose="020B0604020202020204" pitchFamily="34" charset="0"/>
                <a:ea typeface="Calibri" panose="020F0502020204030204" pitchFamily="34" charset="0"/>
                <a:cs typeface="Arial" panose="020B0604020202020204" pitchFamily="34" charset="0"/>
              </a:rPr>
              <a:t>DEx</a:t>
            </a:r>
            <a:r>
              <a:rPr lang="en-US" sz="1400" b="1" dirty="0">
                <a:latin typeface="Arial" panose="020B0604020202020204" pitchFamily="34" charset="0"/>
                <a:ea typeface="Calibri" panose="020F0502020204030204" pitchFamily="34" charset="0"/>
                <a:cs typeface="Arial" panose="020B0604020202020204" pitchFamily="34" charset="0"/>
              </a:rPr>
              <a:t> System provides access to over 1.2 billion records from more than 8,400 agencies. </a:t>
            </a:r>
            <a:r>
              <a:rPr lang="en-US" sz="1400" i="1" dirty="0">
                <a:solidFill>
                  <a:srgbClr val="000000"/>
                </a:solidFill>
                <a:latin typeface="Arial" panose="020B0604020202020204" pitchFamily="34" charset="0"/>
                <a:cs typeface="Arial" panose="020B0604020202020204" pitchFamily="34" charset="0"/>
              </a:rPr>
              <a:t>(Note:  Stats are FY2023 numbers)</a:t>
            </a:r>
            <a:endParaRPr lang="en-US" sz="1400" b="1" dirty="0">
              <a:latin typeface="Arial" panose="020B0604020202020204" pitchFamily="34" charset="0"/>
              <a:ea typeface="Calibri" panose="020F0502020204030204" pitchFamily="34" charset="0"/>
              <a:cs typeface="Arial" panose="020B0604020202020204" pitchFamily="34" charset="0"/>
            </a:endParaRPr>
          </a:p>
          <a:p>
            <a:pPr marL="343689" indent="-343689">
              <a:lnSpc>
                <a:spcPct val="115000"/>
              </a:lnSpc>
              <a:spcAft>
                <a:spcPts val="601"/>
              </a:spcAft>
              <a:buFont typeface="Arial" panose="020B0604020202020204" pitchFamily="34" charset="0"/>
              <a:buChar char="•"/>
              <a:tabLst>
                <a:tab pos="458252" algn="l"/>
              </a:tabLst>
            </a:pPr>
            <a:r>
              <a:rPr lang="en-US" sz="1400" dirty="0">
                <a:latin typeface="Arial" panose="020B0604020202020204" pitchFamily="34" charset="0"/>
                <a:ea typeface="Calibri" panose="020F0502020204030204" pitchFamily="34" charset="0"/>
                <a:cs typeface="Arial" panose="020B0604020202020204" pitchFamily="34" charset="0"/>
              </a:rPr>
              <a:t>N-</a:t>
            </a:r>
            <a:r>
              <a:rPr lang="en-US" sz="1400" dirty="0" err="1">
                <a:latin typeface="Arial" panose="020B0604020202020204" pitchFamily="34" charset="0"/>
                <a:ea typeface="Calibri" panose="020F0502020204030204" pitchFamily="34" charset="0"/>
                <a:cs typeface="Arial" panose="020B0604020202020204" pitchFamily="34" charset="0"/>
              </a:rPr>
              <a:t>DEx</a:t>
            </a:r>
            <a:r>
              <a:rPr lang="en-US" sz="1400" dirty="0">
                <a:latin typeface="Arial" panose="020B0604020202020204" pitchFamily="34" charset="0"/>
                <a:ea typeface="Calibri" panose="020F0502020204030204" pitchFamily="34" charset="0"/>
                <a:cs typeface="Arial" panose="020B0604020202020204" pitchFamily="34" charset="0"/>
              </a:rPr>
              <a:t> is a no fee service which is available 24/7 from any secure internet-capable device.</a:t>
            </a:r>
          </a:p>
          <a:p>
            <a:pPr marL="343689" indent="-343689">
              <a:lnSpc>
                <a:spcPct val="115000"/>
              </a:lnSpc>
              <a:spcAft>
                <a:spcPts val="601"/>
              </a:spcAft>
              <a:buFont typeface="Arial" panose="020B0604020202020204" pitchFamily="34" charset="0"/>
              <a:buChar char="•"/>
              <a:tabLst>
                <a:tab pos="458252" algn="l"/>
              </a:tabLst>
            </a:pPr>
            <a:r>
              <a:rPr lang="en-US" sz="1400" dirty="0">
                <a:latin typeface="Arial" panose="020B0604020202020204" pitchFamily="34" charset="0"/>
                <a:ea typeface="Calibri" panose="020F0502020204030204" pitchFamily="34" charset="0"/>
                <a:cs typeface="Arial" panose="020B0604020202020204" pitchFamily="34" charset="0"/>
              </a:rPr>
              <a:t>Investigators and analysts have the ability to discover information from across the nation in one spot that will display the entire life cycle, from initial contact to release from prison, including probation and parole of their suspects.</a:t>
            </a:r>
          </a:p>
          <a:p>
            <a:pPr marL="343689" indent="-343689">
              <a:lnSpc>
                <a:spcPct val="115000"/>
              </a:lnSpc>
              <a:buFont typeface="Arial" panose="020B0604020202020204" pitchFamily="34" charset="0"/>
              <a:buChar char="•"/>
              <a:tabLst>
                <a:tab pos="229126" algn="l"/>
              </a:tabLst>
            </a:pPr>
            <a:r>
              <a:rPr lang="en-US" sz="1400" dirty="0">
                <a:latin typeface="Arial" panose="020B0604020202020204" pitchFamily="34" charset="0"/>
                <a:ea typeface="Calibri" panose="020F0502020204030204" pitchFamily="34" charset="0"/>
                <a:cs typeface="Arial" panose="020B0604020202020204" pitchFamily="34" charset="0"/>
              </a:rPr>
              <a:t>All information in the N-</a:t>
            </a:r>
            <a:r>
              <a:rPr lang="en-US" sz="1400" dirty="0" err="1">
                <a:latin typeface="Arial" panose="020B0604020202020204" pitchFamily="34" charset="0"/>
                <a:ea typeface="Calibri" panose="020F0502020204030204" pitchFamily="34" charset="0"/>
                <a:cs typeface="Arial" panose="020B0604020202020204" pitchFamily="34" charset="0"/>
              </a:rPr>
              <a:t>DEx</a:t>
            </a:r>
            <a:r>
              <a:rPr lang="en-US" sz="1400" dirty="0">
                <a:latin typeface="Arial" panose="020B0604020202020204" pitchFamily="34" charset="0"/>
                <a:ea typeface="Calibri" panose="020F0502020204030204" pitchFamily="34" charset="0"/>
                <a:cs typeface="Arial" panose="020B0604020202020204" pitchFamily="34" charset="0"/>
              </a:rPr>
              <a:t> System is unclassified and includes:</a:t>
            </a:r>
          </a:p>
          <a:p>
            <a:pPr marL="742950" lvl="1" indent="-285750">
              <a:buFont typeface="Arial" panose="020B0604020202020204" pitchFamily="34" charset="0"/>
              <a:buChar char="•"/>
              <a:tabLst>
                <a:tab pos="229126" algn="l"/>
              </a:tabLst>
            </a:pPr>
            <a:r>
              <a:rPr lang="en-US" sz="1400" dirty="0">
                <a:latin typeface="Arial" panose="020B0604020202020204" pitchFamily="34" charset="0"/>
                <a:ea typeface="Calibri" panose="020F0502020204030204" pitchFamily="34" charset="0"/>
                <a:cs typeface="Arial" panose="020B0604020202020204" pitchFamily="34" charset="0"/>
              </a:rPr>
              <a:t>incident reports</a:t>
            </a:r>
          </a:p>
          <a:p>
            <a:pPr marL="742950" lvl="1" indent="-285750">
              <a:buFont typeface="Arial" panose="020B0604020202020204" pitchFamily="34" charset="0"/>
              <a:buChar char="•"/>
              <a:tabLst>
                <a:tab pos="229126" algn="l"/>
              </a:tabLst>
            </a:pPr>
            <a:r>
              <a:rPr lang="en-US" sz="1400" dirty="0">
                <a:latin typeface="Arial" panose="020B0604020202020204" pitchFamily="34" charset="0"/>
                <a:ea typeface="Calibri" panose="020F0502020204030204" pitchFamily="34" charset="0"/>
                <a:cs typeface="Arial" panose="020B0604020202020204" pitchFamily="34" charset="0"/>
              </a:rPr>
              <a:t>arrest reports</a:t>
            </a:r>
          </a:p>
          <a:p>
            <a:pPr marL="742950" lvl="1" indent="-285750">
              <a:buFont typeface="Arial" panose="020B0604020202020204" pitchFamily="34" charset="0"/>
              <a:buChar char="•"/>
              <a:tabLst>
                <a:tab pos="229126" algn="l"/>
              </a:tabLst>
            </a:pPr>
            <a:r>
              <a:rPr lang="en-US" sz="1400" dirty="0">
                <a:latin typeface="Arial" panose="020B0604020202020204" pitchFamily="34" charset="0"/>
                <a:ea typeface="Calibri" panose="020F0502020204030204" pitchFamily="34" charset="0"/>
                <a:cs typeface="Arial" panose="020B0604020202020204" pitchFamily="34" charset="0"/>
              </a:rPr>
              <a:t>booking and incarceration reports pre-trial investigations</a:t>
            </a:r>
          </a:p>
          <a:p>
            <a:pPr marL="742950" lvl="1" indent="-285750">
              <a:buFont typeface="Arial" panose="020B0604020202020204" pitchFamily="34" charset="0"/>
              <a:buChar char="•"/>
              <a:tabLst>
                <a:tab pos="229126" algn="l"/>
              </a:tabLst>
            </a:pPr>
            <a:r>
              <a:rPr lang="en-US" sz="1400" dirty="0">
                <a:latin typeface="Arial" panose="020B0604020202020204" pitchFamily="34" charset="0"/>
                <a:ea typeface="Calibri" panose="020F0502020204030204" pitchFamily="34" charset="0"/>
                <a:cs typeface="Arial" panose="020B0604020202020204" pitchFamily="34" charset="0"/>
              </a:rPr>
              <a:t>probation and parole records.  </a:t>
            </a:r>
          </a:p>
          <a:p>
            <a:pPr marL="343689" indent="-343689">
              <a:lnSpc>
                <a:spcPct val="115000"/>
              </a:lnSpc>
              <a:spcBef>
                <a:spcPts val="600"/>
              </a:spcBef>
              <a:spcAft>
                <a:spcPts val="601"/>
              </a:spcAft>
              <a:buFont typeface="Arial" panose="020B0604020202020204" pitchFamily="34" charset="0"/>
              <a:buChar char="•"/>
              <a:tabLst>
                <a:tab pos="229126" algn="l"/>
              </a:tabLst>
            </a:pPr>
            <a:r>
              <a:rPr lang="en-US" sz="1400" dirty="0">
                <a:latin typeface="Arial" panose="020B0604020202020204" pitchFamily="34" charset="0"/>
                <a:ea typeface="Calibri" panose="020F0502020204030204" pitchFamily="34" charset="0"/>
                <a:cs typeface="Arial" panose="020B0604020202020204" pitchFamily="34" charset="0"/>
              </a:rPr>
              <a:t>The records show anything that an agency maintains in its record management system and wishes to share (to include narratives, images, etc.)</a:t>
            </a:r>
          </a:p>
          <a:p>
            <a:pPr marL="343689" indent="-343689">
              <a:lnSpc>
                <a:spcPct val="115000"/>
              </a:lnSpc>
              <a:spcAft>
                <a:spcPts val="601"/>
              </a:spcAft>
              <a:buFont typeface="Arial" panose="020B0604020202020204" pitchFamily="34" charset="0"/>
              <a:buChar char="•"/>
              <a:tabLst>
                <a:tab pos="229126" algn="l"/>
              </a:tabLst>
            </a:pPr>
            <a:r>
              <a:rPr lang="en-US" sz="1400" dirty="0">
                <a:latin typeface="Arial" panose="020B0604020202020204" pitchFamily="34" charset="0"/>
                <a:ea typeface="Calibri" panose="020F0502020204030204" pitchFamily="34" charset="0"/>
                <a:cs typeface="Arial" panose="020B0604020202020204" pitchFamily="34" charset="0"/>
              </a:rPr>
              <a:t>The N-</a:t>
            </a:r>
            <a:r>
              <a:rPr lang="en-US" sz="1400" dirty="0" err="1">
                <a:latin typeface="Arial" panose="020B0604020202020204" pitchFamily="34" charset="0"/>
                <a:ea typeface="Calibri" panose="020F0502020204030204" pitchFamily="34" charset="0"/>
                <a:cs typeface="Arial" panose="020B0604020202020204" pitchFamily="34" charset="0"/>
              </a:rPr>
              <a:t>DEx</a:t>
            </a:r>
            <a:r>
              <a:rPr lang="en-US" sz="1400" dirty="0">
                <a:latin typeface="Arial" panose="020B0604020202020204" pitchFamily="34" charset="0"/>
                <a:ea typeface="Calibri" panose="020F0502020204030204" pitchFamily="34" charset="0"/>
                <a:cs typeface="Arial" panose="020B0604020202020204" pitchFamily="34" charset="0"/>
              </a:rPr>
              <a:t> System helps to complete the criminal justice lifecycle—complementing FBI existing systems and centralizing the source of criminal justice information.</a:t>
            </a:r>
          </a:p>
          <a:p>
            <a:pPr marL="642067" lvl="1" indent="-175110">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4024C9B-4914-4BF5-BC80-4A0756CFE937}" type="slidenum">
              <a:rPr lang="en-US" smtClean="0"/>
              <a:t>12</a:t>
            </a:fld>
            <a:endParaRPr lang="en-US"/>
          </a:p>
        </p:txBody>
      </p:sp>
    </p:spTree>
    <p:extLst>
      <p:ext uri="{BB962C8B-B14F-4D97-AF65-F5344CB8AC3E}">
        <p14:creationId xmlns:p14="http://schemas.microsoft.com/office/powerpoint/2010/main" val="685752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44463"/>
            <a:ext cx="4184650" cy="3138487"/>
          </a:xfrm>
        </p:spPr>
      </p:sp>
      <p:sp>
        <p:nvSpPr>
          <p:cNvPr id="3" name="Notes Placeholder 2"/>
          <p:cNvSpPr>
            <a:spLocks noGrp="1"/>
          </p:cNvSpPr>
          <p:nvPr>
            <p:ph type="body" idx="1"/>
          </p:nvPr>
        </p:nvSpPr>
        <p:spPr>
          <a:xfrm>
            <a:off x="378743" y="3340101"/>
            <a:ext cx="6176436" cy="5811640"/>
          </a:xfrm>
        </p:spPr>
        <p:txBody>
          <a:bodyPr/>
          <a:lstStyle/>
          <a:p>
            <a:pPr>
              <a:lnSpc>
                <a:spcPct val="115000"/>
              </a:lnSpc>
              <a:spcAft>
                <a:spcPts val="601"/>
              </a:spcAft>
            </a:pPr>
            <a:r>
              <a:rPr lang="en-US" sz="1350" dirty="0">
                <a:latin typeface="Arial"/>
                <a:ea typeface="Calibri" panose="020F0502020204030204" pitchFamily="34" charset="0"/>
                <a:cs typeface="Arial"/>
              </a:rPr>
              <a:t>The Law Enforcement Enterprise portal provides a single access point to dozens of law enforcement services.</a:t>
            </a:r>
          </a:p>
          <a:p>
            <a:pPr>
              <a:lnSpc>
                <a:spcPct val="115000"/>
              </a:lnSpc>
              <a:spcAft>
                <a:spcPts val="601"/>
              </a:spcAft>
            </a:pPr>
            <a:r>
              <a:rPr lang="en-US" sz="1350" dirty="0">
                <a:latin typeface="Arial"/>
                <a:ea typeface="Calibri" panose="020F0502020204030204" pitchFamily="34" charset="0"/>
                <a:cs typeface="Arial"/>
              </a:rPr>
              <a:t>Examples of services include:</a:t>
            </a:r>
          </a:p>
          <a:p>
            <a:pPr marL="286407" indent="-286407">
              <a:lnSpc>
                <a:spcPct val="115000"/>
              </a:lnSpc>
              <a:spcAft>
                <a:spcPts val="601"/>
              </a:spcAft>
              <a:buFont typeface="Arial" panose="020B0604020202020204" pitchFamily="34" charset="0"/>
              <a:buChar char="•"/>
            </a:pPr>
            <a:r>
              <a:rPr lang="en-US" sz="1350" dirty="0">
                <a:latin typeface="Arial"/>
                <a:ea typeface="Calibri" panose="020F0502020204030204" pitchFamily="34" charset="0"/>
                <a:cs typeface="Arial"/>
              </a:rPr>
              <a:t>N-</a:t>
            </a:r>
            <a:r>
              <a:rPr lang="en-US" sz="1350" dirty="0" err="1">
                <a:latin typeface="Arial"/>
                <a:ea typeface="Calibri" panose="020F0502020204030204" pitchFamily="34" charset="0"/>
                <a:cs typeface="Arial"/>
              </a:rPr>
              <a:t>DEx</a:t>
            </a:r>
            <a:endParaRPr lang="en-US" sz="1350" dirty="0">
              <a:latin typeface="Arial"/>
              <a:ea typeface="Calibri" panose="020F0502020204030204" pitchFamily="34" charset="0"/>
              <a:cs typeface="Arial"/>
            </a:endParaRPr>
          </a:p>
          <a:p>
            <a:pPr marL="286407" indent="-286407">
              <a:lnSpc>
                <a:spcPct val="115000"/>
              </a:lnSpc>
              <a:spcAft>
                <a:spcPts val="601"/>
              </a:spcAft>
              <a:buFont typeface="Arial" panose="020B0604020202020204" pitchFamily="34" charset="0"/>
              <a:buChar char="•"/>
            </a:pPr>
            <a:r>
              <a:rPr lang="en-US" sz="1350" dirty="0" err="1">
                <a:latin typeface="Arial"/>
                <a:ea typeface="Calibri" panose="020F0502020204030204" pitchFamily="34" charset="0"/>
                <a:cs typeface="Arial"/>
              </a:rPr>
              <a:t>JusticeConnect</a:t>
            </a:r>
            <a:endParaRPr lang="en-US" sz="1350" dirty="0">
              <a:latin typeface="Arial"/>
              <a:ea typeface="Calibri" panose="020F0502020204030204" pitchFamily="34" charset="0"/>
              <a:cs typeface="Arial"/>
            </a:endParaRPr>
          </a:p>
          <a:p>
            <a:pPr indent="-286407">
              <a:lnSpc>
                <a:spcPct val="115000"/>
              </a:lnSpc>
              <a:spcAft>
                <a:spcPts val="601"/>
              </a:spcAft>
              <a:buFont typeface="Arial" panose="020B0604020202020204" pitchFamily="34" charset="0"/>
              <a:buChar char="•"/>
            </a:pPr>
            <a:r>
              <a:rPr lang="en-US" sz="1350" dirty="0">
                <a:latin typeface="Arial"/>
                <a:cs typeface="Arial"/>
              </a:rPr>
              <a:t>Virtual Command Center</a:t>
            </a:r>
          </a:p>
          <a:p>
            <a:pPr marL="291181" lvl="1" indent="-175027">
              <a:lnSpc>
                <a:spcPct val="115000"/>
              </a:lnSpc>
              <a:spcAft>
                <a:spcPts val="601"/>
              </a:spcAft>
              <a:buFont typeface="Arial" panose="020B0604020202020204" pitchFamily="34" charset="0"/>
              <a:buChar char="•"/>
            </a:pPr>
            <a:r>
              <a:rPr lang="en-US" sz="1350" dirty="0">
                <a:latin typeface="Arial"/>
                <a:cs typeface="Arial"/>
              </a:rPr>
              <a:t>SWATTING VCC example</a:t>
            </a:r>
          </a:p>
          <a:p>
            <a:pPr marL="568041" lvl="2" indent="-219579">
              <a:lnSpc>
                <a:spcPct val="115000"/>
              </a:lnSpc>
              <a:spcAft>
                <a:spcPts val="601"/>
              </a:spcAft>
              <a:buFont typeface="Arial" panose="020B0604020202020204" pitchFamily="34" charset="0"/>
              <a:buChar char="•"/>
            </a:pPr>
            <a:r>
              <a:rPr lang="en-US" sz="1350" dirty="0">
                <a:latin typeface="Arial"/>
                <a:cs typeface="Arial"/>
              </a:rPr>
              <a:t>In May 2023, the FBI initiated the VCC known as the National Common Operational Picture (NCOP). </a:t>
            </a:r>
          </a:p>
          <a:p>
            <a:pPr marL="568041" lvl="2" indent="-219579">
              <a:lnSpc>
                <a:spcPct val="115000"/>
              </a:lnSpc>
              <a:spcAft>
                <a:spcPts val="601"/>
              </a:spcAft>
              <a:buFont typeface="Arial" panose="020B0604020202020204" pitchFamily="34" charset="0"/>
              <a:buChar char="•"/>
            </a:pPr>
            <a:r>
              <a:rPr lang="en-US" sz="1350" dirty="0">
                <a:latin typeface="Arial"/>
                <a:cs typeface="Arial"/>
              </a:rPr>
              <a:t>The NCOP-VCC is an awareness initiative jointly spearheaded by the FBI’s Office of Partner Engagement and the CJIS Division to serve as a collaborative space for domestic public safety partners to input their swatting incidents in a secure environment for national awareness.</a:t>
            </a:r>
          </a:p>
          <a:p>
            <a:pPr marL="568041" lvl="2" indent="-219579">
              <a:lnSpc>
                <a:spcPct val="115000"/>
              </a:lnSpc>
              <a:spcAft>
                <a:spcPts val="601"/>
              </a:spcAft>
              <a:buFont typeface="Arial" panose="020B0604020202020204" pitchFamily="34" charset="0"/>
              <a:buChar char="•"/>
            </a:pPr>
            <a:r>
              <a:rPr lang="en-US" sz="1350" dirty="0">
                <a:latin typeface="Arial"/>
                <a:cs typeface="Arial"/>
              </a:rPr>
              <a:t>Swatting is the malicious practice of making hoax emergency calls to an emergency service, such as a police department, to falsely report an ongoing emergency at a particular location. </a:t>
            </a:r>
          </a:p>
          <a:p>
            <a:pPr marL="568041" lvl="2" indent="-219579">
              <a:lnSpc>
                <a:spcPct val="115000"/>
              </a:lnSpc>
              <a:spcAft>
                <a:spcPts val="601"/>
              </a:spcAft>
              <a:buFont typeface="Arial" panose="020B0604020202020204" pitchFamily="34" charset="0"/>
              <a:buChar char="•"/>
            </a:pPr>
            <a:r>
              <a:rPr lang="en-US" sz="1350" dirty="0">
                <a:latin typeface="Arial"/>
                <a:cs typeface="Arial"/>
              </a:rPr>
              <a:t>The VCC creates a near real-time operational picture of swatting events in an effort to mitigate criminal activities associated with swatting. </a:t>
            </a:r>
          </a:p>
          <a:p>
            <a:pPr marL="568041" lvl="2" indent="-219579">
              <a:lnSpc>
                <a:spcPct val="115000"/>
              </a:lnSpc>
              <a:spcAft>
                <a:spcPts val="601"/>
              </a:spcAft>
              <a:buFont typeface="Arial" panose="020B0604020202020204" pitchFamily="34" charset="0"/>
              <a:buChar char="•"/>
            </a:pPr>
            <a:r>
              <a:rPr lang="en-US" sz="1350" dirty="0">
                <a:latin typeface="Arial"/>
                <a:cs typeface="Arial"/>
              </a:rPr>
              <a:t>During FY2023, the program logged more than 300 swatting incidents.</a:t>
            </a:r>
          </a:p>
        </p:txBody>
      </p:sp>
      <p:sp>
        <p:nvSpPr>
          <p:cNvPr id="4" name="Slide Number Placeholder 3"/>
          <p:cNvSpPr>
            <a:spLocks noGrp="1"/>
          </p:cNvSpPr>
          <p:nvPr>
            <p:ph type="sldNum" sz="quarter" idx="5"/>
          </p:nvPr>
        </p:nvSpPr>
        <p:spPr/>
        <p:txBody>
          <a:bodyPr/>
          <a:lstStyle/>
          <a:p>
            <a:fld id="{54024C9B-4914-4BF5-BC80-4A0756CFE937}" type="slidenum">
              <a:rPr lang="en-US" smtClean="0"/>
              <a:t>13</a:t>
            </a:fld>
            <a:endParaRPr lang="en-US"/>
          </a:p>
        </p:txBody>
      </p:sp>
    </p:spTree>
    <p:extLst>
      <p:ext uri="{BB962C8B-B14F-4D97-AF65-F5344CB8AC3E}">
        <p14:creationId xmlns:p14="http://schemas.microsoft.com/office/powerpoint/2010/main" val="1074464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203200"/>
            <a:ext cx="4184650" cy="3138488"/>
          </a:xfrm>
        </p:spPr>
      </p:sp>
      <p:sp>
        <p:nvSpPr>
          <p:cNvPr id="3" name="Notes Placeholder 2"/>
          <p:cNvSpPr>
            <a:spLocks noGrp="1"/>
          </p:cNvSpPr>
          <p:nvPr>
            <p:ph type="body" idx="1"/>
          </p:nvPr>
        </p:nvSpPr>
        <p:spPr>
          <a:xfrm>
            <a:off x="701040" y="3492501"/>
            <a:ext cx="5608320" cy="3651250"/>
          </a:xfrm>
        </p:spPr>
        <p:txBody>
          <a:bodyPr/>
          <a:lstStyle/>
          <a:p>
            <a:pPr marL="286407" indent="-286407">
              <a:lnSpc>
                <a:spcPct val="115000"/>
              </a:lnSpc>
              <a:spcAft>
                <a:spcPts val="802"/>
              </a:spcAft>
              <a:buFont typeface="Arial" panose="020B0604020202020204" pitchFamily="34" charset="0"/>
              <a:buChar char="•"/>
              <a:tabLst>
                <a:tab pos="229126" algn="l"/>
              </a:tabLst>
            </a:pPr>
            <a:r>
              <a:rPr lang="en-US" sz="1400" b="1" dirty="0">
                <a:latin typeface="Arial" panose="020B0604020202020204" pitchFamily="34" charset="0"/>
                <a:ea typeface="Calibri" panose="020F0502020204030204" pitchFamily="34" charset="0"/>
                <a:cs typeface="Arial" panose="020B0604020202020204" pitchFamily="34" charset="0"/>
              </a:rPr>
              <a:t>Most CJIS Division services operate under a “shared management concept:”</a:t>
            </a:r>
          </a:p>
          <a:p>
            <a:pPr marL="744659" lvl="1" indent="-286407">
              <a:lnSpc>
                <a:spcPct val="115000"/>
              </a:lnSpc>
              <a:spcAft>
                <a:spcPts val="802"/>
              </a:spcAft>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Agencies contribute data to system repositories, and are customers (searching these repositories for information to prevent, investigate, and solve crimes),</a:t>
            </a:r>
          </a:p>
          <a:p>
            <a:pPr marL="744659" lvl="1" indent="-286407">
              <a:lnSpc>
                <a:spcPct val="115000"/>
              </a:lnSpc>
              <a:spcAft>
                <a:spcPts val="802"/>
              </a:spcAft>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These agencies and users have a voice in service development, enhancement, and policy.</a:t>
            </a:r>
          </a:p>
          <a:p>
            <a:pPr marL="286407" indent="-286407">
              <a:lnSpc>
                <a:spcPct val="115000"/>
              </a:lnSpc>
              <a:spcAft>
                <a:spcPts val="802"/>
              </a:spcAft>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Established in 1994 and chartered under the provisions of the Federal Advisory Committee Act, </a:t>
            </a:r>
            <a:r>
              <a:rPr lang="en-US" sz="1400" b="1" dirty="0">
                <a:solidFill>
                  <a:srgbClr val="000000"/>
                </a:solidFill>
                <a:latin typeface="Arial" panose="020B0604020202020204" pitchFamily="34" charset="0"/>
                <a:cs typeface="Arial" panose="020B0604020202020204" pitchFamily="34" charset="0"/>
              </a:rPr>
              <a:t>the CJIS Advisory Policy Board consists of 35 representatives from criminal justice and national security agencies nationwide</a:t>
            </a:r>
          </a:p>
          <a:p>
            <a:pPr marL="286407" indent="-286407">
              <a:lnSpc>
                <a:spcPct val="115000"/>
              </a:lnSpc>
              <a:spcAft>
                <a:spcPts val="802"/>
              </a:spcAft>
              <a:buFont typeface="Arial" panose="020B0604020202020204" pitchFamily="34" charset="0"/>
              <a:buChar char="•"/>
            </a:pPr>
            <a:r>
              <a:rPr lang="en-US" sz="1400" b="1" dirty="0">
                <a:solidFill>
                  <a:srgbClr val="000000"/>
                </a:solidFill>
                <a:latin typeface="Arial" panose="020B0604020202020204" pitchFamily="34" charset="0"/>
                <a:cs typeface="Arial" panose="020B0604020202020204" pitchFamily="34" charset="0"/>
              </a:rPr>
              <a:t>The CJIS APB makes recommendations to the FBI Director. </a:t>
            </a:r>
          </a:p>
        </p:txBody>
      </p:sp>
      <p:sp>
        <p:nvSpPr>
          <p:cNvPr id="4" name="Slide Number Placeholder 3"/>
          <p:cNvSpPr>
            <a:spLocks noGrp="1"/>
          </p:cNvSpPr>
          <p:nvPr>
            <p:ph type="sldNum" sz="quarter" idx="5"/>
          </p:nvPr>
        </p:nvSpPr>
        <p:spPr/>
        <p:txBody>
          <a:bodyPr/>
          <a:lstStyle/>
          <a:p>
            <a:fld id="{B726BDC0-76E1-4F99-B9BB-473EAC1A93CE}" type="slidenum">
              <a:rPr lang="en-US" smtClean="0"/>
              <a:t>14</a:t>
            </a:fld>
            <a:endParaRPr lang="en-US" dirty="0"/>
          </a:p>
        </p:txBody>
      </p:sp>
    </p:spTree>
    <p:extLst>
      <p:ext uri="{BB962C8B-B14F-4D97-AF65-F5344CB8AC3E}">
        <p14:creationId xmlns:p14="http://schemas.microsoft.com/office/powerpoint/2010/main" val="323187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209550"/>
            <a:ext cx="4184650" cy="3138488"/>
          </a:xfrm>
        </p:spPr>
      </p:sp>
      <p:sp>
        <p:nvSpPr>
          <p:cNvPr id="3" name="Notes Placeholder 2"/>
          <p:cNvSpPr>
            <a:spLocks noGrp="1"/>
          </p:cNvSpPr>
          <p:nvPr>
            <p:ph type="body" idx="1"/>
          </p:nvPr>
        </p:nvSpPr>
        <p:spPr>
          <a:xfrm>
            <a:off x="480712" y="3433691"/>
            <a:ext cx="6263838" cy="5862708"/>
          </a:xfrm>
        </p:spPr>
        <p:txBody>
          <a:bodyPr/>
          <a:lstStyle/>
          <a:p>
            <a:pPr marL="349885" indent="-349885">
              <a:lnSpc>
                <a:spcPct val="107000"/>
              </a:lnSpc>
              <a:spcAft>
                <a:spcPts val="601"/>
              </a:spcAft>
              <a:buFont typeface="Symbol" panose="05050102010706020507" pitchFamily="18" charset="2"/>
              <a:buChar char=""/>
            </a:pPr>
            <a:r>
              <a:rPr lang="en-US" sz="1400" dirty="0">
                <a:latin typeface="Arial"/>
                <a:ea typeface="Calibri"/>
                <a:cs typeface="Arial"/>
              </a:rPr>
              <a:t>The ones that were able to go on the tour, hope you enjoyed for those that were unable, here is the campus picture.  </a:t>
            </a:r>
          </a:p>
          <a:p>
            <a:pPr marL="349885" indent="-349885">
              <a:lnSpc>
                <a:spcPct val="107000"/>
              </a:lnSpc>
              <a:spcAft>
                <a:spcPts val="601"/>
              </a:spcAft>
              <a:buFont typeface="Symbol" panose="05050102010706020507" pitchFamily="18" charset="2"/>
              <a:buChar char=""/>
            </a:pPr>
            <a:r>
              <a:rPr lang="en-US" sz="1400" dirty="0">
                <a:latin typeface="Arial"/>
                <a:ea typeface="Calibri"/>
                <a:cs typeface="Arial"/>
              </a:rPr>
              <a:t>CJIS is located in Clarksburg, West Virginia, and is situated on a campus of approximately 1,000 acres.  </a:t>
            </a:r>
            <a:endParaRPr lang="en-US" dirty="0">
              <a:latin typeface="Arial"/>
              <a:ea typeface="Calibri"/>
              <a:cs typeface="Arial"/>
            </a:endParaRPr>
          </a:p>
          <a:p>
            <a:pPr marL="350053" indent="-350053">
              <a:lnSpc>
                <a:spcPct val="107000"/>
              </a:lnSpc>
              <a:spcAft>
                <a:spcPts val="601"/>
              </a:spcAft>
              <a:buFont typeface="Symbol" panose="05050102010706020507" pitchFamily="18" charset="2"/>
              <a:buChar char=""/>
            </a:pPr>
            <a:r>
              <a:rPr lang="en-US" sz="1400" dirty="0">
                <a:latin typeface="Arial" panose="020B0604020202020204" pitchFamily="34" charset="0"/>
                <a:ea typeface="Calibri" panose="020F0502020204030204" pitchFamily="34" charset="0"/>
                <a:cs typeface="Arial" panose="020B0604020202020204" pitchFamily="34" charset="0"/>
              </a:rPr>
              <a:t>The road that leads into the campus is called Jerry Dove Drive and named in the honor of the late Special Agent Jerry Dove who was a native of West Virginia.  Special Agent Dove was killed in the line of duty in a tragic incident referred to as the “Miami Firefight” in 1986.  </a:t>
            </a:r>
          </a:p>
          <a:p>
            <a:pPr marL="343689" indent="-343689">
              <a:lnSpc>
                <a:spcPct val="107000"/>
              </a:lnSpc>
              <a:spcAft>
                <a:spcPts val="601"/>
              </a:spcAft>
              <a:buFont typeface="Symbol" panose="05050102010706020507" pitchFamily="18" charset="2"/>
              <a:buChar char=""/>
            </a:pPr>
            <a:r>
              <a:rPr lang="en-US" sz="1400" dirty="0">
                <a:latin typeface="Arial" panose="020B0604020202020204" pitchFamily="34" charset="0"/>
                <a:ea typeface="Calibri" panose="020F0502020204030204" pitchFamily="34" charset="0"/>
                <a:cs typeface="Arial" panose="020B0604020202020204" pitchFamily="34" charset="0"/>
              </a:rPr>
              <a:t>Most of our staff work in one of two buildings – this one, which is called CJIS Main, and the Biometric Technology Center, or BTC.</a:t>
            </a:r>
            <a:endParaRPr lang="en-US" sz="1400" b="1" dirty="0">
              <a:latin typeface="Arial" panose="020B0604020202020204" pitchFamily="34" charset="0"/>
              <a:cs typeface="Arial" panose="020B0604020202020204" pitchFamily="34" charset="0"/>
            </a:endParaRPr>
          </a:p>
          <a:p>
            <a:pPr>
              <a:spcAft>
                <a:spcPts val="601"/>
              </a:spcAft>
            </a:pPr>
            <a:endParaRPr lang="en-US" sz="1400" dirty="0">
              <a:latin typeface="Arial"/>
              <a:cs typeface="Arial"/>
            </a:endParaRPr>
          </a:p>
          <a:p>
            <a:pPr>
              <a:spcAft>
                <a:spcPts val="601"/>
              </a:spcAft>
            </a:pPr>
            <a:endParaRPr lang="en-US" sz="1400" dirty="0">
              <a:latin typeface="Arial"/>
              <a:cs typeface="Arial"/>
            </a:endParaRPr>
          </a:p>
          <a:p>
            <a:pPr>
              <a:spcAft>
                <a:spcPts val="601"/>
              </a:spcAft>
            </a:pPr>
            <a:r>
              <a:rPr lang="en-US" sz="1400" dirty="0">
                <a:latin typeface="Arial"/>
                <a:cs typeface="Arial"/>
              </a:rPr>
              <a:t>Facts:</a:t>
            </a:r>
            <a:endParaRPr lang="en-US" dirty="0">
              <a:latin typeface="Arial"/>
              <a:cs typeface="Arial"/>
            </a:endParaRPr>
          </a:p>
          <a:p>
            <a:pPr marL="171844" indent="-171844">
              <a:spcAft>
                <a:spcPts val="601"/>
              </a:spcAft>
              <a:buFont typeface="Arial" panose="020B0604020202020204" pitchFamily="34" charset="0"/>
              <a:buChar char="•"/>
            </a:pPr>
            <a:r>
              <a:rPr lang="en-US" sz="1400" i="1" dirty="0">
                <a:latin typeface="Arial" panose="020B0604020202020204" pitchFamily="34" charset="0"/>
                <a:cs typeface="Arial" panose="020B0604020202020204" pitchFamily="34" charset="0"/>
              </a:rPr>
              <a:t>986 Acres</a:t>
            </a:r>
          </a:p>
          <a:p>
            <a:pPr marL="171450" indent="-171450">
              <a:spcAft>
                <a:spcPts val="601"/>
              </a:spcAft>
              <a:buFont typeface="Arial" panose="020B0604020202020204" pitchFamily="34" charset="0"/>
              <a:buChar char="•"/>
            </a:pPr>
            <a:r>
              <a:rPr lang="en-US" sz="1400" i="1" dirty="0">
                <a:latin typeface="Arial"/>
                <a:cs typeface="Arial"/>
              </a:rPr>
              <a:t>22 Buildings (including the RA building at east gate)</a:t>
            </a:r>
          </a:p>
          <a:p>
            <a:pPr marL="171450" indent="-171450">
              <a:spcAft>
                <a:spcPts val="601"/>
              </a:spcAft>
              <a:buFont typeface="Arial" panose="020B0604020202020204" pitchFamily="34" charset="0"/>
              <a:buChar char="•"/>
            </a:pPr>
            <a:r>
              <a:rPr lang="en-US" sz="1400" i="1" dirty="0">
                <a:latin typeface="Arial"/>
                <a:cs typeface="Arial"/>
              </a:rPr>
              <a:t>1.7 millions </a:t>
            </a:r>
            <a:r>
              <a:rPr lang="en-US" sz="1400" i="1" err="1">
                <a:latin typeface="Arial"/>
                <a:cs typeface="Arial"/>
              </a:rPr>
              <a:t>sqft</a:t>
            </a:r>
            <a:r>
              <a:rPr lang="en-US" sz="1400" i="1" dirty="0">
                <a:latin typeface="Arial"/>
                <a:cs typeface="Arial"/>
              </a:rPr>
              <a:t>, 1.2 million conditioned</a:t>
            </a:r>
          </a:p>
          <a:p>
            <a:pPr marL="171450" indent="-171450">
              <a:spcAft>
                <a:spcPts val="601"/>
              </a:spcAft>
              <a:buFont typeface="Arial" panose="020B0604020202020204" pitchFamily="34" charset="0"/>
              <a:buChar char="•"/>
            </a:pPr>
            <a:r>
              <a:rPr lang="en-US" sz="1400" i="1" dirty="0">
                <a:latin typeface="Arial"/>
                <a:cs typeface="Arial"/>
              </a:rPr>
              <a:t>12 miles of two lane roads</a:t>
            </a:r>
          </a:p>
          <a:p>
            <a:pPr marL="171450" indent="-171450">
              <a:spcAft>
                <a:spcPts val="601"/>
              </a:spcAft>
              <a:buFont typeface="Arial" panose="020B0604020202020204" pitchFamily="34" charset="0"/>
              <a:buChar char="•"/>
            </a:pPr>
            <a:r>
              <a:rPr lang="en-US" sz="1400" i="1" dirty="0">
                <a:latin typeface="Arial"/>
                <a:cs typeface="Arial"/>
              </a:rPr>
              <a:t>481 street lights</a:t>
            </a:r>
          </a:p>
          <a:p>
            <a:pPr marL="171450" indent="-171450">
              <a:spcAft>
                <a:spcPts val="601"/>
              </a:spcAft>
              <a:buFont typeface="Arial" panose="020B0604020202020204" pitchFamily="34" charset="0"/>
              <a:buChar char="•"/>
            </a:pPr>
            <a:r>
              <a:rPr lang="en-US" sz="1400" i="1" dirty="0">
                <a:latin typeface="Arial"/>
                <a:cs typeface="Arial"/>
              </a:rPr>
              <a:t>4,000 people onsite</a:t>
            </a:r>
          </a:p>
          <a:p>
            <a:pPr marL="171844" indent="-171844">
              <a:spcAft>
                <a:spcPts val="601"/>
              </a:spcAft>
              <a:buFont typeface="Arial" panose="020B0604020202020204" pitchFamily="34" charset="0"/>
              <a:buChar char="•"/>
            </a:pPr>
            <a:r>
              <a:rPr lang="en-US" sz="1400" i="1" dirty="0">
                <a:latin typeface="Arial" panose="020B0604020202020204" pitchFamily="34" charset="0"/>
                <a:cs typeface="Arial" panose="020B0604020202020204" pitchFamily="34" charset="0"/>
              </a:rPr>
              <a:t>17 elevators onsite</a:t>
            </a:r>
          </a:p>
          <a:p>
            <a:pPr marL="171844" indent="-171844">
              <a:spcAft>
                <a:spcPts val="601"/>
              </a:spcAft>
              <a:buFont typeface="Arial" panose="020B0604020202020204" pitchFamily="34" charset="0"/>
              <a:buChar char="•"/>
            </a:pPr>
            <a:r>
              <a:rPr lang="en-US" sz="1400" i="1" dirty="0">
                <a:latin typeface="Arial" panose="020B0604020202020204" pitchFamily="34" charset="0"/>
                <a:cs typeface="Arial" panose="020B0604020202020204" pitchFamily="34" charset="0"/>
              </a:rPr>
              <a:t>11 generators – 24 megawatts </a:t>
            </a:r>
          </a:p>
          <a:p>
            <a:pPr marL="171844" indent="-171844">
              <a:spcAft>
                <a:spcPts val="601"/>
              </a:spcAft>
              <a:buFont typeface="Arial" panose="020B0604020202020204" pitchFamily="34" charset="0"/>
              <a:buChar char="•"/>
            </a:pPr>
            <a:r>
              <a:rPr lang="en-US" sz="1400" i="1" dirty="0">
                <a:latin typeface="Arial" panose="020B0604020202020204" pitchFamily="34" charset="0"/>
                <a:cs typeface="Arial" panose="020B0604020202020204" pitchFamily="34" charset="0"/>
              </a:rPr>
              <a:t>Dual high voltage 12,470 feeds from first energy</a:t>
            </a:r>
          </a:p>
          <a:p>
            <a:pPr marL="171450" indent="-171450">
              <a:spcAft>
                <a:spcPts val="601"/>
              </a:spcAft>
              <a:buFont typeface="Arial" panose="020B0604020202020204" pitchFamily="34" charset="0"/>
              <a:buChar char="•"/>
            </a:pPr>
            <a:r>
              <a:rPr lang="en-US" sz="1400" i="1" dirty="0">
                <a:latin typeface="Arial"/>
                <a:cs typeface="Arial"/>
              </a:rPr>
              <a:t>To maintain the campus, we have our own Facilities Management Unit with facilities personnel. We also contract out technical SMEs and contract with Job Squad Inc for custodial and grounds maintenance.</a:t>
            </a:r>
          </a:p>
        </p:txBody>
      </p:sp>
      <p:sp>
        <p:nvSpPr>
          <p:cNvPr id="4" name="Slide Number Placeholder 3"/>
          <p:cNvSpPr>
            <a:spLocks noGrp="1"/>
          </p:cNvSpPr>
          <p:nvPr>
            <p:ph type="sldNum" sz="quarter" idx="5"/>
          </p:nvPr>
        </p:nvSpPr>
        <p:spPr/>
        <p:txBody>
          <a:bodyPr/>
          <a:lstStyle/>
          <a:p>
            <a:fld id="{54024C9B-4914-4BF5-BC80-4A0756CFE937}" type="slidenum">
              <a:rPr lang="en-US" smtClean="0"/>
              <a:t>15</a:t>
            </a:fld>
            <a:endParaRPr lang="en-US"/>
          </a:p>
        </p:txBody>
      </p:sp>
    </p:spTree>
    <p:extLst>
      <p:ext uri="{BB962C8B-B14F-4D97-AF65-F5344CB8AC3E}">
        <p14:creationId xmlns:p14="http://schemas.microsoft.com/office/powerpoint/2010/main" val="3566757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292100"/>
            <a:ext cx="4184650" cy="3138488"/>
          </a:xfrm>
        </p:spPr>
      </p:sp>
      <p:sp>
        <p:nvSpPr>
          <p:cNvPr id="3" name="Notes Placeholder 2"/>
          <p:cNvSpPr>
            <a:spLocks noGrp="1"/>
          </p:cNvSpPr>
          <p:nvPr>
            <p:ph type="body" idx="1"/>
          </p:nvPr>
        </p:nvSpPr>
        <p:spPr>
          <a:xfrm>
            <a:off x="701040" y="3677138"/>
            <a:ext cx="5608320" cy="4549186"/>
          </a:xfrm>
        </p:spPr>
        <p:txBody>
          <a:bodyPr/>
          <a:lstStyle/>
          <a:p>
            <a:pPr marL="295113" indent="-286407">
              <a:spcAft>
                <a:spcPts val="1203"/>
              </a:spcAft>
              <a:buFont typeface="Arial" panose="020B0604020202020204" pitchFamily="34" charset="0"/>
              <a:buChar char="•"/>
              <a:defRPr/>
            </a:pPr>
            <a:r>
              <a:rPr lang="en-US" sz="1400" dirty="0">
                <a:latin typeface="Arial" panose="020B0604020202020204" pitchFamily="34" charset="0"/>
                <a:cs typeface="Arial" panose="020B0604020202020204" pitchFamily="34" charset="0"/>
              </a:rPr>
              <a:t>We have a great campus, but the heart of our division is our people.</a:t>
            </a:r>
          </a:p>
          <a:p>
            <a:pPr marL="295113" indent="-286407">
              <a:spcAft>
                <a:spcPts val="1203"/>
              </a:spcAft>
              <a:buFont typeface="Arial" panose="020B0604020202020204" pitchFamily="34" charset="0"/>
              <a:buChar char="•"/>
              <a:defRPr/>
            </a:pPr>
            <a:r>
              <a:rPr lang="en-US" sz="1400" dirty="0">
                <a:latin typeface="Arial" panose="020B0604020202020204" pitchFamily="34" charset="0"/>
                <a:cs typeface="Arial" panose="020B0604020202020204" pitchFamily="34" charset="0"/>
              </a:rPr>
              <a:t>Here is a list of the positions frequently posted for employment the CJIS Division.</a:t>
            </a:r>
          </a:p>
          <a:p>
            <a:pPr marL="295113" indent="-286407">
              <a:spcAft>
                <a:spcPts val="1203"/>
              </a:spcAft>
              <a:buFont typeface="Arial" panose="020B0604020202020204" pitchFamily="34" charset="0"/>
              <a:buChar char="•"/>
              <a:defRPr/>
            </a:pPr>
            <a:r>
              <a:rPr lang="en-US" sz="1400" dirty="0">
                <a:latin typeface="Arial" panose="020B0604020202020204" pitchFamily="34" charset="0"/>
                <a:ea typeface="Calibri" panose="020F0502020204030204" pitchFamily="34" charset="0"/>
                <a:cs typeface="Arial" panose="020B0604020202020204" pitchFamily="34" charset="0"/>
              </a:rPr>
              <a:t>If you know folks who might be good candidates for these positions, send them to fbijobs.gov.</a:t>
            </a:r>
          </a:p>
          <a:p>
            <a:pPr marL="294640" indent="-286385">
              <a:spcAft>
                <a:spcPts val="1203"/>
              </a:spcAft>
              <a:buFont typeface="Arial" panose="020B0604020202020204" pitchFamily="34" charset="0"/>
              <a:buChar char="•"/>
              <a:defRPr/>
            </a:pPr>
            <a:r>
              <a:rPr lang="en-US" sz="1400" dirty="0">
                <a:latin typeface="Arial"/>
                <a:ea typeface="Calibri"/>
                <a:cs typeface="Arial"/>
              </a:rPr>
              <a:t>The FBI has a great mission.  It is a good feeling to be part of making our nation safer and improving officer safety.</a:t>
            </a:r>
          </a:p>
          <a:p>
            <a:pPr marL="294640" indent="-286385">
              <a:spcAft>
                <a:spcPts val="1203"/>
              </a:spcAft>
              <a:buFont typeface="Arial" panose="020B0604020202020204" pitchFamily="34" charset="0"/>
              <a:buChar char="•"/>
              <a:defRPr/>
            </a:pPr>
            <a:endParaRPr lang="en-US" sz="1400" dirty="0">
              <a:latin typeface="Arial"/>
              <a:ea typeface="Calibri"/>
              <a:cs typeface="Arial"/>
            </a:endParaRPr>
          </a:p>
          <a:p>
            <a:pPr marL="8255">
              <a:spcAft>
                <a:spcPts val="1203"/>
              </a:spcAft>
              <a:defRPr/>
            </a:pPr>
            <a:endParaRPr lang="en-US" sz="1400" dirty="0">
              <a:latin typeface="Arial"/>
              <a:ea typeface="Calibri"/>
              <a:cs typeface="Arial"/>
            </a:endParaRPr>
          </a:p>
          <a:p>
            <a:pPr marL="466958" lvl="1">
              <a:spcAft>
                <a:spcPts val="1203"/>
              </a:spcAft>
              <a:defRPr/>
            </a:pP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024C9B-4914-4BF5-BC80-4A0756CFE937}" type="slidenum">
              <a:rPr lang="en-US" smtClean="0"/>
              <a:t>16</a:t>
            </a:fld>
            <a:endParaRPr lang="en-US"/>
          </a:p>
        </p:txBody>
      </p:sp>
    </p:spTree>
    <p:extLst>
      <p:ext uri="{BB962C8B-B14F-4D97-AF65-F5344CB8AC3E}">
        <p14:creationId xmlns:p14="http://schemas.microsoft.com/office/powerpoint/2010/main" val="580113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233363"/>
            <a:ext cx="4184650" cy="3138487"/>
          </a:xfrm>
        </p:spPr>
      </p:sp>
      <p:sp>
        <p:nvSpPr>
          <p:cNvPr id="3" name="Notes Placeholder 2"/>
          <p:cNvSpPr>
            <a:spLocks noGrp="1"/>
          </p:cNvSpPr>
          <p:nvPr>
            <p:ph type="body" idx="1"/>
          </p:nvPr>
        </p:nvSpPr>
        <p:spPr>
          <a:xfrm>
            <a:off x="701040" y="3531796"/>
            <a:ext cx="5608320" cy="4723596"/>
          </a:xfrm>
        </p:spPr>
        <p:txBody>
          <a:bodyPr/>
          <a:lstStyle/>
          <a:p>
            <a:pPr marL="285750" indent="-285750">
              <a:lnSpc>
                <a:spcPct val="107000"/>
              </a:lnSpc>
              <a:spcAft>
                <a:spcPts val="601"/>
              </a:spcAft>
              <a:buFont typeface="Arial"/>
              <a:buChar char="•"/>
            </a:pPr>
            <a:r>
              <a:rPr lang="en-US" sz="1400" dirty="0">
                <a:latin typeface="Arial" panose="020B0604020202020204" pitchFamily="34" charset="0"/>
                <a:cs typeface="Arial" panose="020B0604020202020204" pitchFamily="34" charset="0"/>
              </a:rPr>
              <a:t>During FY2023, construction was completed on a 9/11 memorial on the FBI CJIS campus. </a:t>
            </a:r>
            <a:endParaRPr lang="en-US"/>
          </a:p>
          <a:p>
            <a:pPr marL="285750" indent="-285750">
              <a:lnSpc>
                <a:spcPct val="107000"/>
              </a:lnSpc>
              <a:spcAft>
                <a:spcPts val="601"/>
              </a:spcAft>
              <a:buFont typeface="Arial"/>
              <a:buChar char="•"/>
            </a:pPr>
            <a:r>
              <a:rPr lang="en-US" sz="1400" dirty="0">
                <a:latin typeface="Arial" panose="020B0604020202020204" pitchFamily="34" charset="0"/>
                <a:cs typeface="Arial" panose="020B0604020202020204" pitchFamily="34" charset="0"/>
              </a:rPr>
              <a:t>The 9/11 Memorial project began in 2018 when the 9/11 Memorial and Museum in New York offered the loan of an artifact to display on the CJIS Division’s campus.</a:t>
            </a:r>
          </a:p>
          <a:p>
            <a:pPr marL="285750" indent="-285750">
              <a:lnSpc>
                <a:spcPct val="107000"/>
              </a:lnSpc>
              <a:spcAft>
                <a:spcPts val="601"/>
              </a:spcAft>
              <a:buFont typeface="Arial"/>
              <a:buChar char="•"/>
            </a:pPr>
            <a:r>
              <a:rPr lang="en-US" sz="1400" dirty="0">
                <a:latin typeface="Arial" panose="020B0604020202020204" pitchFamily="34" charset="0"/>
                <a:cs typeface="Arial" panose="020B0604020202020204" pitchFamily="34" charset="0"/>
              </a:rPr>
              <a:t>A tall steel beam salvaged from one of the twin towers in New York City is the focal point of the memorial.</a:t>
            </a:r>
          </a:p>
          <a:p>
            <a:pPr marL="285750" indent="-285750">
              <a:lnSpc>
                <a:spcPct val="107000"/>
              </a:lnSpc>
              <a:spcAft>
                <a:spcPts val="601"/>
              </a:spcAft>
              <a:buFont typeface="Arial"/>
              <a:buChar char="•"/>
            </a:pPr>
            <a:r>
              <a:rPr lang="en-US" sz="1400" dirty="0">
                <a:latin typeface="Arial" panose="020B0604020202020204" pitchFamily="34" charset="0"/>
                <a:cs typeface="Arial" panose="020B0604020202020204" pitchFamily="34" charset="0"/>
              </a:rPr>
              <a:t>Concrete benches surround the beam and symbolize buildings that were destroyed on that tragic September day. </a:t>
            </a:r>
          </a:p>
          <a:p>
            <a:pPr marL="285750" indent="-285750">
              <a:lnSpc>
                <a:spcPct val="107000"/>
              </a:lnSpc>
              <a:spcAft>
                <a:spcPts val="601"/>
              </a:spcAft>
              <a:buFont typeface="Arial"/>
              <a:buChar char="•"/>
            </a:pPr>
            <a:r>
              <a:rPr lang="en-US" sz="1400" dirty="0">
                <a:latin typeface="Arial" panose="020B0604020202020204" pitchFamily="34" charset="0"/>
                <a:cs typeface="Arial" panose="020B0604020202020204" pitchFamily="34" charset="0"/>
              </a:rPr>
              <a:t>The memorial is situated outside of the campus entrance on Jerry Dove Drive and is open to the public. CJIS staff hope the memorial will create an experience that connects employees and visitors to the events of September 11, 2001, that transformed the FBI and how it operates.</a:t>
            </a:r>
          </a:p>
          <a:p>
            <a:pPr marL="285750" indent="-285750">
              <a:lnSpc>
                <a:spcPct val="107000"/>
              </a:lnSpc>
              <a:spcAft>
                <a:spcPts val="601"/>
              </a:spcAft>
              <a:buFont typeface="Arial"/>
              <a:buChar char="•"/>
            </a:pPr>
            <a:r>
              <a:rPr lang="en-US" sz="1400" dirty="0">
                <a:latin typeface="Arial" panose="020B0604020202020204" pitchFamily="34" charset="0"/>
                <a:cs typeface="Arial" panose="020B0604020202020204" pitchFamily="34" charset="0"/>
              </a:rPr>
              <a:t>The 9/11 Memorial also serves as a constant reminder of the FBI’s mission to protect the American people and uphold the Constitution of the United States and the FBI’s goal to stay “ahead of the threat.” </a:t>
            </a:r>
            <a:endParaRPr lang="en-US" i="1" dirty="0">
              <a:highlight>
                <a:srgbClr val="FFFF00"/>
              </a:highligh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4024C9B-4914-4BF5-BC80-4A0756CFE937}" type="slidenum">
              <a:rPr lang="en-US" smtClean="0"/>
              <a:t>17</a:t>
            </a:fld>
            <a:endParaRPr lang="en-US"/>
          </a:p>
        </p:txBody>
      </p:sp>
    </p:spTree>
    <p:extLst>
      <p:ext uri="{BB962C8B-B14F-4D97-AF65-F5344CB8AC3E}">
        <p14:creationId xmlns:p14="http://schemas.microsoft.com/office/powerpoint/2010/main" val="3753946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342900"/>
            <a:ext cx="4184650" cy="3138488"/>
          </a:xfrm>
        </p:spPr>
      </p:sp>
      <p:sp>
        <p:nvSpPr>
          <p:cNvPr id="3" name="Notes Placeholder 2"/>
          <p:cNvSpPr>
            <a:spLocks noGrp="1"/>
          </p:cNvSpPr>
          <p:nvPr>
            <p:ph type="body" idx="1"/>
          </p:nvPr>
        </p:nvSpPr>
        <p:spPr>
          <a:xfrm>
            <a:off x="701040" y="3662605"/>
            <a:ext cx="5608320" cy="4471747"/>
          </a:xfrm>
        </p:spPr>
        <p:txBody>
          <a:bodyPr/>
          <a:lstStyle/>
          <a:p>
            <a:r>
              <a:rPr lang="en-US" sz="1400" dirty="0">
                <a:latin typeface="Arial"/>
                <a:cs typeface="Arial"/>
              </a:rPr>
              <a:t>Economic Development</a:t>
            </a:r>
          </a:p>
          <a:p>
            <a:pPr marL="285750" indent="-285750">
              <a:buFont typeface="Arial"/>
              <a:buChar char="•"/>
            </a:pPr>
            <a:r>
              <a:rPr lang="en-US" sz="1400" dirty="0">
                <a:latin typeface="Arial"/>
                <a:cs typeface="Arial"/>
              </a:rPr>
              <a:t>23 WV counties are represented within the CJIS Division workforce</a:t>
            </a:r>
          </a:p>
        </p:txBody>
      </p:sp>
      <p:sp>
        <p:nvSpPr>
          <p:cNvPr id="4" name="Slide Number Placeholder 3"/>
          <p:cNvSpPr>
            <a:spLocks noGrp="1"/>
          </p:cNvSpPr>
          <p:nvPr>
            <p:ph type="sldNum" sz="quarter" idx="5"/>
          </p:nvPr>
        </p:nvSpPr>
        <p:spPr/>
        <p:txBody>
          <a:bodyPr/>
          <a:lstStyle/>
          <a:p>
            <a:fld id="{B726BDC0-76E1-4F99-B9BB-473EAC1A93CE}" type="slidenum">
              <a:rPr lang="en-US" smtClean="0"/>
              <a:t>18</a:t>
            </a:fld>
            <a:endParaRPr lang="en-US" dirty="0"/>
          </a:p>
        </p:txBody>
      </p:sp>
    </p:spTree>
    <p:extLst>
      <p:ext uri="{BB962C8B-B14F-4D97-AF65-F5344CB8AC3E}">
        <p14:creationId xmlns:p14="http://schemas.microsoft.com/office/powerpoint/2010/main" val="3383713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C0280-18A9-7F06-7C3D-540D36B740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3E65CA-E45C-9463-BBB5-B23334685BD8}"/>
              </a:ext>
            </a:extLst>
          </p:cNvPr>
          <p:cNvSpPr>
            <a:spLocks noGrp="1" noRot="1" noChangeAspect="1"/>
          </p:cNvSpPr>
          <p:nvPr>
            <p:ph type="sldImg"/>
          </p:nvPr>
        </p:nvSpPr>
        <p:spPr>
          <a:xfrm>
            <a:off x="1412875" y="342900"/>
            <a:ext cx="4184650" cy="3138488"/>
          </a:xfrm>
        </p:spPr>
      </p:sp>
      <p:sp>
        <p:nvSpPr>
          <p:cNvPr id="3" name="Notes Placeholder 2">
            <a:extLst>
              <a:ext uri="{FF2B5EF4-FFF2-40B4-BE49-F238E27FC236}">
                <a16:creationId xmlns:a16="http://schemas.microsoft.com/office/drawing/2014/main" id="{6EB9C774-60DC-5605-849C-5A083D6494F6}"/>
              </a:ext>
            </a:extLst>
          </p:cNvPr>
          <p:cNvSpPr>
            <a:spLocks noGrp="1"/>
          </p:cNvSpPr>
          <p:nvPr>
            <p:ph type="body" idx="1"/>
          </p:nvPr>
        </p:nvSpPr>
        <p:spPr>
          <a:xfrm>
            <a:off x="701040" y="3662605"/>
            <a:ext cx="5608320" cy="4471747"/>
          </a:xfrm>
        </p:spPr>
        <p:txBody>
          <a:bodyPr/>
          <a:lstStyle/>
          <a:p>
            <a:r>
              <a:rPr lang="en-US" sz="1400" dirty="0">
                <a:latin typeface="Arial" panose="020B0604020202020204" pitchFamily="34" charset="0"/>
                <a:cs typeface="Arial" panose="020B0604020202020204" pitchFamily="34" charset="0"/>
              </a:rPr>
              <a:t>Closing and questions</a:t>
            </a:r>
          </a:p>
        </p:txBody>
      </p:sp>
      <p:sp>
        <p:nvSpPr>
          <p:cNvPr id="4" name="Slide Number Placeholder 3">
            <a:extLst>
              <a:ext uri="{FF2B5EF4-FFF2-40B4-BE49-F238E27FC236}">
                <a16:creationId xmlns:a16="http://schemas.microsoft.com/office/drawing/2014/main" id="{4B9AC6E4-B36B-929E-C9C6-427984802C44}"/>
              </a:ext>
            </a:extLst>
          </p:cNvPr>
          <p:cNvSpPr>
            <a:spLocks noGrp="1"/>
          </p:cNvSpPr>
          <p:nvPr>
            <p:ph type="sldNum" sz="quarter" idx="5"/>
          </p:nvPr>
        </p:nvSpPr>
        <p:spPr/>
        <p:txBody>
          <a:bodyPr/>
          <a:lstStyle/>
          <a:p>
            <a:fld id="{B726BDC0-76E1-4F99-B9BB-473EAC1A93CE}" type="slidenum">
              <a:rPr lang="en-US" smtClean="0"/>
              <a:t>19</a:t>
            </a:fld>
            <a:endParaRPr lang="en-US" dirty="0"/>
          </a:p>
        </p:txBody>
      </p:sp>
    </p:spTree>
    <p:extLst>
      <p:ext uri="{BB962C8B-B14F-4D97-AF65-F5344CB8AC3E}">
        <p14:creationId xmlns:p14="http://schemas.microsoft.com/office/powerpoint/2010/main" val="1414935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7475"/>
            <a:ext cx="4184650" cy="3138488"/>
          </a:xfrm>
        </p:spPr>
      </p:sp>
      <p:sp>
        <p:nvSpPr>
          <p:cNvPr id="3" name="Notes Placeholder 2"/>
          <p:cNvSpPr>
            <a:spLocks noGrp="1"/>
          </p:cNvSpPr>
          <p:nvPr>
            <p:ph type="body" idx="1"/>
          </p:nvPr>
        </p:nvSpPr>
        <p:spPr>
          <a:xfrm>
            <a:off x="701040" y="3430467"/>
            <a:ext cx="5608320" cy="5068320"/>
          </a:xfrm>
        </p:spPr>
        <p:txBody>
          <a:bodyPr/>
          <a:lstStyle/>
          <a:p>
            <a:r>
              <a:rPr lang="en-US" i="1" dirty="0">
                <a:latin typeface="Arial" panose="020B0604020202020204" pitchFamily="34" charset="0"/>
                <a:cs typeface="Arial" panose="020B0604020202020204" pitchFamily="34" charset="0"/>
              </a:rPr>
              <a:t>Top Left: Law enforcement surrounds Viola Liuzzo’s car. She was a civil rights worker from Detroit who was killed by members of the KKK in March 1965. Three Klansmen indicted following FBI investigation.</a:t>
            </a:r>
          </a:p>
          <a:p>
            <a:r>
              <a:rPr lang="en-US" i="1" dirty="0">
                <a:latin typeface="Arial" panose="020B0604020202020204" pitchFamily="34" charset="0"/>
                <a:cs typeface="Arial" panose="020B0604020202020204" pitchFamily="34" charset="0"/>
              </a:rPr>
              <a:t>Top Middle: Mobster Louis "</a:t>
            </a:r>
            <a:r>
              <a:rPr lang="en-US" i="1" dirty="0" err="1">
                <a:latin typeface="Arial" panose="020B0604020202020204" pitchFamily="34" charset="0"/>
                <a:cs typeface="Arial" panose="020B0604020202020204" pitchFamily="34" charset="0"/>
              </a:rPr>
              <a:t>Lepke</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Buchalter</a:t>
            </a:r>
            <a:r>
              <a:rPr lang="en-US" i="1" dirty="0">
                <a:latin typeface="Arial" panose="020B0604020202020204" pitchFamily="34" charset="0"/>
                <a:cs typeface="Arial" panose="020B0604020202020204" pitchFamily="34" charset="0"/>
              </a:rPr>
              <a:t> (center) is escorted from a courthouse in 1940.</a:t>
            </a:r>
          </a:p>
          <a:p>
            <a:r>
              <a:rPr lang="en-US" i="1" dirty="0">
                <a:latin typeface="Arial" panose="020B0604020202020204" pitchFamily="34" charset="0"/>
                <a:cs typeface="Arial" panose="020B0604020202020204" pitchFamily="34" charset="0"/>
              </a:rPr>
              <a:t>Far Right: Director Hoover in 1961. </a:t>
            </a:r>
          </a:p>
          <a:p>
            <a:r>
              <a:rPr lang="en-US" i="1" dirty="0">
                <a:latin typeface="Arial" panose="020B0604020202020204" pitchFamily="34" charset="0"/>
                <a:cs typeface="Arial" panose="020B0604020202020204" pitchFamily="34" charset="0"/>
              </a:rPr>
              <a:t>Middle: Charles Ponzi. Ponzi fraud schemes are named after him. </a:t>
            </a:r>
          </a:p>
          <a:p>
            <a:r>
              <a:rPr lang="en-US" i="1" dirty="0">
                <a:latin typeface="Arial" panose="020B0604020202020204" pitchFamily="34" charset="0"/>
                <a:cs typeface="Arial" panose="020B0604020202020204" pitchFamily="34" charset="0"/>
              </a:rPr>
              <a:t>Bottom left: A fingerprint examiner.</a:t>
            </a:r>
          </a:p>
          <a:p>
            <a:endParaRPr lang="en-US" sz="1400" dirty="0">
              <a:latin typeface="Arial" panose="020B0604020202020204" pitchFamily="34" charset="0"/>
              <a:cs typeface="Arial" panose="020B0604020202020204" pitchFamily="34" charset="0"/>
            </a:endParaRPr>
          </a:p>
          <a:p>
            <a:pPr marL="343689" indent="-343689">
              <a:lnSpc>
                <a:spcPct val="107000"/>
              </a:lnSpc>
              <a:buFont typeface="Symbol" panose="05050102010706020507" pitchFamily="18" charset="2"/>
              <a:buChar char=""/>
            </a:pPr>
            <a:r>
              <a:rPr lang="en-US" sz="1400" dirty="0">
                <a:latin typeface="Arial" panose="020B0604020202020204" pitchFamily="34" charset="0"/>
                <a:ea typeface="Calibri" panose="020F0502020204030204" pitchFamily="34" charset="0"/>
                <a:cs typeface="Arial" panose="020B0604020202020204" pitchFamily="34" charset="0"/>
              </a:rPr>
              <a:t>The FBI was founded in 1908.  It was originally named the Bureau of Investigation. </a:t>
            </a:r>
          </a:p>
          <a:p>
            <a:pPr marL="343689" indent="-343689">
              <a:lnSpc>
                <a:spcPct val="107000"/>
              </a:lnSpc>
              <a:buFont typeface="Symbol" panose="05050102010706020507" pitchFamily="18" charset="2"/>
              <a:buChar char=""/>
            </a:pPr>
            <a:r>
              <a:rPr lang="en-US" sz="1400" dirty="0">
                <a:latin typeface="Arial" panose="020B0604020202020204" pitchFamily="34" charset="0"/>
                <a:ea typeface="Calibri" panose="020F0502020204030204" pitchFamily="34" charset="0"/>
                <a:cs typeface="Arial" panose="020B0604020202020204" pitchFamily="34" charset="0"/>
              </a:rPr>
              <a:t>In the beginning, agents mostly investigated things like: </a:t>
            </a:r>
          </a:p>
          <a:p>
            <a:pPr marL="744659" lvl="1" indent="-286407">
              <a:lnSpc>
                <a:spcPct val="107000"/>
              </a:lnSpc>
              <a:buFont typeface="Courier New" panose="02070309020205020404" pitchFamily="49" charset="0"/>
              <a:buChar char="o"/>
            </a:pPr>
            <a:r>
              <a:rPr lang="en-US" sz="1400" dirty="0">
                <a:latin typeface="Arial" panose="020B0604020202020204" pitchFamily="34" charset="0"/>
                <a:ea typeface="Calibri" panose="020F0502020204030204" pitchFamily="34" charset="0"/>
                <a:cs typeface="Arial" panose="020B0604020202020204" pitchFamily="34" charset="0"/>
              </a:rPr>
              <a:t>White-collar crimes</a:t>
            </a:r>
          </a:p>
          <a:p>
            <a:pPr marL="744659" lvl="1" indent="-286407">
              <a:lnSpc>
                <a:spcPct val="107000"/>
              </a:lnSpc>
              <a:buFont typeface="Courier New" panose="02070309020205020404" pitchFamily="49" charset="0"/>
              <a:buChar char="o"/>
            </a:pPr>
            <a:r>
              <a:rPr lang="en-US" sz="1400" dirty="0">
                <a:latin typeface="Arial" panose="020B0604020202020204" pitchFamily="34" charset="0"/>
                <a:ea typeface="Calibri" panose="020F0502020204030204" pitchFamily="34" charset="0"/>
                <a:cs typeface="Arial" panose="020B0604020202020204" pitchFamily="34" charset="0"/>
              </a:rPr>
              <a:t>Civil rights cases</a:t>
            </a:r>
          </a:p>
          <a:p>
            <a:pPr marL="744659" lvl="1" indent="-286407">
              <a:lnSpc>
                <a:spcPct val="107000"/>
              </a:lnSpc>
              <a:buFont typeface="Courier New" panose="02070309020205020404" pitchFamily="49" charset="0"/>
              <a:buChar char="o"/>
            </a:pPr>
            <a:r>
              <a:rPr lang="en-US" sz="1400" dirty="0">
                <a:latin typeface="Arial" panose="020B0604020202020204" pitchFamily="34" charset="0"/>
                <a:ea typeface="Calibri" panose="020F0502020204030204" pitchFamily="34" charset="0"/>
                <a:cs typeface="Arial" panose="020B0604020202020204" pitchFamily="34" charset="0"/>
              </a:rPr>
              <a:t>Antitrust cases</a:t>
            </a:r>
          </a:p>
          <a:p>
            <a:pPr marL="744659" lvl="1" indent="-286407">
              <a:lnSpc>
                <a:spcPct val="107000"/>
              </a:lnSpc>
              <a:buFont typeface="Courier New" panose="02070309020205020404" pitchFamily="49" charset="0"/>
              <a:buChar char="o"/>
            </a:pPr>
            <a:r>
              <a:rPr lang="en-US" sz="1400" dirty="0">
                <a:latin typeface="Arial" panose="020B0604020202020204" pitchFamily="34" charset="0"/>
                <a:ea typeface="Calibri" panose="020F0502020204030204" pitchFamily="34" charset="0"/>
                <a:cs typeface="Arial" panose="020B0604020202020204" pitchFamily="34" charset="0"/>
              </a:rPr>
              <a:t>Land &amp; banking fraud</a:t>
            </a:r>
          </a:p>
          <a:p>
            <a:pPr marL="744659" lvl="1" indent="-286407">
              <a:lnSpc>
                <a:spcPct val="107000"/>
              </a:lnSpc>
              <a:buFont typeface="Courier New" panose="02070309020205020404" pitchFamily="49" charset="0"/>
              <a:buChar char="o"/>
            </a:pPr>
            <a:r>
              <a:rPr lang="en-US" sz="1400" dirty="0">
                <a:latin typeface="Arial" panose="020B0604020202020204" pitchFamily="34" charset="0"/>
                <a:ea typeface="Calibri" panose="020F0502020204030204" pitchFamily="34" charset="0"/>
                <a:cs typeface="Arial" panose="020B0604020202020204" pitchFamily="34" charset="0"/>
              </a:rPr>
              <a:t>Forced labor</a:t>
            </a:r>
          </a:p>
          <a:p>
            <a:pPr marL="744659" lvl="1" indent="-286407">
              <a:lnSpc>
                <a:spcPct val="107000"/>
              </a:lnSpc>
              <a:buFont typeface="Courier New" panose="02070309020205020404" pitchFamily="49" charset="0"/>
              <a:buChar char="o"/>
            </a:pPr>
            <a:r>
              <a:rPr lang="en-US" sz="1400" dirty="0">
                <a:latin typeface="Arial" panose="020B0604020202020204" pitchFamily="34" charset="0"/>
                <a:ea typeface="Calibri" panose="020F0502020204030204" pitchFamily="34" charset="0"/>
                <a:cs typeface="Arial" panose="020B0604020202020204" pitchFamily="34" charset="0"/>
              </a:rPr>
              <a:t>A few national security issues–such as treason and anarchist activity. </a:t>
            </a:r>
          </a:p>
        </p:txBody>
      </p:sp>
      <p:sp>
        <p:nvSpPr>
          <p:cNvPr id="4" name="Slide Number Placeholder 3"/>
          <p:cNvSpPr>
            <a:spLocks noGrp="1"/>
          </p:cNvSpPr>
          <p:nvPr>
            <p:ph type="sldNum" sz="quarter" idx="5"/>
          </p:nvPr>
        </p:nvSpPr>
        <p:spPr/>
        <p:txBody>
          <a:bodyPr/>
          <a:lstStyle/>
          <a:p>
            <a:fld id="{B726BDC0-76E1-4F99-B9BB-473EAC1A93CE}" type="slidenum">
              <a:rPr lang="en-US" smtClean="0"/>
              <a:t>2</a:t>
            </a:fld>
            <a:endParaRPr lang="en-US" dirty="0"/>
          </a:p>
        </p:txBody>
      </p:sp>
    </p:spTree>
    <p:extLst>
      <p:ext uri="{BB962C8B-B14F-4D97-AF65-F5344CB8AC3E}">
        <p14:creationId xmlns:p14="http://schemas.microsoft.com/office/powerpoint/2010/main" val="2010454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52400"/>
            <a:ext cx="4184650" cy="3138488"/>
          </a:xfrm>
        </p:spPr>
      </p:sp>
      <p:sp>
        <p:nvSpPr>
          <p:cNvPr id="3" name="Notes Placeholder 2"/>
          <p:cNvSpPr>
            <a:spLocks noGrp="1"/>
          </p:cNvSpPr>
          <p:nvPr>
            <p:ph type="body" idx="1"/>
          </p:nvPr>
        </p:nvSpPr>
        <p:spPr>
          <a:xfrm>
            <a:off x="701040" y="3456261"/>
            <a:ext cx="5608320" cy="4678091"/>
          </a:xfrm>
        </p:spPr>
        <p:txBody>
          <a:bodyPr/>
          <a:lstStyle/>
          <a:p>
            <a:pPr marL="343689" indent="-343689">
              <a:spcAft>
                <a:spcPts val="1203"/>
              </a:spcAft>
              <a:buFont typeface="Symbol" panose="05050102010706020507" pitchFamily="18" charset="2"/>
              <a:buChar char=""/>
            </a:pPr>
            <a:r>
              <a:rPr lang="en-US" sz="1400" dirty="0">
                <a:latin typeface="Arial" panose="020B0604020202020204" pitchFamily="34" charset="0"/>
                <a:ea typeface="Calibri" panose="020F0502020204030204" pitchFamily="34" charset="0"/>
                <a:cs typeface="Arial" panose="020B0604020202020204" pitchFamily="34" charset="0"/>
              </a:rPr>
              <a:t>In 1924, the FBI created an Identification Division, informally called “Ident” for years. </a:t>
            </a:r>
          </a:p>
          <a:p>
            <a:pPr marL="343689" indent="-343689">
              <a:spcAft>
                <a:spcPts val="1203"/>
              </a:spcAft>
              <a:buFont typeface="Symbol" panose="05050102010706020507" pitchFamily="18" charset="2"/>
              <a:buChar char=""/>
            </a:pPr>
            <a:r>
              <a:rPr lang="en-US" sz="1400" dirty="0">
                <a:latin typeface="Arial" panose="020B0604020202020204" pitchFamily="34" charset="0"/>
                <a:ea typeface="Calibri" panose="020F0502020204030204" pitchFamily="34" charset="0"/>
                <a:cs typeface="Arial" panose="020B0604020202020204" pitchFamily="34" charset="0"/>
              </a:rPr>
              <a:t>Ident gathered prints from police agencies nationwide and manually searched them upon request for matches to criminals and crime evidence.</a:t>
            </a:r>
          </a:p>
          <a:p>
            <a:pPr marL="343689" indent="-343689">
              <a:spcAft>
                <a:spcPts val="1203"/>
              </a:spcAft>
              <a:buFont typeface="Symbol" panose="05050102010706020507" pitchFamily="18" charset="2"/>
              <a:buChar char=""/>
            </a:pPr>
            <a:r>
              <a:rPr lang="en-US" sz="1400" dirty="0">
                <a:latin typeface="Arial" panose="020B0604020202020204" pitchFamily="34" charset="0"/>
                <a:ea typeface="Calibri" panose="020F0502020204030204" pitchFamily="34" charset="0"/>
                <a:cs typeface="Arial" panose="020B0604020202020204" pitchFamily="34" charset="0"/>
              </a:rPr>
              <a:t>The CJIS Division was established in February 1992 out of the former Identification Division to serve as the </a:t>
            </a:r>
            <a:r>
              <a:rPr lang="en-US" sz="1400" b="1" dirty="0">
                <a:latin typeface="Arial" panose="020B0604020202020204" pitchFamily="34" charset="0"/>
                <a:ea typeface="Calibri" panose="020F0502020204030204" pitchFamily="34" charset="0"/>
                <a:cs typeface="Arial" panose="020B0604020202020204" pitchFamily="34" charset="0"/>
              </a:rPr>
              <a:t>central repository for criminal justice information services</a:t>
            </a:r>
            <a:r>
              <a:rPr lang="en-US" sz="1400" dirty="0">
                <a:latin typeface="Arial" panose="020B0604020202020204" pitchFamily="34" charset="0"/>
                <a:ea typeface="Calibri" panose="020F0502020204030204" pitchFamily="34" charset="0"/>
                <a:cs typeface="Arial" panose="020B0604020202020204" pitchFamily="34" charset="0"/>
              </a:rPr>
              <a:t> in the FBI. </a:t>
            </a:r>
          </a:p>
          <a:p>
            <a:pPr marL="343689" indent="-343689">
              <a:spcAft>
                <a:spcPts val="1203"/>
              </a:spcAft>
              <a:buFont typeface="Symbol" panose="05050102010706020507" pitchFamily="18" charset="2"/>
              <a:buChar char=""/>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What was a very manual process of fingerprint identification has become highly automated. And as you can see, biometrics has grown from simply fingerprints. You’ll learn more about that today.</a:t>
            </a:r>
          </a:p>
          <a:p>
            <a:pPr marL="343689" indent="-343689">
              <a:lnSpc>
                <a:spcPct val="107000"/>
              </a:lnSpc>
              <a:spcAft>
                <a:spcPts val="802"/>
              </a:spcAft>
              <a:buFont typeface="Symbol" panose="05050102010706020507" pitchFamily="18" charset="2"/>
              <a:buChar char=""/>
            </a:pP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i="1" dirty="0"/>
          </a:p>
        </p:txBody>
      </p:sp>
      <p:sp>
        <p:nvSpPr>
          <p:cNvPr id="4" name="Slide Number Placeholder 3"/>
          <p:cNvSpPr>
            <a:spLocks noGrp="1"/>
          </p:cNvSpPr>
          <p:nvPr>
            <p:ph type="sldNum" sz="quarter" idx="5"/>
          </p:nvPr>
        </p:nvSpPr>
        <p:spPr/>
        <p:txBody>
          <a:bodyPr/>
          <a:lstStyle/>
          <a:p>
            <a:fld id="{B726BDC0-76E1-4F99-B9BB-473EAC1A93CE}" type="slidenum">
              <a:rPr lang="en-US" smtClean="0"/>
              <a:t>3</a:t>
            </a:fld>
            <a:endParaRPr lang="en-US" dirty="0"/>
          </a:p>
        </p:txBody>
      </p:sp>
    </p:spTree>
    <p:extLst>
      <p:ext uri="{BB962C8B-B14F-4D97-AF65-F5344CB8AC3E}">
        <p14:creationId xmlns:p14="http://schemas.microsoft.com/office/powerpoint/2010/main" val="3064926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73038"/>
            <a:ext cx="4184650" cy="3138487"/>
          </a:xfrm>
        </p:spPr>
      </p:sp>
      <p:sp>
        <p:nvSpPr>
          <p:cNvPr id="3" name="Notes Placeholder 2"/>
          <p:cNvSpPr>
            <a:spLocks noGrp="1"/>
          </p:cNvSpPr>
          <p:nvPr>
            <p:ph type="body" idx="1"/>
          </p:nvPr>
        </p:nvSpPr>
        <p:spPr>
          <a:xfrm>
            <a:off x="544405" y="3385226"/>
            <a:ext cx="6202813" cy="5737899"/>
          </a:xfrm>
        </p:spPr>
        <p:txBody>
          <a:bodyPr/>
          <a:lstStyle/>
          <a:p>
            <a:pPr marL="350053" indent="-350053">
              <a:lnSpc>
                <a:spcPct val="107000"/>
              </a:lnSpc>
              <a:spcAft>
                <a:spcPts val="601"/>
              </a:spcAft>
              <a:buFont typeface="Symbol" panose="05050102010706020507" pitchFamily="18" charset="2"/>
              <a:buChar char=""/>
            </a:pPr>
            <a:r>
              <a:rPr lang="en-US" sz="1400" dirty="0">
                <a:latin typeface="Arial" panose="020B0604020202020204" pitchFamily="34" charset="0"/>
                <a:ea typeface="Calibri" panose="020F0502020204030204" pitchFamily="34" charset="0"/>
                <a:cs typeface="Arial" panose="020B0604020202020204" pitchFamily="34" charset="0"/>
              </a:rPr>
              <a:t>As noted, the CJIS Division was established in 1992 to consolidate the Fingerprint Identification Division, the National Crime Information Center (NCIC), and the Uniform Crime Reporting (UCR) Program, to bring together all of the criminal justice information services into one entity.  </a:t>
            </a:r>
            <a:endParaRPr lang="en-US" sz="1400" dirty="0">
              <a:latin typeface="Arial" panose="020B0604020202020204" pitchFamily="34" charset="0"/>
              <a:cs typeface="Arial" panose="020B0604020202020204" pitchFamily="34" charset="0"/>
            </a:endParaRPr>
          </a:p>
          <a:p>
            <a:pPr marL="349885" indent="-349885">
              <a:lnSpc>
                <a:spcPct val="107000"/>
              </a:lnSpc>
              <a:spcAft>
                <a:spcPts val="601"/>
              </a:spcAft>
              <a:buFont typeface="Symbol" panose="05050102010706020507" pitchFamily="18" charset="2"/>
              <a:buChar char=""/>
            </a:pPr>
            <a:r>
              <a:rPr lang="en-US" sz="1400" dirty="0">
                <a:latin typeface="Arial"/>
                <a:ea typeface="Calibri"/>
                <a:cs typeface="Arial"/>
              </a:rPr>
              <a:t>CJIS is the largest division in the FBI.  We have more than 4,000 employees and contractors between the main campus and the Biometric Technology Center (which we share with the Department of Defense).  </a:t>
            </a:r>
          </a:p>
          <a:p>
            <a:pPr marL="350053" indent="-350053">
              <a:lnSpc>
                <a:spcPct val="107000"/>
              </a:lnSpc>
              <a:spcAft>
                <a:spcPts val="601"/>
              </a:spcAft>
              <a:buFont typeface="Symbol" panose="05050102010706020507" pitchFamily="18" charset="2"/>
              <a:buChar char=""/>
            </a:pPr>
            <a:r>
              <a:rPr lang="en-US" sz="1400" b="1" dirty="0">
                <a:latin typeface="Arial" panose="020B0604020202020204" pitchFamily="34" charset="0"/>
                <a:ea typeface="Calibri" panose="020F0502020204030204" pitchFamily="34" charset="0"/>
                <a:cs typeface="Arial" panose="020B0604020202020204" pitchFamily="34" charset="0"/>
              </a:rPr>
              <a:t>We are committed to providing the best possible tools and services to fight crime and terrorism. </a:t>
            </a:r>
            <a:r>
              <a:rPr lang="en-US" sz="1400" b="1" dirty="0">
                <a:latin typeface="Arial"/>
                <a:ea typeface="Calibri" panose="020F0502020204030204" pitchFamily="34" charset="0"/>
                <a:cs typeface="Arial"/>
              </a:rPr>
              <a:t> </a:t>
            </a:r>
            <a:endParaRPr lang="en-US" sz="1400" b="1" dirty="0">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sz="1400" dirty="0">
              <a:latin typeface="Arial" panose="020B0604020202020204" pitchFamily="34" charset="0"/>
              <a:ea typeface="Calibri" panose="020F0502020204030204" pitchFamily="34" charset="0"/>
              <a:cs typeface="Arial" panose="020B0604020202020204" pitchFamily="34" charset="0"/>
            </a:endParaRPr>
          </a:p>
          <a:p>
            <a:pPr marL="343689" indent="-343689">
              <a:lnSpc>
                <a:spcPct val="107000"/>
              </a:lnSpc>
              <a:buFont typeface="Symbol" panose="05050102010706020507" pitchFamily="18" charset="2"/>
              <a:buChar char=""/>
            </a:pPr>
            <a:r>
              <a:rPr lang="en-US" sz="1400" dirty="0">
                <a:latin typeface="Arial" panose="020B0604020202020204" pitchFamily="34" charset="0"/>
                <a:ea typeface="Calibri" panose="020F0502020204030204" pitchFamily="34" charset="0"/>
                <a:cs typeface="Arial" panose="020B0604020202020204" pitchFamily="34" charset="0"/>
              </a:rPr>
              <a:t>The CJIS Division is comprised of three branches: </a:t>
            </a:r>
          </a:p>
          <a:p>
            <a:pPr marL="744659" lvl="1" indent="-286407">
              <a:lnSpc>
                <a:spcPct val="107000"/>
              </a:lnSpc>
              <a:buFont typeface="Courier New" panose="02070309020205020404" pitchFamily="49" charset="0"/>
              <a:buChar char="o"/>
            </a:pPr>
            <a:r>
              <a:rPr lang="en-US" sz="1400" dirty="0">
                <a:latin typeface="Arial" panose="020B0604020202020204" pitchFamily="34" charset="0"/>
                <a:ea typeface="Calibri" panose="020F0502020204030204" pitchFamily="34" charset="0"/>
                <a:cs typeface="Arial" panose="020B0604020202020204" pitchFamily="34" charset="0"/>
              </a:rPr>
              <a:t>Operational Programs Branch</a:t>
            </a:r>
          </a:p>
          <a:p>
            <a:pPr marL="744659" lvl="1" indent="-286407">
              <a:lnSpc>
                <a:spcPct val="107000"/>
              </a:lnSpc>
              <a:buFont typeface="Courier New" panose="02070309020205020404" pitchFamily="49" charset="0"/>
              <a:buChar char="o"/>
            </a:pPr>
            <a:r>
              <a:rPr lang="en-US" sz="1400" dirty="0">
                <a:latin typeface="Arial" panose="020B0604020202020204" pitchFamily="34" charset="0"/>
                <a:ea typeface="Calibri" panose="020F0502020204030204" pitchFamily="34" charset="0"/>
                <a:cs typeface="Arial" panose="020B0604020202020204" pitchFamily="34" charset="0"/>
              </a:rPr>
              <a:t>Identification and Investigative Services Branch</a:t>
            </a:r>
          </a:p>
          <a:p>
            <a:pPr marL="744659" lvl="1" indent="-286407">
              <a:lnSpc>
                <a:spcPct val="107000"/>
              </a:lnSpc>
              <a:buFont typeface="Courier New" panose="02070309020205020404" pitchFamily="49" charset="0"/>
              <a:buChar char="o"/>
            </a:pPr>
            <a:r>
              <a:rPr lang="en-US" sz="1400" dirty="0">
                <a:latin typeface="Arial" panose="020B0604020202020204" pitchFamily="34" charset="0"/>
                <a:ea typeface="Calibri" panose="020F0502020204030204" pitchFamily="34" charset="0"/>
                <a:cs typeface="Arial" panose="020B0604020202020204" pitchFamily="34" charset="0"/>
              </a:rPr>
              <a:t>Information Technology, Security and Resources Branch</a:t>
            </a:r>
          </a:p>
          <a:p>
            <a:pPr marL="343689" indent="-343689">
              <a:lnSpc>
                <a:spcPct val="107000"/>
              </a:lnSpc>
              <a:buFont typeface="Symbol" panose="05050102010706020507" pitchFamily="18" charset="2"/>
              <a:buChar char=""/>
            </a:pPr>
            <a:r>
              <a:rPr lang="en-US" sz="1400" dirty="0">
                <a:latin typeface="Arial" panose="020B0604020202020204" pitchFamily="34" charset="0"/>
                <a:cs typeface="Arial" panose="020B0604020202020204" pitchFamily="34" charset="0"/>
              </a:rPr>
              <a:t>Six sections are divided into those branches, with additional support from </a:t>
            </a:r>
            <a:r>
              <a:rPr lang="en-US" sz="1400" dirty="0">
                <a:latin typeface="Arial" panose="020B0604020202020204" pitchFamily="34" charset="0"/>
                <a:ea typeface="Calibri" panose="020F0502020204030204" pitchFamily="34" charset="0"/>
                <a:cs typeface="Arial" panose="020B0604020202020204" pitchFamily="34" charset="0"/>
              </a:rPr>
              <a:t>the Strategic Review Unit.</a:t>
            </a:r>
          </a:p>
          <a:p>
            <a:pPr marL="744659" lvl="1" indent="-286407">
              <a:lnSpc>
                <a:spcPct val="107000"/>
              </a:lnSpc>
              <a:buFont typeface="Courier New" panose="02070309020205020404" pitchFamily="49" charset="0"/>
              <a:buChar char="o"/>
            </a:pPr>
            <a:r>
              <a:rPr lang="en-US" sz="1400" dirty="0">
                <a:latin typeface="Arial" panose="020B0604020202020204" pitchFamily="34" charset="0"/>
                <a:ea typeface="Calibri" panose="020F0502020204030204" pitchFamily="34" charset="0"/>
                <a:cs typeface="Arial" panose="020B0604020202020204" pitchFamily="34" charset="0"/>
              </a:rPr>
              <a:t>National Instant Criminal Background Check System Section</a:t>
            </a:r>
          </a:p>
          <a:p>
            <a:pPr marL="744659" lvl="1" indent="-286407">
              <a:lnSpc>
                <a:spcPct val="107000"/>
              </a:lnSpc>
              <a:buFont typeface="Courier New" panose="02070309020205020404" pitchFamily="49" charset="0"/>
              <a:buChar char="o"/>
            </a:pPr>
            <a:r>
              <a:rPr lang="en-US" sz="1400" dirty="0">
                <a:latin typeface="Arial" panose="020B0604020202020204" pitchFamily="34" charset="0"/>
                <a:ea typeface="Calibri" panose="020F0502020204030204" pitchFamily="34" charset="0"/>
                <a:cs typeface="Arial" panose="020B0604020202020204" pitchFamily="34" charset="0"/>
              </a:rPr>
              <a:t>National Threat Operations Section</a:t>
            </a:r>
          </a:p>
          <a:p>
            <a:pPr marL="744659" lvl="1" indent="-286407">
              <a:lnSpc>
                <a:spcPct val="107000"/>
              </a:lnSpc>
              <a:buFont typeface="Courier New" panose="02070309020205020404" pitchFamily="49" charset="0"/>
              <a:buChar char="o"/>
            </a:pPr>
            <a:r>
              <a:rPr lang="en-US" sz="1400" dirty="0">
                <a:latin typeface="Arial" panose="020B0604020202020204" pitchFamily="34" charset="0"/>
                <a:ea typeface="Calibri" panose="020F0502020204030204" pitchFamily="34" charset="0"/>
                <a:cs typeface="Arial" panose="020B0604020202020204" pitchFamily="34" charset="0"/>
              </a:rPr>
              <a:t>Law Enforcement Engagement and Data Sharing Section</a:t>
            </a:r>
          </a:p>
          <a:p>
            <a:pPr marL="744659" lvl="1" indent="-286407">
              <a:lnSpc>
                <a:spcPct val="107000"/>
              </a:lnSpc>
              <a:buFont typeface="Courier New" panose="02070309020205020404" pitchFamily="49" charset="0"/>
              <a:buChar char="o"/>
            </a:pPr>
            <a:r>
              <a:rPr lang="en-US" sz="1400" dirty="0">
                <a:latin typeface="Arial" panose="020B0604020202020204" pitchFamily="34" charset="0"/>
                <a:ea typeface="Calibri" panose="020F0502020204030204" pitchFamily="34" charset="0"/>
                <a:cs typeface="Arial" panose="020B0604020202020204" pitchFamily="34" charset="0"/>
              </a:rPr>
              <a:t>Biometric Services Section</a:t>
            </a:r>
          </a:p>
          <a:p>
            <a:pPr marL="744659" lvl="1" indent="-286407">
              <a:lnSpc>
                <a:spcPct val="107000"/>
              </a:lnSpc>
              <a:buFont typeface="Courier New" panose="02070309020205020404" pitchFamily="49" charset="0"/>
              <a:buChar char="o"/>
            </a:pPr>
            <a:r>
              <a:rPr lang="en-US" sz="1400" dirty="0">
                <a:latin typeface="Arial" panose="020B0604020202020204" pitchFamily="34" charset="0"/>
                <a:ea typeface="Calibri" panose="020F0502020204030204" pitchFamily="34" charset="0"/>
                <a:cs typeface="Arial" panose="020B0604020202020204" pitchFamily="34" charset="0"/>
              </a:rPr>
              <a:t>Information Technology Management Section</a:t>
            </a:r>
          </a:p>
          <a:p>
            <a:pPr marL="744220" lvl="1" indent="-286385">
              <a:lnSpc>
                <a:spcPct val="107000"/>
              </a:lnSpc>
              <a:spcAft>
                <a:spcPts val="802"/>
              </a:spcAft>
              <a:buFont typeface="Courier New" panose="02070309020205020404" pitchFamily="49" charset="0"/>
              <a:buChar char="o"/>
            </a:pPr>
            <a:r>
              <a:rPr lang="en-US" sz="1400" dirty="0">
                <a:latin typeface="Arial"/>
                <a:ea typeface="Calibri"/>
                <a:cs typeface="Arial"/>
              </a:rPr>
              <a:t>Resources Management Section</a:t>
            </a:r>
          </a:p>
        </p:txBody>
      </p:sp>
      <p:sp>
        <p:nvSpPr>
          <p:cNvPr id="4" name="Slide Number Placeholder 3"/>
          <p:cNvSpPr>
            <a:spLocks noGrp="1"/>
          </p:cNvSpPr>
          <p:nvPr>
            <p:ph type="sldNum" sz="quarter" idx="5"/>
          </p:nvPr>
        </p:nvSpPr>
        <p:spPr/>
        <p:txBody>
          <a:bodyPr/>
          <a:lstStyle/>
          <a:p>
            <a:fld id="{B726BDC0-76E1-4F99-B9BB-473EAC1A93CE}" type="slidenum">
              <a:rPr lang="en-US" smtClean="0"/>
              <a:t>4</a:t>
            </a:fld>
            <a:endParaRPr lang="en-US" dirty="0"/>
          </a:p>
        </p:txBody>
      </p:sp>
    </p:spTree>
    <p:extLst>
      <p:ext uri="{BB962C8B-B14F-4D97-AF65-F5344CB8AC3E}">
        <p14:creationId xmlns:p14="http://schemas.microsoft.com/office/powerpoint/2010/main" val="3889478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80975"/>
            <a:ext cx="4184650" cy="3138488"/>
          </a:xfrm>
        </p:spPr>
      </p:sp>
      <p:sp>
        <p:nvSpPr>
          <p:cNvPr id="3" name="Notes Placeholder 2"/>
          <p:cNvSpPr>
            <a:spLocks noGrp="1"/>
          </p:cNvSpPr>
          <p:nvPr>
            <p:ph type="body" idx="1"/>
          </p:nvPr>
        </p:nvSpPr>
        <p:spPr>
          <a:xfrm>
            <a:off x="701040" y="3507847"/>
            <a:ext cx="5608320" cy="4626504"/>
          </a:xfrm>
        </p:spPr>
        <p:txBody>
          <a:bodyPr/>
          <a:lstStyle/>
          <a:p>
            <a:r>
              <a:rPr lang="en-US" sz="1400" dirty="0">
                <a:latin typeface="Arial" panose="020B0604020202020204" pitchFamily="34" charset="0"/>
                <a:cs typeface="Arial" panose="020B0604020202020204" pitchFamily="34" charset="0"/>
              </a:rPr>
              <a:t>The CJIS Division’s mission is to equip our partners with the criminal justice information they need to protect the United States while preserving civil liberties.</a:t>
            </a:r>
          </a:p>
        </p:txBody>
      </p:sp>
      <p:sp>
        <p:nvSpPr>
          <p:cNvPr id="4" name="Slide Number Placeholder 3"/>
          <p:cNvSpPr>
            <a:spLocks noGrp="1"/>
          </p:cNvSpPr>
          <p:nvPr>
            <p:ph type="sldNum" sz="quarter" idx="5"/>
          </p:nvPr>
        </p:nvSpPr>
        <p:spPr/>
        <p:txBody>
          <a:bodyPr/>
          <a:lstStyle/>
          <a:p>
            <a:fld id="{B726BDC0-76E1-4F99-B9BB-473EAC1A93CE}" type="slidenum">
              <a:rPr lang="en-US" smtClean="0"/>
              <a:t>5</a:t>
            </a:fld>
            <a:endParaRPr lang="en-US" dirty="0"/>
          </a:p>
        </p:txBody>
      </p:sp>
    </p:spTree>
    <p:extLst>
      <p:ext uri="{BB962C8B-B14F-4D97-AF65-F5344CB8AC3E}">
        <p14:creationId xmlns:p14="http://schemas.microsoft.com/office/powerpoint/2010/main" val="3350195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68275"/>
            <a:ext cx="4184650" cy="3138488"/>
          </a:xfrm>
        </p:spPr>
      </p:sp>
      <p:sp>
        <p:nvSpPr>
          <p:cNvPr id="3" name="Notes Placeholder 2"/>
          <p:cNvSpPr>
            <a:spLocks noGrp="1"/>
          </p:cNvSpPr>
          <p:nvPr>
            <p:ph type="body" idx="1"/>
          </p:nvPr>
        </p:nvSpPr>
        <p:spPr>
          <a:xfrm>
            <a:off x="701040" y="3469157"/>
            <a:ext cx="5608320" cy="4665194"/>
          </a:xfrm>
        </p:spPr>
        <p:txBody>
          <a:bodyPr/>
          <a:lstStyle/>
          <a:p>
            <a:pPr marL="642067" lvl="1" indent="-175110">
              <a:spcAft>
                <a:spcPts val="601"/>
              </a:spcAft>
              <a:buFont typeface="Arial" panose="020B0604020202020204" pitchFamily="34" charset="0"/>
              <a:buChar char="•"/>
              <a:defRPr/>
            </a:pPr>
            <a:r>
              <a:rPr lang="en-US" sz="1400" dirty="0">
                <a:latin typeface="Arial" panose="020B0604020202020204" pitchFamily="34" charset="0"/>
                <a:cs typeface="Arial" panose="020B0604020202020204" pitchFamily="34" charset="0"/>
              </a:rPr>
              <a:t>We accomplishment that mission, in part, through our work with seven major programs.</a:t>
            </a:r>
          </a:p>
          <a:p>
            <a:pPr marL="1100319" lvl="2" indent="-175110">
              <a:spcAft>
                <a:spcPts val="601"/>
              </a:spcAft>
              <a:buFont typeface="Arial" panose="020B0604020202020204" pitchFamily="34" charset="0"/>
              <a:buChar char="•"/>
              <a:defRPr/>
            </a:pPr>
            <a:r>
              <a:rPr lang="en-US" sz="1400" dirty="0">
                <a:latin typeface="Arial" panose="020B0604020202020204" pitchFamily="34" charset="0"/>
                <a:cs typeface="Arial" panose="020B0604020202020204" pitchFamily="34" charset="0"/>
              </a:rPr>
              <a:t>National Crime Information Center (NCIC)</a:t>
            </a:r>
          </a:p>
          <a:p>
            <a:pPr marL="1100319" lvl="2" indent="-175110">
              <a:spcAft>
                <a:spcPts val="601"/>
              </a:spcAft>
              <a:buFont typeface="Arial" panose="020B0604020202020204" pitchFamily="34" charset="0"/>
              <a:buChar char="•"/>
              <a:defRPr/>
            </a:pPr>
            <a:r>
              <a:rPr lang="en-US" sz="1400" dirty="0">
                <a:latin typeface="Arial" panose="020B0604020202020204" pitchFamily="34" charset="0"/>
                <a:cs typeface="Arial" panose="020B0604020202020204" pitchFamily="34" charset="0"/>
              </a:rPr>
              <a:t>Next Generation Identification (NGI)</a:t>
            </a:r>
          </a:p>
          <a:p>
            <a:pPr marL="1100319" lvl="2" indent="-175110">
              <a:spcAft>
                <a:spcPts val="601"/>
              </a:spcAft>
              <a:buFont typeface="Arial" panose="020B0604020202020204" pitchFamily="34" charset="0"/>
              <a:buChar char="•"/>
              <a:defRPr/>
            </a:pPr>
            <a:r>
              <a:rPr lang="en-US" sz="1400" dirty="0">
                <a:latin typeface="Arial" panose="020B0604020202020204" pitchFamily="34" charset="0"/>
                <a:cs typeface="Arial" panose="020B0604020202020204" pitchFamily="34" charset="0"/>
              </a:rPr>
              <a:t>National Instant Criminal Background Check System (NICS)</a:t>
            </a:r>
          </a:p>
          <a:p>
            <a:pPr marL="1100319" lvl="2" indent="-175110">
              <a:spcAft>
                <a:spcPts val="601"/>
              </a:spcAft>
              <a:buFont typeface="Arial" panose="020B0604020202020204" pitchFamily="34" charset="0"/>
              <a:buChar char="•"/>
              <a:defRPr/>
            </a:pPr>
            <a:r>
              <a:rPr lang="en-US" sz="1400" dirty="0">
                <a:latin typeface="Arial" panose="020B0604020202020204" pitchFamily="34" charset="0"/>
                <a:cs typeface="Arial" panose="020B0604020202020204" pitchFamily="34" charset="0"/>
              </a:rPr>
              <a:t>Uniform Crime Reporting (UCR) Program </a:t>
            </a:r>
          </a:p>
          <a:p>
            <a:pPr marL="1100319" lvl="2" indent="-175110">
              <a:spcAft>
                <a:spcPts val="601"/>
              </a:spcAft>
              <a:buFont typeface="Arial" panose="020B0604020202020204" pitchFamily="34" charset="0"/>
              <a:buChar char="•"/>
              <a:defRPr/>
            </a:pPr>
            <a:r>
              <a:rPr lang="en-US" sz="1400" dirty="0">
                <a:latin typeface="Arial" panose="020B0604020202020204" pitchFamily="34" charset="0"/>
                <a:cs typeface="Arial" panose="020B0604020202020204" pitchFamily="34" charset="0"/>
              </a:rPr>
              <a:t>National Threat Operations Center (NTOC)</a:t>
            </a:r>
          </a:p>
          <a:p>
            <a:pPr marL="1100319" lvl="2" indent="-175110">
              <a:spcAft>
                <a:spcPts val="601"/>
              </a:spcAft>
              <a:buFont typeface="Arial" panose="020B0604020202020204" pitchFamily="34" charset="0"/>
              <a:buChar char="•"/>
              <a:defRPr/>
            </a:pPr>
            <a:r>
              <a:rPr lang="en-US" sz="1400" dirty="0">
                <a:latin typeface="Arial" panose="020B0604020202020204" pitchFamily="34" charset="0"/>
                <a:cs typeface="Arial" panose="020B0604020202020204" pitchFamily="34" charset="0"/>
              </a:rPr>
              <a:t>National Data Exchange (N-</a:t>
            </a:r>
            <a:r>
              <a:rPr lang="en-US" sz="1400" dirty="0" err="1">
                <a:latin typeface="Arial" panose="020B0604020202020204" pitchFamily="34" charset="0"/>
                <a:cs typeface="Arial" panose="020B0604020202020204" pitchFamily="34" charset="0"/>
              </a:rPr>
              <a:t>DEx</a:t>
            </a:r>
            <a:r>
              <a:rPr lang="en-US" sz="1400" dirty="0">
                <a:latin typeface="Arial" panose="020B0604020202020204" pitchFamily="34" charset="0"/>
                <a:cs typeface="Arial" panose="020B0604020202020204" pitchFamily="34" charset="0"/>
              </a:rPr>
              <a:t>)</a:t>
            </a:r>
          </a:p>
          <a:p>
            <a:pPr marL="1100319" lvl="2" indent="-175110">
              <a:spcAft>
                <a:spcPts val="601"/>
              </a:spcAft>
              <a:buFont typeface="Arial" panose="020B0604020202020204" pitchFamily="34" charset="0"/>
              <a:buChar char="•"/>
              <a:defRPr/>
            </a:pPr>
            <a:r>
              <a:rPr lang="en-US" sz="1400" dirty="0">
                <a:latin typeface="Arial" panose="020B0604020202020204" pitchFamily="34" charset="0"/>
                <a:cs typeface="Arial" panose="020B0604020202020204" pitchFamily="34" charset="0"/>
              </a:rPr>
              <a:t>Law Enforcement Enterprise Portal (LEEP)</a:t>
            </a:r>
          </a:p>
          <a:p>
            <a:pPr marL="642067" lvl="1" indent="-175110">
              <a:buFont typeface="Arial" panose="020B0604020202020204" pitchFamily="34" charset="0"/>
              <a:buChar char="•"/>
              <a:defRPr/>
            </a:pP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024C9B-4914-4BF5-BC80-4A0756CFE937}" type="slidenum">
              <a:rPr lang="en-US" smtClean="0"/>
              <a:t>6</a:t>
            </a:fld>
            <a:endParaRPr lang="en-US"/>
          </a:p>
        </p:txBody>
      </p:sp>
    </p:spTree>
    <p:extLst>
      <p:ext uri="{BB962C8B-B14F-4D97-AF65-F5344CB8AC3E}">
        <p14:creationId xmlns:p14="http://schemas.microsoft.com/office/powerpoint/2010/main" val="3202857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22238"/>
            <a:ext cx="4184650" cy="3138487"/>
          </a:xfrm>
        </p:spPr>
      </p:sp>
      <p:sp>
        <p:nvSpPr>
          <p:cNvPr id="3" name="Notes Placeholder 2"/>
          <p:cNvSpPr>
            <a:spLocks noGrp="1"/>
          </p:cNvSpPr>
          <p:nvPr>
            <p:ph type="body" idx="1"/>
          </p:nvPr>
        </p:nvSpPr>
        <p:spPr>
          <a:xfrm>
            <a:off x="701040" y="3378880"/>
            <a:ext cx="5608320" cy="5795115"/>
          </a:xfrm>
        </p:spPr>
        <p:txBody>
          <a:bodyPr/>
          <a:lstStyle/>
          <a:p>
            <a:pPr>
              <a:spcAft>
                <a:spcPts val="601"/>
              </a:spcAft>
            </a:pPr>
            <a:r>
              <a:rPr lang="en-US" sz="1400" b="1" dirty="0">
                <a:solidFill>
                  <a:srgbClr val="000000"/>
                </a:solidFill>
                <a:latin typeface="Arial" panose="020B0604020202020204" pitchFamily="34" charset="0"/>
                <a:ea typeface="Calibri" panose="020F0502020204030204" pitchFamily="34" charset="0"/>
                <a:cs typeface="Arial" panose="020B0604020202020204" pitchFamily="34" charset="0"/>
              </a:rPr>
              <a:t>The FBI's National Crime Information Center (NCIC) became operational on January 27, 1967, with the goal of assisting law enforcement in apprehending fugitives and locating stolen property. </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286407" indent="-286407">
              <a:spcAft>
                <a:spcPts val="601"/>
              </a:spcAft>
              <a:buFont typeface="Arial" panose="020B0604020202020204" pitchFamily="34" charset="0"/>
              <a:buChar char="•"/>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More than 55 years in operation.</a:t>
            </a:r>
          </a:p>
          <a:p>
            <a:pPr marL="286407" indent="-286407">
              <a:spcAft>
                <a:spcPts val="601"/>
              </a:spcAft>
              <a:buFont typeface="Arial" panose="020B0604020202020204" pitchFamily="34" charset="0"/>
              <a:buChar char="•"/>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During its first year of operation, NCIC processed a modest 2.5 million transactions for the entire year.  </a:t>
            </a:r>
          </a:p>
          <a:p>
            <a:pPr marL="286407" indent="-286407">
              <a:spcAft>
                <a:spcPts val="601"/>
              </a:spcAft>
              <a:buFont typeface="Arial" panose="020B0604020202020204" pitchFamily="34" charset="0"/>
              <a:buChar char="•"/>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By contrast, in fiscal year 2023, NCIC processed an average of 10.9 million transactions per day.</a:t>
            </a:r>
            <a:endParaRPr lang="en-US" sz="1400" dirty="0">
              <a:solidFill>
                <a:srgbClr val="000000"/>
              </a:solidFill>
              <a:latin typeface="Arial" panose="020B0604020202020204" pitchFamily="34" charset="0"/>
              <a:cs typeface="Arial" panose="020B0604020202020204" pitchFamily="34" charset="0"/>
            </a:endParaRPr>
          </a:p>
          <a:p>
            <a:pPr>
              <a:lnSpc>
                <a:spcPct val="90000"/>
              </a:lnSpc>
              <a:spcBef>
                <a:spcPts val="1203"/>
              </a:spcBef>
              <a:defRPr/>
            </a:pPr>
            <a:r>
              <a:rPr lang="en-US" sz="1400" b="1" dirty="0">
                <a:latin typeface="Arial" panose="020B0604020202020204" pitchFamily="34" charset="0"/>
                <a:cs typeface="Arial" panose="020B0604020202020204" pitchFamily="34" charset="0"/>
              </a:rPr>
              <a:t>Violent Person File</a:t>
            </a:r>
          </a:p>
          <a:p>
            <a:pPr marL="286407" indent="-286407">
              <a:spcAft>
                <a:spcPts val="601"/>
              </a:spcAft>
              <a:buFont typeface="Arial" panose="020B0604020202020204" pitchFamily="34" charset="0"/>
              <a:buChar char="•"/>
              <a:defRPr/>
            </a:pPr>
            <a:r>
              <a:rPr lang="en-US" sz="1400" dirty="0">
                <a:solidFill>
                  <a:srgbClr val="000000"/>
                </a:solidFill>
                <a:latin typeface="Arial" panose="020B0604020202020204" pitchFamily="34" charset="0"/>
                <a:cs typeface="Arial" panose="020B0604020202020204" pitchFamily="34" charset="0"/>
              </a:rPr>
              <a:t>Designed to alert law enforcement officers that the individual they are encountering may have the propensity for violence against law enforcement</a:t>
            </a:r>
          </a:p>
          <a:p>
            <a:pPr marL="286407" indent="-286407">
              <a:spcAft>
                <a:spcPts val="601"/>
              </a:spcAft>
              <a:buFont typeface="Arial" panose="020B0604020202020204" pitchFamily="34" charset="0"/>
              <a:buChar char="•"/>
              <a:defRPr/>
            </a:pPr>
            <a:r>
              <a:rPr lang="en-US" sz="1400" dirty="0">
                <a:solidFill>
                  <a:srgbClr val="000000"/>
                </a:solidFill>
                <a:latin typeface="Arial" panose="020B0604020202020204" pitchFamily="34" charset="0"/>
                <a:cs typeface="Arial" panose="020B0604020202020204" pitchFamily="34" charset="0"/>
              </a:rPr>
              <a:t>Includes:</a:t>
            </a:r>
          </a:p>
          <a:p>
            <a:pPr marL="744659" lvl="1" indent="-286407">
              <a:spcAft>
                <a:spcPts val="601"/>
              </a:spcAft>
              <a:buFont typeface="Arial" panose="020B0604020202020204" pitchFamily="34" charset="0"/>
              <a:buChar char="•"/>
              <a:defRPr/>
            </a:pPr>
            <a:r>
              <a:rPr lang="en-US" sz="1400" dirty="0">
                <a:solidFill>
                  <a:srgbClr val="000000"/>
                </a:solidFill>
                <a:latin typeface="Arial" panose="020B0604020202020204" pitchFamily="34" charset="0"/>
                <a:cs typeface="Arial" panose="020B0604020202020204" pitchFamily="34" charset="0"/>
              </a:rPr>
              <a:t>Persons who have been convicted of violence against a police officer</a:t>
            </a:r>
          </a:p>
          <a:p>
            <a:pPr marL="744659" lvl="1" indent="-286407">
              <a:spcAft>
                <a:spcPts val="601"/>
              </a:spcAft>
              <a:buFont typeface="Arial" panose="020B0604020202020204" pitchFamily="34" charset="0"/>
              <a:buChar char="•"/>
              <a:defRPr/>
            </a:pPr>
            <a:r>
              <a:rPr lang="en-US" sz="1400" dirty="0">
                <a:solidFill>
                  <a:srgbClr val="000000"/>
                </a:solidFill>
                <a:latin typeface="Arial" panose="020B0604020202020204" pitchFamily="34" charset="0"/>
                <a:cs typeface="Arial" panose="020B0604020202020204" pitchFamily="34" charset="0"/>
              </a:rPr>
              <a:t>Persons who have expressed an intent of violence against a police officer </a:t>
            </a:r>
          </a:p>
          <a:p>
            <a:pPr marL="744659" lvl="1" indent="-286407">
              <a:spcAft>
                <a:spcPts val="601"/>
              </a:spcAft>
              <a:buFont typeface="Arial" panose="020B0604020202020204" pitchFamily="34" charset="0"/>
              <a:buChar char="•"/>
              <a:defRPr/>
            </a:pPr>
            <a:r>
              <a:rPr lang="en-US" sz="1400" dirty="0">
                <a:solidFill>
                  <a:srgbClr val="000000"/>
                </a:solidFill>
                <a:latin typeface="Arial" panose="020B0604020202020204" pitchFamily="34" charset="0"/>
                <a:cs typeface="Arial" panose="020B0604020202020204" pitchFamily="34" charset="0"/>
              </a:rPr>
              <a:t>File is automatically searched with an NCIC Wanted Persons Query</a:t>
            </a:r>
          </a:p>
          <a:p>
            <a:pPr marL="286407" indent="-286407">
              <a:spcAft>
                <a:spcPts val="601"/>
              </a:spcAft>
              <a:buFont typeface="Arial" panose="020B0604020202020204" pitchFamily="34" charset="0"/>
              <a:buChar char="•"/>
              <a:defRPr/>
            </a:pPr>
            <a:endParaRPr lang="en-US" sz="1400" dirty="0">
              <a:solidFill>
                <a:srgbClr val="000000"/>
              </a:solidFill>
              <a:latin typeface="Arial" panose="020B0604020202020204" pitchFamily="34" charset="0"/>
              <a:cs typeface="Arial" panose="020B0604020202020204" pitchFamily="34" charset="0"/>
            </a:endParaRPr>
          </a:p>
          <a:p>
            <a:pPr>
              <a:spcAft>
                <a:spcPts val="601"/>
              </a:spcAft>
              <a:defRPr/>
            </a:pPr>
            <a:r>
              <a:rPr lang="en-US" sz="1400" i="1" dirty="0">
                <a:solidFill>
                  <a:srgbClr val="000000"/>
                </a:solidFill>
                <a:latin typeface="Arial" panose="020B0604020202020204" pitchFamily="34" charset="0"/>
                <a:cs typeface="Arial" panose="020B0604020202020204" pitchFamily="34" charset="0"/>
              </a:rPr>
              <a:t>(Note:  Stats on slide are FY2023 numbers)</a:t>
            </a:r>
          </a:p>
          <a:p>
            <a:pPr marL="642067" lvl="1" indent="-175110">
              <a:buFont typeface="Arial" panose="020B0604020202020204" pitchFamily="34" charset="0"/>
              <a:buChar char="•"/>
              <a:defRPr/>
            </a:pPr>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024C9B-4914-4BF5-BC80-4A0756CFE937}" type="slidenum">
              <a:rPr lang="en-US" smtClean="0"/>
              <a:t>7</a:t>
            </a:fld>
            <a:endParaRPr lang="en-US"/>
          </a:p>
        </p:txBody>
      </p:sp>
    </p:spTree>
    <p:extLst>
      <p:ext uri="{BB962C8B-B14F-4D97-AF65-F5344CB8AC3E}">
        <p14:creationId xmlns:p14="http://schemas.microsoft.com/office/powerpoint/2010/main" val="516560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84150"/>
            <a:ext cx="4184650" cy="3138488"/>
          </a:xfrm>
        </p:spPr>
      </p:sp>
      <p:sp>
        <p:nvSpPr>
          <p:cNvPr id="3" name="Notes Placeholder 2"/>
          <p:cNvSpPr>
            <a:spLocks noGrp="1"/>
          </p:cNvSpPr>
          <p:nvPr>
            <p:ph type="body" idx="1"/>
          </p:nvPr>
        </p:nvSpPr>
        <p:spPr>
          <a:xfrm>
            <a:off x="701040" y="3546536"/>
            <a:ext cx="5608320" cy="4587816"/>
          </a:xfrm>
        </p:spPr>
        <p:txBody>
          <a:bodyPr/>
          <a:lstStyle/>
          <a:p>
            <a:pPr marL="183301" lvl="1">
              <a:spcBef>
                <a:spcPts val="1203"/>
              </a:spcBef>
            </a:pPr>
            <a:r>
              <a:rPr lang="en-US" sz="1400" dirty="0">
                <a:latin typeface="Arial" panose="020B0604020202020204" pitchFamily="34" charset="0"/>
                <a:cs typeface="Arial" panose="020B0604020202020204" pitchFamily="34" charset="0"/>
              </a:rPr>
              <a:t>Next Generation Identification (NGI) System powers the FBI’s biometric services</a:t>
            </a:r>
          </a:p>
          <a:p>
            <a:pPr marL="183301" lvl="1">
              <a:spcBef>
                <a:spcPts val="1203"/>
              </a:spcBef>
            </a:pPr>
            <a:r>
              <a:rPr lang="en-US" sz="1400" dirty="0">
                <a:latin typeface="Arial" panose="020B0604020202020204" pitchFamily="34" charset="0"/>
                <a:cs typeface="Arial" panose="020B0604020202020204" pitchFamily="34" charset="0"/>
              </a:rPr>
              <a:t>offers services that provide a platform for multimodal functionality (beyond fingerprints)</a:t>
            </a:r>
          </a:p>
          <a:p>
            <a:pPr marL="183301" lvl="1">
              <a:spcBef>
                <a:spcPts val="1203"/>
              </a:spcBef>
            </a:pPr>
            <a:r>
              <a:rPr lang="en-US" sz="1400" dirty="0">
                <a:latin typeface="Arial" panose="020B0604020202020204" pitchFamily="34" charset="0"/>
                <a:cs typeface="Arial" panose="020B0604020202020204" pitchFamily="34" charset="0"/>
              </a:rPr>
              <a:t>Provides efficient and accurate biometric services.</a:t>
            </a:r>
          </a:p>
          <a:p>
            <a:pPr marL="183301" lvl="1">
              <a:spcBef>
                <a:spcPts val="1203"/>
              </a:spcBef>
            </a:pPr>
            <a:r>
              <a:rPr lang="en-US" sz="1400" dirty="0">
                <a:latin typeface="Arial" panose="020B0604020202020204" pitchFamily="34" charset="0"/>
                <a:cs typeface="Arial" panose="020B0604020202020204" pitchFamily="34" charset="0"/>
              </a:rPr>
              <a:t>Examples of services/different modalities:</a:t>
            </a:r>
          </a:p>
          <a:p>
            <a:pPr marL="469708" lvl="1" indent="-286407">
              <a:spcBef>
                <a:spcPts val="1203"/>
              </a:spcBef>
              <a:buFont typeface="Arial" panose="020B0604020202020204" pitchFamily="34" charset="0"/>
              <a:buChar char="•"/>
            </a:pPr>
            <a:r>
              <a:rPr lang="en-US" sz="1400" dirty="0" err="1">
                <a:latin typeface="Arial" panose="020B0604020202020204" pitchFamily="34" charset="0"/>
                <a:cs typeface="Arial" panose="020B0604020202020204" pitchFamily="34" charset="0"/>
              </a:rPr>
              <a:t>Tenprint</a:t>
            </a:r>
            <a:r>
              <a:rPr lang="en-US" sz="1400" dirty="0">
                <a:latin typeface="Arial" panose="020B0604020202020204" pitchFamily="34" charset="0"/>
                <a:cs typeface="Arial" panose="020B0604020202020204" pitchFamily="34" charset="0"/>
              </a:rPr>
              <a:t> Repository (fingerprint-based criminal histories)</a:t>
            </a:r>
          </a:p>
          <a:p>
            <a:pPr marL="469708" lvl="1" indent="-286407">
              <a:spcBef>
                <a:spcPts val="1203"/>
              </a:spcBef>
              <a:buFont typeface="Arial" panose="020B0604020202020204" pitchFamily="34" charset="0"/>
              <a:buChar char="•"/>
            </a:pPr>
            <a:r>
              <a:rPr lang="en-US" sz="1400" dirty="0">
                <a:latin typeface="Arial" panose="020B0604020202020204" pitchFamily="34" charset="0"/>
                <a:cs typeface="Arial" panose="020B0604020202020204" pitchFamily="34" charset="0"/>
              </a:rPr>
              <a:t>Latent searches (prints left behind at crime scenes)</a:t>
            </a:r>
          </a:p>
          <a:p>
            <a:pPr marL="469708" lvl="1" indent="-286407">
              <a:spcBef>
                <a:spcPts val="1203"/>
              </a:spcBef>
              <a:buFont typeface="Arial" panose="020B0604020202020204" pitchFamily="34" charset="0"/>
              <a:buChar char="•"/>
            </a:pPr>
            <a:r>
              <a:rPr lang="en-US" sz="1400" dirty="0">
                <a:latin typeface="Arial" panose="020B0604020202020204" pitchFamily="34" charset="0"/>
                <a:cs typeface="Arial" panose="020B0604020202020204" pitchFamily="34" charset="0"/>
              </a:rPr>
              <a:t>Facial Recognition</a:t>
            </a:r>
          </a:p>
          <a:p>
            <a:pPr marL="469708" lvl="1" indent="-286407">
              <a:spcBef>
                <a:spcPts val="1203"/>
              </a:spcBef>
              <a:buFont typeface="Arial" panose="020B0604020202020204" pitchFamily="34" charset="0"/>
              <a:buChar char="•"/>
            </a:pPr>
            <a:r>
              <a:rPr lang="en-US" sz="1400" dirty="0">
                <a:latin typeface="Arial" panose="020B0604020202020204" pitchFamily="34" charset="0"/>
                <a:cs typeface="Arial" panose="020B0604020202020204" pitchFamily="34" charset="0"/>
              </a:rPr>
              <a:t>National Palm Print System</a:t>
            </a:r>
          </a:p>
          <a:p>
            <a:pPr marL="469708" lvl="1" indent="-286407">
              <a:spcBef>
                <a:spcPts val="1203"/>
              </a:spcBef>
              <a:buFont typeface="Arial" panose="020B0604020202020204" pitchFamily="34" charset="0"/>
              <a:buChar char="•"/>
            </a:pPr>
            <a:r>
              <a:rPr lang="en-US" sz="1400" dirty="0">
                <a:latin typeface="Arial" panose="020B0604020202020204" pitchFamily="34" charset="0"/>
                <a:cs typeface="Arial" panose="020B0604020202020204" pitchFamily="34" charset="0"/>
              </a:rPr>
              <a:t>Rap Back</a:t>
            </a:r>
          </a:p>
          <a:p>
            <a:pPr marL="469708" lvl="1" indent="-286407">
              <a:spcBef>
                <a:spcPts val="1203"/>
              </a:spcBef>
              <a:buFont typeface="Arial" panose="020B0604020202020204" pitchFamily="34" charset="0"/>
              <a:buChar char="•"/>
            </a:pPr>
            <a:r>
              <a:rPr lang="en-US" sz="1400" dirty="0">
                <a:latin typeface="Arial" panose="020B0604020202020204" pitchFamily="34" charset="0"/>
                <a:cs typeface="Arial" panose="020B0604020202020204" pitchFamily="34" charset="0"/>
              </a:rPr>
              <a:t>NGI Iris Service</a:t>
            </a:r>
          </a:p>
        </p:txBody>
      </p:sp>
      <p:sp>
        <p:nvSpPr>
          <p:cNvPr id="4" name="Slide Number Placeholder 3"/>
          <p:cNvSpPr>
            <a:spLocks noGrp="1"/>
          </p:cNvSpPr>
          <p:nvPr>
            <p:ph type="sldNum" sz="quarter" idx="5"/>
          </p:nvPr>
        </p:nvSpPr>
        <p:spPr/>
        <p:txBody>
          <a:bodyPr/>
          <a:lstStyle/>
          <a:p>
            <a:fld id="{54024C9B-4914-4BF5-BC80-4A0756CFE937}" type="slidenum">
              <a:rPr lang="en-US" smtClean="0"/>
              <a:t>8</a:t>
            </a:fld>
            <a:endParaRPr lang="en-US"/>
          </a:p>
        </p:txBody>
      </p:sp>
    </p:spTree>
    <p:extLst>
      <p:ext uri="{BB962C8B-B14F-4D97-AF65-F5344CB8AC3E}">
        <p14:creationId xmlns:p14="http://schemas.microsoft.com/office/powerpoint/2010/main" val="3599127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73038"/>
            <a:ext cx="4184650" cy="3138487"/>
          </a:xfrm>
        </p:spPr>
      </p:sp>
      <p:sp>
        <p:nvSpPr>
          <p:cNvPr id="3" name="Notes Placeholder 2"/>
          <p:cNvSpPr>
            <a:spLocks noGrp="1"/>
          </p:cNvSpPr>
          <p:nvPr>
            <p:ph type="body" idx="1"/>
          </p:nvPr>
        </p:nvSpPr>
        <p:spPr>
          <a:xfrm>
            <a:off x="565730" y="3443363"/>
            <a:ext cx="5878940" cy="5386605"/>
          </a:xfrm>
        </p:spPr>
        <p:txBody>
          <a:bodyPr/>
          <a:lstStyle/>
          <a:p>
            <a:pPr marL="343689" indent="-343689">
              <a:lnSpc>
                <a:spcPct val="115000"/>
              </a:lnSpc>
              <a:spcAft>
                <a:spcPts val="902"/>
              </a:spcAft>
              <a:buFont typeface="Arial" panose="020B0604020202020204" pitchFamily="34" charset="0"/>
              <a:buChar char="•"/>
              <a:tabLst>
                <a:tab pos="458252" algn="l"/>
              </a:tabLst>
            </a:pPr>
            <a:r>
              <a:rPr lang="en-US" sz="1400" b="1" dirty="0">
                <a:latin typeface="Arial" panose="020B0604020202020204" pitchFamily="34" charset="0"/>
                <a:ea typeface="Calibri" panose="020F0502020204030204" pitchFamily="34" charset="0"/>
                <a:cs typeface="Arial" panose="020B0604020202020204" pitchFamily="34" charset="0"/>
              </a:rPr>
              <a:t>NICS is designed to immediately determine if a person is disqualified from possessing or receiving firearms, by conducting a search of available records.</a:t>
            </a:r>
          </a:p>
          <a:p>
            <a:pPr marL="343689" indent="-343689">
              <a:lnSpc>
                <a:spcPct val="115000"/>
              </a:lnSpc>
              <a:spcAft>
                <a:spcPts val="902"/>
              </a:spcAft>
              <a:buFont typeface="Arial" panose="020B0604020202020204" pitchFamily="34" charset="0"/>
              <a:buChar char="•"/>
              <a:tabLst>
                <a:tab pos="458252" algn="l"/>
              </a:tabLst>
            </a:pPr>
            <a:r>
              <a:rPr lang="en-US" sz="1400" dirty="0">
                <a:latin typeface="Arial" panose="020B0604020202020204" pitchFamily="34" charset="0"/>
                <a:ea typeface="Calibri" panose="020F0502020204030204" pitchFamily="34" charset="0"/>
                <a:cs typeface="Arial" panose="020B0604020202020204" pitchFamily="34" charset="0"/>
              </a:rPr>
              <a:t>The Brady Handgun Violence Prevention Act of 1993, otherwise known as the Brady Act, is a result of the attempted assassination of former President Ronald Reagan.  During this tragic event, former Press Secretary James Brady sustained permanent injuries. </a:t>
            </a:r>
          </a:p>
          <a:p>
            <a:pPr marL="343689" indent="-343689">
              <a:lnSpc>
                <a:spcPct val="115000"/>
              </a:lnSpc>
              <a:spcAft>
                <a:spcPts val="902"/>
              </a:spcAft>
              <a:buFont typeface="Arial" panose="020B0604020202020204" pitchFamily="34" charset="0"/>
              <a:buChar char="•"/>
              <a:tabLst>
                <a:tab pos="458252" algn="l"/>
              </a:tabLst>
            </a:pPr>
            <a:r>
              <a:rPr lang="en-US" sz="1400" dirty="0">
                <a:latin typeface="Arial" panose="020B0604020202020204" pitchFamily="34" charset="0"/>
                <a:ea typeface="Calibri" panose="020F0502020204030204" pitchFamily="34" charset="0"/>
                <a:cs typeface="Arial" panose="020B0604020202020204" pitchFamily="34" charset="0"/>
              </a:rPr>
              <a:t>Some of the federal firearm prohibitions existed in the Gun Control Act of 1968, long before the Brady Act, and other federal firearm prohibitions were added after the passage of the Gun Control Act.</a:t>
            </a:r>
          </a:p>
          <a:p>
            <a:pPr marL="343689" indent="-343689">
              <a:lnSpc>
                <a:spcPct val="115000"/>
              </a:lnSpc>
              <a:spcAft>
                <a:spcPts val="902"/>
              </a:spcAft>
              <a:buFont typeface="Arial" panose="020B0604020202020204" pitchFamily="34" charset="0"/>
              <a:buChar char="•"/>
              <a:tabLst>
                <a:tab pos="458252" algn="l"/>
              </a:tabLst>
            </a:pPr>
            <a:r>
              <a:rPr lang="en-US" sz="1400" dirty="0">
                <a:latin typeface="Arial" panose="020B0604020202020204" pitchFamily="34" charset="0"/>
                <a:ea typeface="Calibri" panose="020F0502020204030204" pitchFamily="34" charset="0"/>
                <a:cs typeface="Arial" panose="020B0604020202020204" pitchFamily="34" charset="0"/>
              </a:rPr>
              <a:t>With the passage of the Brady Act, the Attorney General (AG) was required to establish a system that Federal Firearms Licensees (FFL) could contact to obtain information on whether a prospective purchaser was eligible to receive a firearm.  The AG delegated this responsibility to the FBI. </a:t>
            </a:r>
          </a:p>
          <a:p>
            <a:pPr marL="343689" indent="-343689">
              <a:lnSpc>
                <a:spcPct val="115000"/>
              </a:lnSpc>
              <a:spcAft>
                <a:spcPts val="902"/>
              </a:spcAft>
              <a:buFont typeface="Arial" panose="020B0604020202020204" pitchFamily="34" charset="0"/>
              <a:buChar char="•"/>
              <a:tabLst>
                <a:tab pos="458252" algn="l"/>
              </a:tabLst>
            </a:pPr>
            <a:r>
              <a:rPr lang="en-US" sz="1400" b="1" dirty="0">
                <a:latin typeface="Arial" panose="020B0604020202020204" pitchFamily="34" charset="0"/>
                <a:ea typeface="Calibri" panose="020F0502020204030204" pitchFamily="34" charset="0"/>
                <a:cs typeface="Arial" panose="020B0604020202020204" pitchFamily="34" charset="0"/>
              </a:rPr>
              <a:t>The FBI created NICS and deployed it on November 30, 1998.</a:t>
            </a:r>
          </a:p>
          <a:p>
            <a:pPr marL="343689" indent="-343689">
              <a:lnSpc>
                <a:spcPct val="115000"/>
              </a:lnSpc>
              <a:spcAft>
                <a:spcPts val="902"/>
              </a:spcAft>
              <a:buFont typeface="Arial" panose="020B0604020202020204" pitchFamily="34" charset="0"/>
              <a:buChar char="•"/>
              <a:tabLst>
                <a:tab pos="458252" algn="l"/>
              </a:tabLst>
            </a:pPr>
            <a:r>
              <a:rPr lang="en-US" sz="1400" dirty="0">
                <a:latin typeface="Arial" panose="020B0604020202020204" pitchFamily="34" charset="0"/>
                <a:ea typeface="Calibri" panose="020F0502020204030204" pitchFamily="34" charset="0"/>
                <a:cs typeface="Arial" panose="020B0604020202020204" pitchFamily="34" charset="0"/>
              </a:rPr>
              <a:t>In order to release firearms, FFLs (gun sellers) must contact the NICS Section, or a designated state point of contact, to determine a person’s eligibility to possess or receive firearms.</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4024C9B-4914-4BF5-BC80-4A0756CFE937}" type="slidenum">
              <a:rPr lang="en-US" smtClean="0"/>
              <a:t>9</a:t>
            </a:fld>
            <a:endParaRPr lang="en-US"/>
          </a:p>
        </p:txBody>
      </p:sp>
    </p:spTree>
    <p:extLst>
      <p:ext uri="{BB962C8B-B14F-4D97-AF65-F5344CB8AC3E}">
        <p14:creationId xmlns:p14="http://schemas.microsoft.com/office/powerpoint/2010/main" val="10212253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24819E-EEB9-037C-1EF2-90656BA3BFFD}"/>
              </a:ext>
            </a:extLst>
          </p:cNvPr>
          <p:cNvSpPr/>
          <p:nvPr userDrawn="1"/>
        </p:nvSpPr>
        <p:spPr>
          <a:xfrm>
            <a:off x="176981" y="213852"/>
            <a:ext cx="8782665" cy="6430296"/>
          </a:xfrm>
          <a:prstGeom prst="rect">
            <a:avLst/>
          </a:prstGeom>
          <a:solidFill>
            <a:srgbClr val="0033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1111661" y="2566221"/>
            <a:ext cx="6935429" cy="1519085"/>
          </a:xfrm>
          <a:prstGeom prst="rect">
            <a:avLst/>
          </a:prstGeom>
        </p:spPr>
        <p:txBody>
          <a:bodyPr anchor="b">
            <a:normAutofit/>
          </a:bodyPr>
          <a:lstStyle>
            <a:lvl1pPr algn="l">
              <a:lnSpc>
                <a:spcPct val="100000"/>
              </a:lnSpc>
              <a:defRPr sz="2250" b="0"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1111662" y="4236917"/>
            <a:ext cx="6929897" cy="1087253"/>
          </a:xfrm>
        </p:spPr>
        <p:txBody>
          <a:bodyPr>
            <a:normAutofit/>
          </a:bodyPr>
          <a:lstStyle>
            <a:lvl1pPr marL="0" indent="0" algn="l">
              <a:lnSpc>
                <a:spcPct val="100000"/>
              </a:lnSpc>
              <a:spcBef>
                <a:spcPts val="0"/>
              </a:spcBef>
              <a:buNone/>
              <a:defRPr sz="1500">
                <a:solidFill>
                  <a:srgbClr val="FFD236"/>
                </a:solidFill>
                <a:latin typeface="Arial" panose="020B0604020202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a:t>
            </a:r>
          </a:p>
        </p:txBody>
      </p:sp>
      <p:sp>
        <p:nvSpPr>
          <p:cNvPr id="8" name="Text Placeholder 5">
            <a:extLst>
              <a:ext uri="{FF2B5EF4-FFF2-40B4-BE49-F238E27FC236}">
                <a16:creationId xmlns:a16="http://schemas.microsoft.com/office/drawing/2014/main" id="{AC772299-095B-0143-8CBE-99E54B03F21D}"/>
              </a:ext>
            </a:extLst>
          </p:cNvPr>
          <p:cNvSpPr>
            <a:spLocks noGrp="1"/>
          </p:cNvSpPr>
          <p:nvPr>
            <p:ph type="body" sz="quarter" idx="10" hasCustomPrompt="1"/>
          </p:nvPr>
        </p:nvSpPr>
        <p:spPr>
          <a:xfrm>
            <a:off x="3624746" y="6352686"/>
            <a:ext cx="1889937" cy="242127"/>
          </a:xfrm>
        </p:spPr>
        <p:txBody>
          <a:bodyPr>
            <a:noAutofit/>
          </a:bodyPr>
          <a:lstStyle>
            <a:lvl1pPr marL="0" indent="0" algn="ctr">
              <a:buNone/>
              <a:defRPr sz="900">
                <a:solidFill>
                  <a:schemeClr val="bg1"/>
                </a:solidFill>
              </a:defRPr>
            </a:lvl1pPr>
            <a:lvl2pPr marL="342892" indent="0" algn="ctr">
              <a:buNone/>
              <a:defRPr sz="825">
                <a:solidFill>
                  <a:schemeClr val="bg1"/>
                </a:solidFill>
              </a:defRPr>
            </a:lvl2pPr>
            <a:lvl3pPr marL="685783" indent="0" algn="ctr">
              <a:buNone/>
              <a:defRPr sz="825">
                <a:solidFill>
                  <a:schemeClr val="bg1"/>
                </a:solidFill>
              </a:defRPr>
            </a:lvl3pPr>
            <a:lvl4pPr marL="1028675" indent="0" algn="ctr">
              <a:buNone/>
              <a:defRPr sz="825">
                <a:solidFill>
                  <a:schemeClr val="bg1"/>
                </a:solidFill>
              </a:defRPr>
            </a:lvl4pPr>
            <a:lvl5pPr marL="1371566" indent="0" algn="ctr">
              <a:buNone/>
              <a:defRPr sz="825">
                <a:solidFill>
                  <a:schemeClr val="bg1"/>
                </a:solidFill>
              </a:defRPr>
            </a:lvl5pPr>
          </a:lstStyle>
          <a:p>
            <a:pPr lvl="0"/>
            <a:r>
              <a:rPr lang="en-US" dirty="0"/>
              <a:t>CLASSIFICATION</a:t>
            </a:r>
          </a:p>
        </p:txBody>
      </p:sp>
      <p:sp>
        <p:nvSpPr>
          <p:cNvPr id="12" name="Text Placeholder 5">
            <a:extLst>
              <a:ext uri="{FF2B5EF4-FFF2-40B4-BE49-F238E27FC236}">
                <a16:creationId xmlns:a16="http://schemas.microsoft.com/office/drawing/2014/main" id="{6FD950CE-4040-6B49-8F7A-C87080798689}"/>
              </a:ext>
            </a:extLst>
          </p:cNvPr>
          <p:cNvSpPr>
            <a:spLocks noGrp="1"/>
          </p:cNvSpPr>
          <p:nvPr>
            <p:ph type="body" sz="quarter" idx="11" hasCustomPrompt="1"/>
          </p:nvPr>
        </p:nvSpPr>
        <p:spPr>
          <a:xfrm>
            <a:off x="3624746" y="249062"/>
            <a:ext cx="1889937" cy="244360"/>
          </a:xfrm>
        </p:spPr>
        <p:txBody>
          <a:bodyPr>
            <a:noAutofit/>
          </a:bodyPr>
          <a:lstStyle>
            <a:lvl1pPr marL="0" indent="0" algn="ctr">
              <a:buNone/>
              <a:defRPr sz="900">
                <a:solidFill>
                  <a:schemeClr val="bg1"/>
                </a:solidFill>
              </a:defRPr>
            </a:lvl1pPr>
            <a:lvl2pPr marL="342892" indent="0" algn="ctr">
              <a:buNone/>
              <a:defRPr sz="825">
                <a:solidFill>
                  <a:schemeClr val="bg1"/>
                </a:solidFill>
              </a:defRPr>
            </a:lvl2pPr>
            <a:lvl3pPr marL="685783" indent="0" algn="ctr">
              <a:buNone/>
              <a:defRPr sz="825">
                <a:solidFill>
                  <a:schemeClr val="bg1"/>
                </a:solidFill>
              </a:defRPr>
            </a:lvl3pPr>
            <a:lvl4pPr marL="1028675" indent="0" algn="ctr">
              <a:buNone/>
              <a:defRPr sz="825">
                <a:solidFill>
                  <a:schemeClr val="bg1"/>
                </a:solidFill>
              </a:defRPr>
            </a:lvl4pPr>
            <a:lvl5pPr marL="1371566" indent="0" algn="ctr">
              <a:buNone/>
              <a:defRPr sz="825">
                <a:solidFill>
                  <a:schemeClr val="bg1"/>
                </a:solidFill>
              </a:defRPr>
            </a:lvl5pPr>
          </a:lstStyle>
          <a:p>
            <a:pPr lvl="0"/>
            <a:r>
              <a:rPr lang="en-US" dirty="0"/>
              <a:t>CLASSIFICATION</a:t>
            </a:r>
          </a:p>
        </p:txBody>
      </p:sp>
      <p:pic>
        <p:nvPicPr>
          <p:cNvPr id="9" name="Picture 8">
            <a:extLst>
              <a:ext uri="{FF2B5EF4-FFF2-40B4-BE49-F238E27FC236}">
                <a16:creationId xmlns:a16="http://schemas.microsoft.com/office/drawing/2014/main" id="{C35E592F-F744-9F7E-09DF-41912437219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5307" y="871896"/>
            <a:ext cx="1446015" cy="1483032"/>
          </a:xfrm>
          <a:prstGeom prst="rect">
            <a:avLst/>
          </a:prstGeom>
        </p:spPr>
      </p:pic>
    </p:spTree>
    <p:extLst>
      <p:ext uri="{BB962C8B-B14F-4D97-AF65-F5344CB8AC3E}">
        <p14:creationId xmlns:p14="http://schemas.microsoft.com/office/powerpoint/2010/main" val="2534853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0D9A061-F77A-9F91-5A4C-BE2BD6DE5EC5}"/>
              </a:ext>
            </a:extLst>
          </p:cNvPr>
          <p:cNvSpPr/>
          <p:nvPr userDrawn="1"/>
        </p:nvSpPr>
        <p:spPr>
          <a:xfrm>
            <a:off x="170258" y="213852"/>
            <a:ext cx="8782666" cy="6430296"/>
          </a:xfrm>
          <a:prstGeom prst="rect">
            <a:avLst/>
          </a:prstGeom>
          <a:solidFill>
            <a:srgbClr val="D3E7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lumMod val="95000"/>
                </a:schemeClr>
              </a:solidFill>
            </a:endParaRPr>
          </a:p>
        </p:txBody>
      </p:sp>
      <p:sp>
        <p:nvSpPr>
          <p:cNvPr id="8" name="Text Placeholder 4">
            <a:extLst>
              <a:ext uri="{FF2B5EF4-FFF2-40B4-BE49-F238E27FC236}">
                <a16:creationId xmlns:a16="http://schemas.microsoft.com/office/drawing/2014/main" id="{1155699F-3CE0-B0AE-A896-DA6F47ECEB33}"/>
              </a:ext>
            </a:extLst>
          </p:cNvPr>
          <p:cNvSpPr>
            <a:spLocks noGrp="1"/>
          </p:cNvSpPr>
          <p:nvPr>
            <p:ph type="body" sz="quarter" idx="13" hasCustomPrompt="1"/>
          </p:nvPr>
        </p:nvSpPr>
        <p:spPr>
          <a:xfrm>
            <a:off x="3002584" y="6307217"/>
            <a:ext cx="3149895" cy="288450"/>
          </a:xfrm>
        </p:spPr>
        <p:txBody>
          <a:bodyPr anchor="ctr">
            <a:normAutofit/>
          </a:bodyPr>
          <a:lstStyle>
            <a:lvl1pPr marL="0" indent="0" algn="ctr">
              <a:buNone/>
              <a:defRPr sz="900">
                <a:solidFill>
                  <a:schemeClr val="tx1">
                    <a:lumMod val="65000"/>
                    <a:lumOff val="35000"/>
                  </a:schemeClr>
                </a:solidFill>
              </a:defRPr>
            </a:lvl1pPr>
          </a:lstStyle>
          <a:p>
            <a:pPr lvl="0"/>
            <a:r>
              <a:rPr lang="en-US" dirty="0"/>
              <a:t>CLASSIFICATION</a:t>
            </a:r>
          </a:p>
        </p:txBody>
      </p:sp>
      <p:sp>
        <p:nvSpPr>
          <p:cNvPr id="9" name="Text Placeholder 2">
            <a:extLst>
              <a:ext uri="{FF2B5EF4-FFF2-40B4-BE49-F238E27FC236}">
                <a16:creationId xmlns:a16="http://schemas.microsoft.com/office/drawing/2014/main" id="{235A7BD2-DB05-6F6B-8398-543F7B37C20A}"/>
              </a:ext>
            </a:extLst>
          </p:cNvPr>
          <p:cNvSpPr>
            <a:spLocks noGrp="1"/>
          </p:cNvSpPr>
          <p:nvPr>
            <p:ph idx="1"/>
          </p:nvPr>
        </p:nvSpPr>
        <p:spPr>
          <a:xfrm>
            <a:off x="628651" y="1460320"/>
            <a:ext cx="7899605" cy="4439136"/>
          </a:xfrm>
          <a:prstGeom prst="rect">
            <a:avLst/>
          </a:prstGeom>
        </p:spPr>
        <p:txBody>
          <a:bodyPr vert="horz" lIns="91440" tIns="45720" rIns="91440" bIns="45720" rtlCol="0">
            <a:normAutofit/>
          </a:bodyPr>
          <a:lstStyle>
            <a:lvl1pPr>
              <a:defRPr>
                <a:solidFill>
                  <a:srgbClr val="212121"/>
                </a:solidFill>
              </a:defRPr>
            </a:lvl1pPr>
            <a:lvl2pP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Placeholder 7">
            <a:extLst>
              <a:ext uri="{FF2B5EF4-FFF2-40B4-BE49-F238E27FC236}">
                <a16:creationId xmlns:a16="http://schemas.microsoft.com/office/drawing/2014/main" id="{318A1D3B-ECF6-39E2-D6B5-BFD6E432B147}"/>
              </a:ext>
            </a:extLst>
          </p:cNvPr>
          <p:cNvSpPr>
            <a:spLocks noGrp="1"/>
          </p:cNvSpPr>
          <p:nvPr>
            <p:ph type="title"/>
          </p:nvPr>
        </p:nvSpPr>
        <p:spPr>
          <a:xfrm>
            <a:off x="628651" y="244549"/>
            <a:ext cx="7899605" cy="117867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2" name="Text Placeholder 14">
            <a:extLst>
              <a:ext uri="{FF2B5EF4-FFF2-40B4-BE49-F238E27FC236}">
                <a16:creationId xmlns:a16="http://schemas.microsoft.com/office/drawing/2014/main" id="{B296419E-86E6-1E7E-2FE9-C264EA99E988}"/>
              </a:ext>
            </a:extLst>
          </p:cNvPr>
          <p:cNvSpPr txBox="1">
            <a:spLocks/>
          </p:cNvSpPr>
          <p:nvPr userDrawn="1"/>
        </p:nvSpPr>
        <p:spPr>
          <a:xfrm>
            <a:off x="8303371" y="6237101"/>
            <a:ext cx="425053" cy="249238"/>
          </a:xfrm>
          <a:prstGeom prst="rect">
            <a:avLst/>
          </a:prstGeom>
        </p:spPr>
        <p:txBody>
          <a:bodyPr>
            <a:noAutofit/>
          </a:bodyPr>
          <a:lstStyle>
            <a:lvl1pPr marL="0" indent="0" algn="r" defTabSz="914400" rtl="0" eaLnBrk="1" latinLnBrk="0" hangingPunct="1">
              <a:lnSpc>
                <a:spcPct val="100000"/>
              </a:lnSpc>
              <a:spcBef>
                <a:spcPts val="1000"/>
              </a:spcBef>
              <a:spcAft>
                <a:spcPts val="300"/>
              </a:spcAft>
              <a:buFontTx/>
              <a:buNone/>
              <a:defRPr sz="1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300"/>
              </a:spcAft>
              <a:buClr>
                <a:srgbClr val="2B719B"/>
              </a:buClr>
              <a:buSzPct val="130000"/>
              <a:buFont typeface="Wingdings" pitchFamily="2"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300"/>
              </a:spcAft>
              <a:buClr>
                <a:srgbClr val="2B719B"/>
              </a:buClr>
              <a:buFont typeface="Courier New" panose="02070309020205020404" pitchFamily="49" charset="0"/>
              <a:buChar char="o"/>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300"/>
              </a:spcAft>
              <a:buClr>
                <a:srgbClr val="2B719B"/>
              </a:buClr>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300"/>
              </a:spcAft>
              <a:buClr>
                <a:srgbClr val="2B719B"/>
              </a:buClr>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242DAC6C-4E79-EB43-9840-A46C5E467145}" type="slidenum">
              <a:rPr lang="en-US" sz="900" smtClean="0">
                <a:solidFill>
                  <a:schemeClr val="tx1">
                    <a:lumMod val="75000"/>
                    <a:lumOff val="25000"/>
                  </a:schemeClr>
                </a:solidFill>
              </a:rPr>
              <a:t>‹#›</a:t>
            </a:fld>
            <a:endParaRPr lang="en-US" sz="900" dirty="0">
              <a:solidFill>
                <a:schemeClr val="tx1">
                  <a:lumMod val="75000"/>
                  <a:lumOff val="25000"/>
                </a:schemeClr>
              </a:solidFill>
            </a:endParaRPr>
          </a:p>
        </p:txBody>
      </p:sp>
      <p:grpSp>
        <p:nvGrpSpPr>
          <p:cNvPr id="4" name="Group 3">
            <a:extLst>
              <a:ext uri="{FF2B5EF4-FFF2-40B4-BE49-F238E27FC236}">
                <a16:creationId xmlns:a16="http://schemas.microsoft.com/office/drawing/2014/main" id="{854C6F9B-ABF6-35C2-1A58-37081ED9FE8D}"/>
              </a:ext>
            </a:extLst>
          </p:cNvPr>
          <p:cNvGrpSpPr/>
          <p:nvPr userDrawn="1"/>
        </p:nvGrpSpPr>
        <p:grpSpPr>
          <a:xfrm>
            <a:off x="598691" y="6020076"/>
            <a:ext cx="2373105" cy="512684"/>
            <a:chOff x="598691" y="6020076"/>
            <a:chExt cx="2373105" cy="512684"/>
          </a:xfrm>
        </p:grpSpPr>
        <p:grpSp>
          <p:nvGrpSpPr>
            <p:cNvPr id="5" name="Group 4">
              <a:extLst>
                <a:ext uri="{FF2B5EF4-FFF2-40B4-BE49-F238E27FC236}">
                  <a16:creationId xmlns:a16="http://schemas.microsoft.com/office/drawing/2014/main" id="{DFCDCD9E-88FF-D275-F131-1FA0057D45FF}"/>
                </a:ext>
              </a:extLst>
            </p:cNvPr>
            <p:cNvGrpSpPr/>
            <p:nvPr userDrawn="1"/>
          </p:nvGrpSpPr>
          <p:grpSpPr>
            <a:xfrm>
              <a:off x="1077004" y="6091244"/>
              <a:ext cx="1894792" cy="398207"/>
              <a:chOff x="1077004" y="6091244"/>
              <a:chExt cx="1894792" cy="398207"/>
            </a:xfrm>
          </p:grpSpPr>
          <p:sp>
            <p:nvSpPr>
              <p:cNvPr id="11" name="TextBox 10">
                <a:extLst>
                  <a:ext uri="{FF2B5EF4-FFF2-40B4-BE49-F238E27FC236}">
                    <a16:creationId xmlns:a16="http://schemas.microsoft.com/office/drawing/2014/main" id="{ADFD1466-1B81-7C91-D401-5F2B31DBA38A}"/>
                  </a:ext>
                </a:extLst>
              </p:cNvPr>
              <p:cNvSpPr txBox="1">
                <a:spLocks noChangeAspect="1"/>
              </p:cNvSpPr>
              <p:nvPr userDrawn="1"/>
            </p:nvSpPr>
            <p:spPr>
              <a:xfrm>
                <a:off x="1703940" y="6091244"/>
                <a:ext cx="1267856" cy="398207"/>
              </a:xfrm>
              <a:prstGeom prst="rect">
                <a:avLst/>
              </a:prstGeom>
            </p:spPr>
            <p:txBody>
              <a:bodyPr wrap="square" rtlCol="0" anchor="ctr">
                <a:noAutofit/>
              </a:bodyPr>
              <a:lstStyle/>
              <a:p>
                <a:pPr algn="l">
                  <a:lnSpc>
                    <a:spcPct val="100000"/>
                  </a:lnSpc>
                </a:pPr>
                <a:r>
                  <a:rPr lang="en-US" sz="800" b="0" i="0" spc="30" baseline="0" dirty="0">
                    <a:solidFill>
                      <a:srgbClr val="333333"/>
                    </a:solidFill>
                    <a:latin typeface="Arial" panose="020B0604020202020204" pitchFamily="34" charset="0"/>
                    <a:cs typeface="Arial" panose="020B0604020202020204" pitchFamily="34" charset="0"/>
                  </a:rPr>
                  <a:t>FEDERAL BUREAU </a:t>
                </a:r>
              </a:p>
              <a:p>
                <a:pPr algn="l">
                  <a:lnSpc>
                    <a:spcPct val="100000"/>
                  </a:lnSpc>
                </a:pPr>
                <a:r>
                  <a:rPr lang="en-US" sz="800" b="0" i="0" dirty="0">
                    <a:solidFill>
                      <a:srgbClr val="333333"/>
                    </a:solidFill>
                    <a:latin typeface="Arial" panose="020B0604020202020204" pitchFamily="34" charset="0"/>
                    <a:cs typeface="Arial" panose="020B0604020202020204" pitchFamily="34" charset="0"/>
                  </a:rPr>
                  <a:t>OF INVESTIGATION</a:t>
                </a:r>
              </a:p>
            </p:txBody>
          </p:sp>
          <p:sp>
            <p:nvSpPr>
              <p:cNvPr id="13" name="TextBox 12">
                <a:extLst>
                  <a:ext uri="{FF2B5EF4-FFF2-40B4-BE49-F238E27FC236}">
                    <a16:creationId xmlns:a16="http://schemas.microsoft.com/office/drawing/2014/main" id="{C774B463-8A0A-BB91-3BCC-FB710EEDFF83}"/>
                  </a:ext>
                </a:extLst>
              </p:cNvPr>
              <p:cNvSpPr txBox="1">
                <a:spLocks noChangeAspect="1"/>
              </p:cNvSpPr>
              <p:nvPr userDrawn="1"/>
            </p:nvSpPr>
            <p:spPr>
              <a:xfrm>
                <a:off x="1077004" y="6100434"/>
                <a:ext cx="844061" cy="379827"/>
              </a:xfrm>
              <a:prstGeom prst="rect">
                <a:avLst/>
              </a:prstGeom>
            </p:spPr>
            <p:txBody>
              <a:bodyPr wrap="square" rtlCol="0" anchor="ctr">
                <a:noAutofit/>
              </a:bodyPr>
              <a:lstStyle/>
              <a:p>
                <a:pPr algn="l"/>
                <a:r>
                  <a:rPr lang="en-US" sz="2500" b="1" i="0" dirty="0">
                    <a:solidFill>
                      <a:srgbClr val="333333"/>
                    </a:solidFill>
                    <a:latin typeface="Arial Black" panose="020B0604020202020204" pitchFamily="34" charset="0"/>
                    <a:cs typeface="Arial Black" panose="020B0604020202020204" pitchFamily="34" charset="0"/>
                  </a:rPr>
                  <a:t>FBI</a:t>
                </a:r>
              </a:p>
            </p:txBody>
          </p:sp>
        </p:grpSp>
        <p:pic>
          <p:nvPicPr>
            <p:cNvPr id="7" name="Picture 6">
              <a:extLst>
                <a:ext uri="{FF2B5EF4-FFF2-40B4-BE49-F238E27FC236}">
                  <a16:creationId xmlns:a16="http://schemas.microsoft.com/office/drawing/2014/main" id="{767C5C5D-C4E0-9B20-4015-41C1F091586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8691" y="6020076"/>
              <a:ext cx="499887" cy="512684"/>
            </a:xfrm>
            <a:prstGeom prst="rect">
              <a:avLst/>
            </a:prstGeom>
          </p:spPr>
        </p:pic>
      </p:grpSp>
    </p:spTree>
    <p:extLst>
      <p:ext uri="{BB962C8B-B14F-4D97-AF65-F5344CB8AC3E}">
        <p14:creationId xmlns:p14="http://schemas.microsoft.com/office/powerpoint/2010/main" val="288614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lvl1pPr>
              <a:defRPr lang="en-US" sz="3000" b="0" dirty="0">
                <a:solidFill>
                  <a:schemeClr val="accent6">
                    <a:lumMod val="60000"/>
                    <a:lumOff val="40000"/>
                  </a:schemeClr>
                </a:solidFill>
                <a:latin typeface="Verdana" panose="020B0604030504040204" pitchFamily="34" charset="0"/>
                <a:ea typeface="Verdana" panose="020B0604030504040204" pitchFamily="34" charset="0"/>
              </a:defRPr>
            </a:lvl1pPr>
          </a:lstStyle>
          <a:p>
            <a:pPr lvl="0"/>
            <a:r>
              <a:rPr lang="en-US"/>
              <a:t>Click to edit Master title style</a:t>
            </a:r>
          </a:p>
        </p:txBody>
      </p:sp>
      <p:sp>
        <p:nvSpPr>
          <p:cNvPr id="3" name="Content Placeholder 2"/>
          <p:cNvSpPr>
            <a:spLocks noGrp="1"/>
          </p:cNvSpPr>
          <p:nvPr>
            <p:ph idx="1"/>
          </p:nvPr>
        </p:nvSpPr>
        <p:spPr/>
        <p:txBody>
          <a:bodyPr/>
          <a:lstStyle>
            <a:lvl1pPr marL="171450" indent="-171450">
              <a:spcAft>
                <a:spcPts val="563"/>
              </a:spcAft>
              <a:defRPr b="0">
                <a:solidFill>
                  <a:schemeClr val="bg1"/>
                </a:solidFill>
              </a:defRPr>
            </a:lvl1pPr>
            <a:lvl2pPr marL="428625" indent="-171450">
              <a:defRPr b="0">
                <a:solidFill>
                  <a:schemeClr val="bg1"/>
                </a:solidFill>
              </a:defRPr>
            </a:lvl2pPr>
            <a:lvl3pPr marL="685800" indent="-171450">
              <a:defRPr b="0">
                <a:solidFill>
                  <a:schemeClr val="bg1"/>
                </a:solidFill>
              </a:defRPr>
            </a:lvl3pPr>
            <a:lvl4pPr marL="942975" indent="-171450">
              <a:defRPr b="0">
                <a:solidFill>
                  <a:schemeClr val="bg1"/>
                </a:solidFill>
              </a:defRPr>
            </a:lvl4pPr>
            <a:lvl5pPr marL="1200150" indent="-171450">
              <a:defRPr b="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a:lvl1pPr>
          </a:lstStyle>
          <a:p>
            <a:fld id="{BC465D0F-75CE-4632-A9D4-F7FDF17AE125}" type="datetimeFigureOut">
              <a:rPr lang="en-US" smtClean="0"/>
              <a:t>9/19/2025</a:t>
            </a:fld>
            <a:endParaRPr lang="en-US"/>
          </a:p>
        </p:txBody>
      </p:sp>
      <p:sp>
        <p:nvSpPr>
          <p:cNvPr id="5" name="Footer Placeholder 4"/>
          <p:cNvSpPr>
            <a:spLocks noGrp="1"/>
          </p:cNvSpPr>
          <p:nvPr>
            <p:ph type="ftr" sz="quarter" idx="11"/>
          </p:nvPr>
        </p:nvSpPr>
        <p:spPr/>
        <p:txBody>
          <a:bodyPr/>
          <a:lstStyle>
            <a:lvl1pPr>
              <a:defRPr b="0"/>
            </a:lvl1pPr>
          </a:lstStyle>
          <a:p>
            <a:endParaRPr lang="en-US"/>
          </a:p>
        </p:txBody>
      </p:sp>
      <p:sp>
        <p:nvSpPr>
          <p:cNvPr id="6" name="Slide Number Placeholder 5"/>
          <p:cNvSpPr>
            <a:spLocks noGrp="1"/>
          </p:cNvSpPr>
          <p:nvPr>
            <p:ph type="sldNum" sz="quarter" idx="12"/>
          </p:nvPr>
        </p:nvSpPr>
        <p:spPr/>
        <p:txBody>
          <a:bodyPr/>
          <a:lstStyle>
            <a:lvl1pPr>
              <a:defRPr b="0"/>
            </a:lvl1pPr>
          </a:lstStyle>
          <a:p>
            <a:fld id="{178E8413-19FA-4994-9A61-20072ECE9755}" type="slidenum">
              <a:rPr lang="en-US" smtClean="0"/>
              <a:t>‹#›</a:t>
            </a:fld>
            <a:endParaRPr lang="en-US"/>
          </a:p>
        </p:txBody>
      </p:sp>
    </p:spTree>
    <p:extLst>
      <p:ext uri="{BB962C8B-B14F-4D97-AF65-F5344CB8AC3E}">
        <p14:creationId xmlns:p14="http://schemas.microsoft.com/office/powerpoint/2010/main" val="204321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5B6E4D-91C9-D149-F112-827103DD85DA}"/>
              </a:ext>
            </a:extLst>
          </p:cNvPr>
          <p:cNvSpPr/>
          <p:nvPr userDrawn="1"/>
        </p:nvSpPr>
        <p:spPr>
          <a:xfrm>
            <a:off x="180667" y="213852"/>
            <a:ext cx="8782665" cy="643029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 Placeholder 5">
            <a:extLst>
              <a:ext uri="{FF2B5EF4-FFF2-40B4-BE49-F238E27FC236}">
                <a16:creationId xmlns:a16="http://schemas.microsoft.com/office/drawing/2014/main" id="{F37DA71A-387B-B191-0924-48A93ABB56B6}"/>
              </a:ext>
            </a:extLst>
          </p:cNvPr>
          <p:cNvSpPr>
            <a:spLocks noGrp="1"/>
          </p:cNvSpPr>
          <p:nvPr>
            <p:ph type="body" sz="quarter" idx="10" hasCustomPrompt="1"/>
          </p:nvPr>
        </p:nvSpPr>
        <p:spPr>
          <a:xfrm>
            <a:off x="3624746" y="6352686"/>
            <a:ext cx="1889937" cy="242127"/>
          </a:xfrm>
        </p:spPr>
        <p:txBody>
          <a:bodyPr>
            <a:noAutofit/>
          </a:bodyPr>
          <a:lstStyle>
            <a:lvl1pPr marL="0" indent="0" algn="ctr">
              <a:buNone/>
              <a:defRPr sz="900">
                <a:solidFill>
                  <a:schemeClr val="bg1"/>
                </a:solidFill>
              </a:defRPr>
            </a:lvl1pPr>
            <a:lvl2pPr marL="342892" indent="0" algn="ctr">
              <a:buNone/>
              <a:defRPr sz="825">
                <a:solidFill>
                  <a:schemeClr val="bg1"/>
                </a:solidFill>
              </a:defRPr>
            </a:lvl2pPr>
            <a:lvl3pPr marL="685783" indent="0" algn="ctr">
              <a:buNone/>
              <a:defRPr sz="825">
                <a:solidFill>
                  <a:schemeClr val="bg1"/>
                </a:solidFill>
              </a:defRPr>
            </a:lvl3pPr>
            <a:lvl4pPr marL="1028675" indent="0" algn="ctr">
              <a:buNone/>
              <a:defRPr sz="825">
                <a:solidFill>
                  <a:schemeClr val="bg1"/>
                </a:solidFill>
              </a:defRPr>
            </a:lvl4pPr>
            <a:lvl5pPr marL="1371566" indent="0" algn="ctr">
              <a:buNone/>
              <a:defRPr sz="825">
                <a:solidFill>
                  <a:schemeClr val="bg1"/>
                </a:solidFill>
              </a:defRPr>
            </a:lvl5pPr>
          </a:lstStyle>
          <a:p>
            <a:pPr lvl="0"/>
            <a:r>
              <a:rPr lang="en-US" dirty="0"/>
              <a:t>CLASSIFICATION</a:t>
            </a:r>
          </a:p>
        </p:txBody>
      </p:sp>
      <p:sp>
        <p:nvSpPr>
          <p:cNvPr id="9" name="Title 1">
            <a:extLst>
              <a:ext uri="{FF2B5EF4-FFF2-40B4-BE49-F238E27FC236}">
                <a16:creationId xmlns:a16="http://schemas.microsoft.com/office/drawing/2014/main" id="{F44BB87C-AD7B-6A71-CBD7-01DA2E0965B0}"/>
              </a:ext>
            </a:extLst>
          </p:cNvPr>
          <p:cNvSpPr>
            <a:spLocks noGrp="1"/>
          </p:cNvSpPr>
          <p:nvPr>
            <p:ph type="ctrTitle" hasCustomPrompt="1"/>
          </p:nvPr>
        </p:nvSpPr>
        <p:spPr>
          <a:xfrm>
            <a:off x="1111661" y="2566221"/>
            <a:ext cx="6935429" cy="1519085"/>
          </a:xfrm>
          <a:prstGeom prst="rect">
            <a:avLst/>
          </a:prstGeom>
        </p:spPr>
        <p:txBody>
          <a:bodyPr anchor="b">
            <a:normAutofit/>
          </a:bodyPr>
          <a:lstStyle>
            <a:lvl1pPr algn="ctr">
              <a:defRPr sz="2250" b="0"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Subtitle 2">
            <a:extLst>
              <a:ext uri="{FF2B5EF4-FFF2-40B4-BE49-F238E27FC236}">
                <a16:creationId xmlns:a16="http://schemas.microsoft.com/office/drawing/2014/main" id="{0CEDFEB5-E6FD-FBA8-7C48-275B6804556F}"/>
              </a:ext>
            </a:extLst>
          </p:cNvPr>
          <p:cNvSpPr>
            <a:spLocks noGrp="1"/>
          </p:cNvSpPr>
          <p:nvPr>
            <p:ph type="subTitle" idx="1" hasCustomPrompt="1"/>
          </p:nvPr>
        </p:nvSpPr>
        <p:spPr>
          <a:xfrm>
            <a:off x="1111662" y="4236917"/>
            <a:ext cx="6929897" cy="1087253"/>
          </a:xfrm>
        </p:spPr>
        <p:txBody>
          <a:bodyPr>
            <a:normAutofit/>
          </a:bodyPr>
          <a:lstStyle>
            <a:lvl1pPr marL="0" indent="0" algn="ctr">
              <a:buNone/>
              <a:defRPr sz="1500">
                <a:solidFill>
                  <a:srgbClr val="FFD236"/>
                </a:solidFill>
                <a:latin typeface="Arial" panose="020B0604020202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
        <p:nvSpPr>
          <p:cNvPr id="12" name="Text Placeholder 5">
            <a:extLst>
              <a:ext uri="{FF2B5EF4-FFF2-40B4-BE49-F238E27FC236}">
                <a16:creationId xmlns:a16="http://schemas.microsoft.com/office/drawing/2014/main" id="{B98EFEFE-B2DB-8746-B037-5FE9688190B8}"/>
              </a:ext>
            </a:extLst>
          </p:cNvPr>
          <p:cNvSpPr>
            <a:spLocks noGrp="1"/>
          </p:cNvSpPr>
          <p:nvPr>
            <p:ph type="body" sz="quarter" idx="11" hasCustomPrompt="1"/>
          </p:nvPr>
        </p:nvSpPr>
        <p:spPr>
          <a:xfrm>
            <a:off x="3624746" y="249062"/>
            <a:ext cx="1889937" cy="244360"/>
          </a:xfrm>
        </p:spPr>
        <p:txBody>
          <a:bodyPr>
            <a:noAutofit/>
          </a:bodyPr>
          <a:lstStyle>
            <a:lvl1pPr marL="0" indent="0" algn="ctr">
              <a:buNone/>
              <a:defRPr sz="900">
                <a:solidFill>
                  <a:schemeClr val="bg1"/>
                </a:solidFill>
              </a:defRPr>
            </a:lvl1pPr>
            <a:lvl2pPr marL="342892" indent="0" algn="ctr">
              <a:buNone/>
              <a:defRPr sz="825">
                <a:solidFill>
                  <a:schemeClr val="bg1"/>
                </a:solidFill>
              </a:defRPr>
            </a:lvl2pPr>
            <a:lvl3pPr marL="685783" indent="0" algn="ctr">
              <a:buNone/>
              <a:defRPr sz="825">
                <a:solidFill>
                  <a:schemeClr val="bg1"/>
                </a:solidFill>
              </a:defRPr>
            </a:lvl3pPr>
            <a:lvl4pPr marL="1028675" indent="0" algn="ctr">
              <a:buNone/>
              <a:defRPr sz="825">
                <a:solidFill>
                  <a:schemeClr val="bg1"/>
                </a:solidFill>
              </a:defRPr>
            </a:lvl4pPr>
            <a:lvl5pPr marL="1371566" indent="0" algn="ctr">
              <a:buNone/>
              <a:defRPr sz="825">
                <a:solidFill>
                  <a:schemeClr val="bg1"/>
                </a:solidFill>
              </a:defRPr>
            </a:lvl5pPr>
          </a:lstStyle>
          <a:p>
            <a:pPr lvl="0"/>
            <a:r>
              <a:rPr lang="en-US" dirty="0"/>
              <a:t>CLASSIFICATION</a:t>
            </a:r>
          </a:p>
        </p:txBody>
      </p:sp>
      <p:pic>
        <p:nvPicPr>
          <p:cNvPr id="11" name="Picture 10">
            <a:extLst>
              <a:ext uri="{FF2B5EF4-FFF2-40B4-BE49-F238E27FC236}">
                <a16:creationId xmlns:a16="http://schemas.microsoft.com/office/drawing/2014/main" id="{F37A07C4-AA10-1E35-DE88-DCE97A3CFDC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48992" y="918963"/>
            <a:ext cx="1446015" cy="1483032"/>
          </a:xfrm>
          <a:prstGeom prst="rect">
            <a:avLst/>
          </a:prstGeom>
        </p:spPr>
      </p:pic>
    </p:spTree>
    <p:extLst>
      <p:ext uri="{BB962C8B-B14F-4D97-AF65-F5344CB8AC3E}">
        <p14:creationId xmlns:p14="http://schemas.microsoft.com/office/powerpoint/2010/main" val="701808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778454-F0D3-E23A-65CD-1D7687E109D6}"/>
              </a:ext>
            </a:extLst>
          </p:cNvPr>
          <p:cNvSpPr/>
          <p:nvPr userDrawn="1"/>
        </p:nvSpPr>
        <p:spPr>
          <a:xfrm>
            <a:off x="180668" y="213852"/>
            <a:ext cx="8782665" cy="6430296"/>
          </a:xfrm>
          <a:prstGeom prst="rect">
            <a:avLst/>
          </a:prstGeom>
          <a:solidFill>
            <a:srgbClr val="2B7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7" name="Text Placeholder 5">
            <a:extLst>
              <a:ext uri="{FF2B5EF4-FFF2-40B4-BE49-F238E27FC236}">
                <a16:creationId xmlns:a16="http://schemas.microsoft.com/office/drawing/2014/main" id="{F37DA71A-387B-B191-0924-48A93ABB56B6}"/>
              </a:ext>
            </a:extLst>
          </p:cNvPr>
          <p:cNvSpPr>
            <a:spLocks noGrp="1"/>
          </p:cNvSpPr>
          <p:nvPr>
            <p:ph type="body" sz="quarter" idx="10" hasCustomPrompt="1"/>
          </p:nvPr>
        </p:nvSpPr>
        <p:spPr>
          <a:xfrm>
            <a:off x="3624746" y="6352686"/>
            <a:ext cx="1889937" cy="242127"/>
          </a:xfrm>
        </p:spPr>
        <p:txBody>
          <a:bodyPr>
            <a:noAutofit/>
          </a:bodyPr>
          <a:lstStyle>
            <a:lvl1pPr marL="0" indent="0" algn="ctr">
              <a:buNone/>
              <a:defRPr sz="900">
                <a:solidFill>
                  <a:schemeClr val="bg1"/>
                </a:solidFill>
              </a:defRPr>
            </a:lvl1pPr>
            <a:lvl2pPr marL="342892" indent="0" algn="ctr">
              <a:buNone/>
              <a:defRPr sz="825">
                <a:solidFill>
                  <a:schemeClr val="bg1"/>
                </a:solidFill>
              </a:defRPr>
            </a:lvl2pPr>
            <a:lvl3pPr marL="685783" indent="0" algn="ctr">
              <a:buNone/>
              <a:defRPr sz="825">
                <a:solidFill>
                  <a:schemeClr val="bg1"/>
                </a:solidFill>
              </a:defRPr>
            </a:lvl3pPr>
            <a:lvl4pPr marL="1028675" indent="0" algn="ctr">
              <a:buNone/>
              <a:defRPr sz="825">
                <a:solidFill>
                  <a:schemeClr val="bg1"/>
                </a:solidFill>
              </a:defRPr>
            </a:lvl4pPr>
            <a:lvl5pPr marL="1371566" indent="0" algn="ctr">
              <a:buNone/>
              <a:defRPr sz="825">
                <a:solidFill>
                  <a:schemeClr val="bg1"/>
                </a:solidFill>
              </a:defRPr>
            </a:lvl5pPr>
          </a:lstStyle>
          <a:p>
            <a:pPr lvl="0"/>
            <a:r>
              <a:rPr lang="en-US" dirty="0"/>
              <a:t>CLASSIFICATION</a:t>
            </a:r>
          </a:p>
        </p:txBody>
      </p:sp>
      <p:sp>
        <p:nvSpPr>
          <p:cNvPr id="9" name="Title 1">
            <a:extLst>
              <a:ext uri="{FF2B5EF4-FFF2-40B4-BE49-F238E27FC236}">
                <a16:creationId xmlns:a16="http://schemas.microsoft.com/office/drawing/2014/main" id="{F44BB87C-AD7B-6A71-CBD7-01DA2E0965B0}"/>
              </a:ext>
            </a:extLst>
          </p:cNvPr>
          <p:cNvSpPr>
            <a:spLocks noGrp="1"/>
          </p:cNvSpPr>
          <p:nvPr>
            <p:ph type="ctrTitle" hasCustomPrompt="1"/>
          </p:nvPr>
        </p:nvSpPr>
        <p:spPr>
          <a:xfrm>
            <a:off x="602842" y="1138845"/>
            <a:ext cx="7734334" cy="2707682"/>
          </a:xfrm>
          <a:prstGeom prst="rect">
            <a:avLst/>
          </a:prstGeom>
        </p:spPr>
        <p:txBody>
          <a:bodyPr anchor="b">
            <a:normAutofit/>
          </a:bodyPr>
          <a:lstStyle>
            <a:lvl1pPr algn="l">
              <a:defRPr sz="2250" b="0"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2" name="Text Placeholder 5">
            <a:extLst>
              <a:ext uri="{FF2B5EF4-FFF2-40B4-BE49-F238E27FC236}">
                <a16:creationId xmlns:a16="http://schemas.microsoft.com/office/drawing/2014/main" id="{B98EFEFE-B2DB-8746-B037-5FE9688190B8}"/>
              </a:ext>
            </a:extLst>
          </p:cNvPr>
          <p:cNvSpPr>
            <a:spLocks noGrp="1"/>
          </p:cNvSpPr>
          <p:nvPr>
            <p:ph type="body" sz="quarter" idx="11" hasCustomPrompt="1"/>
          </p:nvPr>
        </p:nvSpPr>
        <p:spPr>
          <a:xfrm>
            <a:off x="3624746" y="249062"/>
            <a:ext cx="1889937" cy="244360"/>
          </a:xfrm>
        </p:spPr>
        <p:txBody>
          <a:bodyPr>
            <a:noAutofit/>
          </a:bodyPr>
          <a:lstStyle>
            <a:lvl1pPr marL="0" indent="0" algn="ctr">
              <a:buNone/>
              <a:defRPr sz="900">
                <a:solidFill>
                  <a:schemeClr val="bg1"/>
                </a:solidFill>
              </a:defRPr>
            </a:lvl1pPr>
            <a:lvl2pPr marL="342892" indent="0" algn="ctr">
              <a:buNone/>
              <a:defRPr sz="825">
                <a:solidFill>
                  <a:schemeClr val="bg1"/>
                </a:solidFill>
              </a:defRPr>
            </a:lvl2pPr>
            <a:lvl3pPr marL="685783" indent="0" algn="ctr">
              <a:buNone/>
              <a:defRPr sz="825">
                <a:solidFill>
                  <a:schemeClr val="bg1"/>
                </a:solidFill>
              </a:defRPr>
            </a:lvl3pPr>
            <a:lvl4pPr marL="1028675" indent="0" algn="ctr">
              <a:buNone/>
              <a:defRPr sz="825">
                <a:solidFill>
                  <a:schemeClr val="bg1"/>
                </a:solidFill>
              </a:defRPr>
            </a:lvl4pPr>
            <a:lvl5pPr marL="1371566" indent="0" algn="ctr">
              <a:buNone/>
              <a:defRPr sz="825">
                <a:solidFill>
                  <a:schemeClr val="bg1"/>
                </a:solidFill>
              </a:defRPr>
            </a:lvl5pPr>
          </a:lstStyle>
          <a:p>
            <a:pPr lvl="0"/>
            <a:r>
              <a:rPr lang="en-US" dirty="0"/>
              <a:t>CLASSIFICATION</a:t>
            </a:r>
          </a:p>
        </p:txBody>
      </p:sp>
      <p:sp>
        <p:nvSpPr>
          <p:cNvPr id="15" name="Subtitle 2">
            <a:extLst>
              <a:ext uri="{FF2B5EF4-FFF2-40B4-BE49-F238E27FC236}">
                <a16:creationId xmlns:a16="http://schemas.microsoft.com/office/drawing/2014/main" id="{56B93605-41B3-D713-E809-A10935ACE4D4}"/>
              </a:ext>
            </a:extLst>
          </p:cNvPr>
          <p:cNvSpPr>
            <a:spLocks noGrp="1"/>
          </p:cNvSpPr>
          <p:nvPr>
            <p:ph type="subTitle" idx="1" hasCustomPrompt="1"/>
          </p:nvPr>
        </p:nvSpPr>
        <p:spPr>
          <a:xfrm>
            <a:off x="602842" y="4029318"/>
            <a:ext cx="7751584" cy="958321"/>
          </a:xfrm>
        </p:spPr>
        <p:txBody>
          <a:bodyPr>
            <a:normAutofit/>
          </a:bodyPr>
          <a:lstStyle>
            <a:lvl1pPr marL="0" indent="0" algn="l">
              <a:buNone/>
              <a:defRPr sz="1125">
                <a:solidFill>
                  <a:srgbClr val="FFD236"/>
                </a:solidFill>
                <a:latin typeface="Arial" panose="020B0604020202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grpSp>
        <p:nvGrpSpPr>
          <p:cNvPr id="18" name="Group 17">
            <a:extLst>
              <a:ext uri="{FF2B5EF4-FFF2-40B4-BE49-F238E27FC236}">
                <a16:creationId xmlns:a16="http://schemas.microsoft.com/office/drawing/2014/main" id="{B3AAACA4-32D0-0AA0-A231-974583F36ED4}"/>
              </a:ext>
            </a:extLst>
          </p:cNvPr>
          <p:cNvGrpSpPr/>
          <p:nvPr userDrawn="1"/>
        </p:nvGrpSpPr>
        <p:grpSpPr>
          <a:xfrm>
            <a:off x="598691" y="6020076"/>
            <a:ext cx="2373105" cy="512684"/>
            <a:chOff x="598691" y="6020076"/>
            <a:chExt cx="2373105" cy="512684"/>
          </a:xfrm>
        </p:grpSpPr>
        <p:grpSp>
          <p:nvGrpSpPr>
            <p:cNvPr id="19" name="Group 18">
              <a:extLst>
                <a:ext uri="{FF2B5EF4-FFF2-40B4-BE49-F238E27FC236}">
                  <a16:creationId xmlns:a16="http://schemas.microsoft.com/office/drawing/2014/main" id="{3F7CB089-481B-7C3D-8C64-B4A5F5C7CDC9}"/>
                </a:ext>
              </a:extLst>
            </p:cNvPr>
            <p:cNvGrpSpPr/>
            <p:nvPr userDrawn="1"/>
          </p:nvGrpSpPr>
          <p:grpSpPr>
            <a:xfrm>
              <a:off x="1077004" y="6091244"/>
              <a:ext cx="1894792" cy="398207"/>
              <a:chOff x="1077004" y="6091244"/>
              <a:chExt cx="1894792" cy="398207"/>
            </a:xfrm>
          </p:grpSpPr>
          <p:sp>
            <p:nvSpPr>
              <p:cNvPr id="21" name="TextBox 20">
                <a:extLst>
                  <a:ext uri="{FF2B5EF4-FFF2-40B4-BE49-F238E27FC236}">
                    <a16:creationId xmlns:a16="http://schemas.microsoft.com/office/drawing/2014/main" id="{BB28FA6A-F481-0F37-25B7-DCE1BBEDA52E}"/>
                  </a:ext>
                </a:extLst>
              </p:cNvPr>
              <p:cNvSpPr txBox="1">
                <a:spLocks noChangeAspect="1"/>
              </p:cNvSpPr>
              <p:nvPr userDrawn="1"/>
            </p:nvSpPr>
            <p:spPr>
              <a:xfrm>
                <a:off x="1703940" y="6091244"/>
                <a:ext cx="1267856" cy="398207"/>
              </a:xfrm>
              <a:prstGeom prst="rect">
                <a:avLst/>
              </a:prstGeom>
            </p:spPr>
            <p:txBody>
              <a:bodyPr wrap="square" rtlCol="0" anchor="ctr">
                <a:noAutofit/>
              </a:bodyPr>
              <a:lstStyle/>
              <a:p>
                <a:pPr algn="l">
                  <a:lnSpc>
                    <a:spcPct val="100000"/>
                  </a:lnSpc>
                </a:pPr>
                <a:r>
                  <a:rPr lang="en-US" sz="800" b="0" i="0" spc="30" baseline="0" dirty="0">
                    <a:solidFill>
                      <a:schemeClr val="bg1"/>
                    </a:solidFill>
                    <a:latin typeface="Arial" panose="020B0604020202020204" pitchFamily="34" charset="0"/>
                    <a:cs typeface="Arial" panose="020B0604020202020204" pitchFamily="34" charset="0"/>
                  </a:rPr>
                  <a:t>FEDERAL BUREAU </a:t>
                </a:r>
              </a:p>
              <a:p>
                <a:pPr algn="l">
                  <a:lnSpc>
                    <a:spcPct val="100000"/>
                  </a:lnSpc>
                </a:pPr>
                <a:r>
                  <a:rPr lang="en-US" sz="800" b="0" i="0" dirty="0">
                    <a:solidFill>
                      <a:schemeClr val="bg1"/>
                    </a:solidFill>
                    <a:latin typeface="Arial" panose="020B0604020202020204" pitchFamily="34" charset="0"/>
                    <a:cs typeface="Arial" panose="020B0604020202020204" pitchFamily="34" charset="0"/>
                  </a:rPr>
                  <a:t>OF INVESTIGATION</a:t>
                </a:r>
              </a:p>
            </p:txBody>
          </p:sp>
          <p:sp>
            <p:nvSpPr>
              <p:cNvPr id="22" name="TextBox 21">
                <a:extLst>
                  <a:ext uri="{FF2B5EF4-FFF2-40B4-BE49-F238E27FC236}">
                    <a16:creationId xmlns:a16="http://schemas.microsoft.com/office/drawing/2014/main" id="{23CF39DA-9031-5851-B073-0425D5B36DC7}"/>
                  </a:ext>
                </a:extLst>
              </p:cNvPr>
              <p:cNvSpPr txBox="1">
                <a:spLocks noChangeAspect="1"/>
              </p:cNvSpPr>
              <p:nvPr userDrawn="1"/>
            </p:nvSpPr>
            <p:spPr>
              <a:xfrm>
                <a:off x="1077004" y="6100434"/>
                <a:ext cx="844061" cy="379827"/>
              </a:xfrm>
              <a:prstGeom prst="rect">
                <a:avLst/>
              </a:prstGeom>
            </p:spPr>
            <p:txBody>
              <a:bodyPr wrap="square" rtlCol="0" anchor="ctr">
                <a:noAutofit/>
              </a:bodyPr>
              <a:lstStyle/>
              <a:p>
                <a:pPr algn="l"/>
                <a:r>
                  <a:rPr lang="en-US" sz="2500" b="1" i="0" dirty="0">
                    <a:solidFill>
                      <a:schemeClr val="bg1"/>
                    </a:solidFill>
                    <a:latin typeface="Arial Black" panose="020B0604020202020204" pitchFamily="34" charset="0"/>
                    <a:cs typeface="Arial Black" panose="020B0604020202020204" pitchFamily="34" charset="0"/>
                  </a:rPr>
                  <a:t>FBI</a:t>
                </a:r>
              </a:p>
            </p:txBody>
          </p:sp>
        </p:grpSp>
        <p:pic>
          <p:nvPicPr>
            <p:cNvPr id="20" name="Picture 19">
              <a:extLst>
                <a:ext uri="{FF2B5EF4-FFF2-40B4-BE49-F238E27FC236}">
                  <a16:creationId xmlns:a16="http://schemas.microsoft.com/office/drawing/2014/main" id="{FB4AB2AC-14FE-F47A-399A-49A95A45E9E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8691" y="6020076"/>
              <a:ext cx="499887" cy="512684"/>
            </a:xfrm>
            <a:prstGeom prst="rect">
              <a:avLst/>
            </a:prstGeom>
          </p:spPr>
        </p:pic>
      </p:grpSp>
    </p:spTree>
    <p:extLst>
      <p:ext uri="{BB962C8B-B14F-4D97-AF65-F5344CB8AC3E}">
        <p14:creationId xmlns:p14="http://schemas.microsoft.com/office/powerpoint/2010/main" val="1787967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1" y="244551"/>
            <a:ext cx="7750578" cy="1193419"/>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28651" y="1460322"/>
            <a:ext cx="7763048" cy="427680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4">
            <a:extLst>
              <a:ext uri="{FF2B5EF4-FFF2-40B4-BE49-F238E27FC236}">
                <a16:creationId xmlns:a16="http://schemas.microsoft.com/office/drawing/2014/main" id="{AD3A096C-3C62-A74D-A0A3-51B88F8F6B8A}"/>
              </a:ext>
            </a:extLst>
          </p:cNvPr>
          <p:cNvSpPr>
            <a:spLocks noGrp="1"/>
          </p:cNvSpPr>
          <p:nvPr>
            <p:ph type="body" sz="quarter" idx="13" hasCustomPrompt="1"/>
          </p:nvPr>
        </p:nvSpPr>
        <p:spPr>
          <a:xfrm>
            <a:off x="3002584" y="6297278"/>
            <a:ext cx="3149895" cy="288450"/>
          </a:xfrm>
        </p:spPr>
        <p:txBody>
          <a:bodyPr anchor="ctr">
            <a:normAutofit/>
          </a:bodyPr>
          <a:lstStyle>
            <a:lvl1pPr marL="0" indent="0" algn="ctr">
              <a:buNone/>
              <a:defRPr sz="900">
                <a:solidFill>
                  <a:schemeClr val="tx1">
                    <a:lumMod val="65000"/>
                    <a:lumOff val="35000"/>
                  </a:schemeClr>
                </a:solidFill>
              </a:defRPr>
            </a:lvl1pPr>
          </a:lstStyle>
          <a:p>
            <a:pPr lvl="0"/>
            <a:r>
              <a:rPr lang="en-US" dirty="0"/>
              <a:t>CLASSIFICATION</a:t>
            </a:r>
          </a:p>
        </p:txBody>
      </p:sp>
      <p:sp>
        <p:nvSpPr>
          <p:cNvPr id="4" name="TextBox 3">
            <a:extLst>
              <a:ext uri="{FF2B5EF4-FFF2-40B4-BE49-F238E27FC236}">
                <a16:creationId xmlns:a16="http://schemas.microsoft.com/office/drawing/2014/main" id="{1B5B2FE5-5598-3196-A889-9F20AF4A4DAA}"/>
              </a:ext>
            </a:extLst>
          </p:cNvPr>
          <p:cNvSpPr txBox="1"/>
          <p:nvPr userDrawn="1"/>
        </p:nvSpPr>
        <p:spPr>
          <a:xfrm>
            <a:off x="1414732" y="6159260"/>
            <a:ext cx="0" cy="0"/>
          </a:xfrm>
          <a:prstGeom prst="rect">
            <a:avLst/>
          </a:prstGeom>
        </p:spPr>
        <p:txBody>
          <a:bodyPr wrap="none" rtlCol="0">
            <a:noAutofit/>
          </a:bodyPr>
          <a:lstStyle/>
          <a:p>
            <a:pPr algn="l"/>
            <a:endParaRPr lang="en-US" dirty="0"/>
          </a:p>
        </p:txBody>
      </p:sp>
    </p:spTree>
    <p:extLst>
      <p:ext uri="{BB962C8B-B14F-4D97-AF65-F5344CB8AC3E}">
        <p14:creationId xmlns:p14="http://schemas.microsoft.com/office/powerpoint/2010/main" val="3838416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437118-E47E-A924-899F-3B94C8EF6502}"/>
              </a:ext>
            </a:extLst>
          </p:cNvPr>
          <p:cNvSpPr/>
          <p:nvPr userDrawn="1"/>
        </p:nvSpPr>
        <p:spPr>
          <a:xfrm>
            <a:off x="0" y="0"/>
            <a:ext cx="9144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useBgFill="1">
        <p:nvSpPr>
          <p:cNvPr id="5" name="Rectangle 4">
            <a:extLst>
              <a:ext uri="{FF2B5EF4-FFF2-40B4-BE49-F238E27FC236}">
                <a16:creationId xmlns:a16="http://schemas.microsoft.com/office/drawing/2014/main" id="{4E76464F-AE59-8BFE-84AA-FEBAF0CFECC6}"/>
              </a:ext>
            </a:extLst>
          </p:cNvPr>
          <p:cNvSpPr/>
          <p:nvPr userDrawn="1"/>
        </p:nvSpPr>
        <p:spPr>
          <a:xfrm>
            <a:off x="180667" y="220333"/>
            <a:ext cx="8782666" cy="6430296"/>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lumMod val="95000"/>
                </a:schemeClr>
              </a:solidFill>
            </a:endParaRPr>
          </a:p>
        </p:txBody>
      </p:sp>
      <p:sp>
        <p:nvSpPr>
          <p:cNvPr id="2" name="Title 1"/>
          <p:cNvSpPr>
            <a:spLocks noGrp="1"/>
          </p:cNvSpPr>
          <p:nvPr>
            <p:ph type="title" hasCustomPrompt="1"/>
          </p:nvPr>
        </p:nvSpPr>
        <p:spPr>
          <a:xfrm>
            <a:off x="628651" y="244551"/>
            <a:ext cx="7750578" cy="1193419"/>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28651" y="1460322"/>
            <a:ext cx="7763048" cy="4276803"/>
          </a:xfrm>
        </p:spPr>
        <p:txBody>
          <a:bodyPr/>
          <a:lstStyle>
            <a:lvl1pPr>
              <a:defRPr>
                <a:solidFill>
                  <a:srgbClr val="212121"/>
                </a:solidFill>
              </a:defRPr>
            </a:lvl1pPr>
            <a:lvl2pP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a:extLst>
              <a:ext uri="{FF2B5EF4-FFF2-40B4-BE49-F238E27FC236}">
                <a16:creationId xmlns:a16="http://schemas.microsoft.com/office/drawing/2014/main" id="{4EFB315A-7759-1640-B83F-D5226FFB6C64}"/>
              </a:ext>
            </a:extLst>
          </p:cNvPr>
          <p:cNvSpPr>
            <a:spLocks noGrp="1"/>
          </p:cNvSpPr>
          <p:nvPr>
            <p:ph type="body" sz="quarter" idx="13" hasCustomPrompt="1"/>
          </p:nvPr>
        </p:nvSpPr>
        <p:spPr>
          <a:xfrm>
            <a:off x="3002584" y="6307217"/>
            <a:ext cx="3149895" cy="288450"/>
          </a:xfrm>
        </p:spPr>
        <p:txBody>
          <a:bodyPr anchor="ctr">
            <a:normAutofit/>
          </a:bodyPr>
          <a:lstStyle>
            <a:lvl1pPr marL="0" indent="0" algn="ctr">
              <a:buNone/>
              <a:defRPr sz="900">
                <a:solidFill>
                  <a:schemeClr val="tx1">
                    <a:lumMod val="65000"/>
                    <a:lumOff val="35000"/>
                  </a:schemeClr>
                </a:solidFill>
              </a:defRPr>
            </a:lvl1pPr>
          </a:lstStyle>
          <a:p>
            <a:pPr lvl="0"/>
            <a:r>
              <a:rPr lang="en-US" dirty="0"/>
              <a:t>CLASSIFICATION</a:t>
            </a:r>
          </a:p>
        </p:txBody>
      </p:sp>
      <p:sp>
        <p:nvSpPr>
          <p:cNvPr id="12" name="Text Placeholder 14">
            <a:extLst>
              <a:ext uri="{FF2B5EF4-FFF2-40B4-BE49-F238E27FC236}">
                <a16:creationId xmlns:a16="http://schemas.microsoft.com/office/drawing/2014/main" id="{0D35EFB9-77AB-0165-7F6D-AD9AF69FB289}"/>
              </a:ext>
            </a:extLst>
          </p:cNvPr>
          <p:cNvSpPr txBox="1">
            <a:spLocks/>
          </p:cNvSpPr>
          <p:nvPr userDrawn="1"/>
        </p:nvSpPr>
        <p:spPr>
          <a:xfrm>
            <a:off x="8303371" y="6237101"/>
            <a:ext cx="425053" cy="249238"/>
          </a:xfrm>
          <a:prstGeom prst="rect">
            <a:avLst/>
          </a:prstGeom>
        </p:spPr>
        <p:txBody>
          <a:bodyPr>
            <a:noAutofit/>
          </a:bodyPr>
          <a:lstStyle>
            <a:lvl1pPr marL="0" indent="0" algn="r" defTabSz="914400" rtl="0" eaLnBrk="1" latinLnBrk="0" hangingPunct="1">
              <a:lnSpc>
                <a:spcPct val="100000"/>
              </a:lnSpc>
              <a:spcBef>
                <a:spcPts val="1000"/>
              </a:spcBef>
              <a:spcAft>
                <a:spcPts val="300"/>
              </a:spcAft>
              <a:buFontTx/>
              <a:buNone/>
              <a:defRPr sz="1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300"/>
              </a:spcAft>
              <a:buClr>
                <a:srgbClr val="2B719B"/>
              </a:buClr>
              <a:buSzPct val="130000"/>
              <a:buFont typeface="Wingdings" pitchFamily="2"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300"/>
              </a:spcAft>
              <a:buClr>
                <a:srgbClr val="2B719B"/>
              </a:buClr>
              <a:buFont typeface="Courier New" panose="02070309020205020404" pitchFamily="49" charset="0"/>
              <a:buChar char="o"/>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300"/>
              </a:spcAft>
              <a:buClr>
                <a:srgbClr val="2B719B"/>
              </a:buClr>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300"/>
              </a:spcAft>
              <a:buClr>
                <a:srgbClr val="2B719B"/>
              </a:buClr>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242DAC6C-4E79-EB43-9840-A46C5E467145}" type="slidenum">
              <a:rPr lang="en-US" sz="900" smtClean="0">
                <a:solidFill>
                  <a:schemeClr val="tx1">
                    <a:lumMod val="75000"/>
                    <a:lumOff val="25000"/>
                  </a:schemeClr>
                </a:solidFill>
              </a:rPr>
              <a:t>‹#›</a:t>
            </a:fld>
            <a:endParaRPr lang="en-US" sz="900" dirty="0">
              <a:solidFill>
                <a:schemeClr val="tx1">
                  <a:lumMod val="75000"/>
                  <a:lumOff val="25000"/>
                </a:schemeClr>
              </a:solidFill>
            </a:endParaRPr>
          </a:p>
        </p:txBody>
      </p:sp>
      <p:grpSp>
        <p:nvGrpSpPr>
          <p:cNvPr id="9" name="Group 8">
            <a:extLst>
              <a:ext uri="{FF2B5EF4-FFF2-40B4-BE49-F238E27FC236}">
                <a16:creationId xmlns:a16="http://schemas.microsoft.com/office/drawing/2014/main" id="{A41ECA78-D88C-3A3C-1DB3-D02B75EA01D6}"/>
              </a:ext>
            </a:extLst>
          </p:cNvPr>
          <p:cNvGrpSpPr/>
          <p:nvPr userDrawn="1"/>
        </p:nvGrpSpPr>
        <p:grpSpPr>
          <a:xfrm>
            <a:off x="598691" y="6020076"/>
            <a:ext cx="2373105" cy="512684"/>
            <a:chOff x="598691" y="6020076"/>
            <a:chExt cx="2373105" cy="512684"/>
          </a:xfrm>
        </p:grpSpPr>
        <p:grpSp>
          <p:nvGrpSpPr>
            <p:cNvPr id="10" name="Group 9">
              <a:extLst>
                <a:ext uri="{FF2B5EF4-FFF2-40B4-BE49-F238E27FC236}">
                  <a16:creationId xmlns:a16="http://schemas.microsoft.com/office/drawing/2014/main" id="{6ED60924-4E0E-C4D0-240C-91F274A24510}"/>
                </a:ext>
              </a:extLst>
            </p:cNvPr>
            <p:cNvGrpSpPr/>
            <p:nvPr userDrawn="1"/>
          </p:nvGrpSpPr>
          <p:grpSpPr>
            <a:xfrm>
              <a:off x="1077004" y="6091244"/>
              <a:ext cx="1894792" cy="398207"/>
              <a:chOff x="1077004" y="6091244"/>
              <a:chExt cx="1894792" cy="398207"/>
            </a:xfrm>
          </p:grpSpPr>
          <p:sp>
            <p:nvSpPr>
              <p:cNvPr id="14" name="TextBox 13">
                <a:extLst>
                  <a:ext uri="{FF2B5EF4-FFF2-40B4-BE49-F238E27FC236}">
                    <a16:creationId xmlns:a16="http://schemas.microsoft.com/office/drawing/2014/main" id="{89DB5D3B-24FD-BDB9-0EDF-6B3446B970E6}"/>
                  </a:ext>
                </a:extLst>
              </p:cNvPr>
              <p:cNvSpPr txBox="1">
                <a:spLocks noChangeAspect="1"/>
              </p:cNvSpPr>
              <p:nvPr userDrawn="1"/>
            </p:nvSpPr>
            <p:spPr>
              <a:xfrm>
                <a:off x="1703940" y="6091244"/>
                <a:ext cx="1267856" cy="398207"/>
              </a:xfrm>
              <a:prstGeom prst="rect">
                <a:avLst/>
              </a:prstGeom>
            </p:spPr>
            <p:txBody>
              <a:bodyPr wrap="square" rtlCol="0" anchor="ctr">
                <a:noAutofit/>
              </a:bodyPr>
              <a:lstStyle/>
              <a:p>
                <a:pPr algn="l">
                  <a:lnSpc>
                    <a:spcPct val="100000"/>
                  </a:lnSpc>
                </a:pPr>
                <a:r>
                  <a:rPr lang="en-US" sz="800" b="0" i="0" spc="30" baseline="0" dirty="0">
                    <a:solidFill>
                      <a:srgbClr val="333333"/>
                    </a:solidFill>
                    <a:latin typeface="Arial" panose="020B0604020202020204" pitchFamily="34" charset="0"/>
                    <a:cs typeface="Arial" panose="020B0604020202020204" pitchFamily="34" charset="0"/>
                  </a:rPr>
                  <a:t>FEDERAL BUREAU </a:t>
                </a:r>
              </a:p>
              <a:p>
                <a:pPr algn="l">
                  <a:lnSpc>
                    <a:spcPct val="100000"/>
                  </a:lnSpc>
                </a:pPr>
                <a:r>
                  <a:rPr lang="en-US" sz="800" b="0" i="0" dirty="0">
                    <a:solidFill>
                      <a:srgbClr val="333333"/>
                    </a:solidFill>
                    <a:latin typeface="Arial" panose="020B0604020202020204" pitchFamily="34" charset="0"/>
                    <a:cs typeface="Arial" panose="020B0604020202020204" pitchFamily="34" charset="0"/>
                  </a:rPr>
                  <a:t>OF INVESTIGATION</a:t>
                </a:r>
              </a:p>
            </p:txBody>
          </p:sp>
          <p:sp>
            <p:nvSpPr>
              <p:cNvPr id="15" name="TextBox 14">
                <a:extLst>
                  <a:ext uri="{FF2B5EF4-FFF2-40B4-BE49-F238E27FC236}">
                    <a16:creationId xmlns:a16="http://schemas.microsoft.com/office/drawing/2014/main" id="{DE235D66-9B56-080D-91E7-B65A9F9AE3FB}"/>
                  </a:ext>
                </a:extLst>
              </p:cNvPr>
              <p:cNvSpPr txBox="1">
                <a:spLocks noChangeAspect="1"/>
              </p:cNvSpPr>
              <p:nvPr userDrawn="1"/>
            </p:nvSpPr>
            <p:spPr>
              <a:xfrm>
                <a:off x="1077004" y="6100434"/>
                <a:ext cx="844061" cy="379827"/>
              </a:xfrm>
              <a:prstGeom prst="rect">
                <a:avLst/>
              </a:prstGeom>
            </p:spPr>
            <p:txBody>
              <a:bodyPr wrap="square" rtlCol="0" anchor="ctr">
                <a:noAutofit/>
              </a:bodyPr>
              <a:lstStyle/>
              <a:p>
                <a:pPr algn="l"/>
                <a:r>
                  <a:rPr lang="en-US" sz="2500" b="1" i="0" dirty="0">
                    <a:solidFill>
                      <a:srgbClr val="333333"/>
                    </a:solidFill>
                    <a:latin typeface="Arial Black" panose="020B0604020202020204" pitchFamily="34" charset="0"/>
                    <a:cs typeface="Arial Black" panose="020B0604020202020204" pitchFamily="34" charset="0"/>
                  </a:rPr>
                  <a:t>FBI</a:t>
                </a:r>
              </a:p>
            </p:txBody>
          </p:sp>
        </p:grpSp>
        <p:pic>
          <p:nvPicPr>
            <p:cNvPr id="11" name="Picture 10">
              <a:extLst>
                <a:ext uri="{FF2B5EF4-FFF2-40B4-BE49-F238E27FC236}">
                  <a16:creationId xmlns:a16="http://schemas.microsoft.com/office/drawing/2014/main" id="{70FB5D5F-CCA3-03E6-894A-C56510A4F24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8691" y="6020076"/>
              <a:ext cx="499887" cy="512684"/>
            </a:xfrm>
            <a:prstGeom prst="rect">
              <a:avLst/>
            </a:prstGeom>
          </p:spPr>
        </p:pic>
      </p:grpSp>
    </p:spTree>
    <p:extLst>
      <p:ext uri="{BB962C8B-B14F-4D97-AF65-F5344CB8AC3E}">
        <p14:creationId xmlns:p14="http://schemas.microsoft.com/office/powerpoint/2010/main" val="3106718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2" y="244551"/>
            <a:ext cx="4575687" cy="1193419"/>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28651" y="1460322"/>
            <a:ext cx="4608871" cy="4276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a:extLst>
              <a:ext uri="{FF2B5EF4-FFF2-40B4-BE49-F238E27FC236}">
                <a16:creationId xmlns:a16="http://schemas.microsoft.com/office/drawing/2014/main" id="{4EFB315A-7759-1640-B83F-D5226FFB6C64}"/>
              </a:ext>
            </a:extLst>
          </p:cNvPr>
          <p:cNvSpPr>
            <a:spLocks noGrp="1"/>
          </p:cNvSpPr>
          <p:nvPr>
            <p:ph type="body" sz="quarter" idx="13" hasCustomPrompt="1"/>
          </p:nvPr>
        </p:nvSpPr>
        <p:spPr>
          <a:xfrm>
            <a:off x="3002584" y="6304002"/>
            <a:ext cx="3149895" cy="288450"/>
          </a:xfrm>
        </p:spPr>
        <p:txBody>
          <a:bodyPr anchor="ctr">
            <a:normAutofit/>
          </a:bodyPr>
          <a:lstStyle>
            <a:lvl1pPr marL="0" indent="0" algn="ctr">
              <a:buNone/>
              <a:defRPr sz="900">
                <a:solidFill>
                  <a:schemeClr val="tx1">
                    <a:lumMod val="65000"/>
                    <a:lumOff val="35000"/>
                  </a:schemeClr>
                </a:solidFill>
              </a:defRPr>
            </a:lvl1pPr>
          </a:lstStyle>
          <a:p>
            <a:pPr lvl="0"/>
            <a:r>
              <a:rPr lang="en-US" dirty="0"/>
              <a:t>CLASSIFICATION</a:t>
            </a:r>
          </a:p>
        </p:txBody>
      </p:sp>
      <p:sp>
        <p:nvSpPr>
          <p:cNvPr id="7" name="Picture Placeholder 6">
            <a:extLst>
              <a:ext uri="{FF2B5EF4-FFF2-40B4-BE49-F238E27FC236}">
                <a16:creationId xmlns:a16="http://schemas.microsoft.com/office/drawing/2014/main" id="{3541C0BB-E41F-3E39-BF70-80E5A3E9AAA9}"/>
              </a:ext>
            </a:extLst>
          </p:cNvPr>
          <p:cNvSpPr>
            <a:spLocks noGrp="1"/>
          </p:cNvSpPr>
          <p:nvPr>
            <p:ph type="pic" sz="quarter" idx="14"/>
          </p:nvPr>
        </p:nvSpPr>
        <p:spPr>
          <a:xfrm>
            <a:off x="5259644" y="213855"/>
            <a:ext cx="3699810" cy="6430295"/>
          </a:xfrm>
        </p:spPr>
        <p:txBody>
          <a:bodyPr/>
          <a:lstStyle/>
          <a:p>
            <a:r>
              <a:rPr lang="en-US" dirty="0"/>
              <a:t>Click icon to add picture</a:t>
            </a:r>
          </a:p>
        </p:txBody>
      </p:sp>
    </p:spTree>
    <p:extLst>
      <p:ext uri="{BB962C8B-B14F-4D97-AF65-F5344CB8AC3E}">
        <p14:creationId xmlns:p14="http://schemas.microsoft.com/office/powerpoint/2010/main" val="4185327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19913"/>
            <a:ext cx="7970744" cy="1022196"/>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626845" y="1450950"/>
            <a:ext cx="3971624" cy="4389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7345" y="1450950"/>
            <a:ext cx="3971624" cy="4389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F00AE025-016D-5348-AC0B-FED06DA7DCA3}"/>
              </a:ext>
            </a:extLst>
          </p:cNvPr>
          <p:cNvSpPr txBox="1"/>
          <p:nvPr userDrawn="1"/>
        </p:nvSpPr>
        <p:spPr>
          <a:xfrm>
            <a:off x="4872370" y="6539023"/>
            <a:ext cx="0" cy="0"/>
          </a:xfrm>
          <a:prstGeom prst="rect">
            <a:avLst/>
          </a:prstGeom>
        </p:spPr>
        <p:txBody>
          <a:bodyPr wrap="none" rtlCol="0">
            <a:noAutofit/>
          </a:bodyPr>
          <a:lstStyle/>
          <a:p>
            <a:pPr algn="l"/>
            <a:endParaRPr lang="en-US" sz="1350" dirty="0"/>
          </a:p>
        </p:txBody>
      </p:sp>
      <p:sp>
        <p:nvSpPr>
          <p:cNvPr id="7" name="Text Placeholder 4">
            <a:extLst>
              <a:ext uri="{FF2B5EF4-FFF2-40B4-BE49-F238E27FC236}">
                <a16:creationId xmlns:a16="http://schemas.microsoft.com/office/drawing/2014/main" id="{BE6FEED6-03E7-96B2-5C1F-43BB4347326E}"/>
              </a:ext>
            </a:extLst>
          </p:cNvPr>
          <p:cNvSpPr>
            <a:spLocks noGrp="1"/>
          </p:cNvSpPr>
          <p:nvPr>
            <p:ph type="body" sz="quarter" idx="13" hasCustomPrompt="1"/>
          </p:nvPr>
        </p:nvSpPr>
        <p:spPr>
          <a:xfrm>
            <a:off x="3002584" y="6307217"/>
            <a:ext cx="3149895" cy="288450"/>
          </a:xfrm>
        </p:spPr>
        <p:txBody>
          <a:bodyPr anchor="ctr">
            <a:normAutofit/>
          </a:bodyPr>
          <a:lstStyle>
            <a:lvl1pPr marL="0" indent="0" algn="ctr">
              <a:buNone/>
              <a:defRPr sz="900">
                <a:solidFill>
                  <a:schemeClr val="tx1">
                    <a:lumMod val="65000"/>
                    <a:lumOff val="35000"/>
                  </a:schemeClr>
                </a:solidFill>
              </a:defRPr>
            </a:lvl1pPr>
          </a:lstStyle>
          <a:p>
            <a:pPr lvl="0"/>
            <a:r>
              <a:rPr lang="en-US" dirty="0"/>
              <a:t>CLASSIFICATION</a:t>
            </a:r>
          </a:p>
        </p:txBody>
      </p:sp>
    </p:spTree>
    <p:extLst>
      <p:ext uri="{BB962C8B-B14F-4D97-AF65-F5344CB8AC3E}">
        <p14:creationId xmlns:p14="http://schemas.microsoft.com/office/powerpoint/2010/main" val="3070070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2995331-C269-AD42-2304-21437B970516}"/>
              </a:ext>
            </a:extLst>
          </p:cNvPr>
          <p:cNvSpPr>
            <a:spLocks noGrp="1"/>
          </p:cNvSpPr>
          <p:nvPr>
            <p:ph type="pic" sz="quarter" idx="14"/>
          </p:nvPr>
        </p:nvSpPr>
        <p:spPr>
          <a:xfrm>
            <a:off x="0" y="0"/>
            <a:ext cx="9144000" cy="6858000"/>
          </a:xfrm>
        </p:spPr>
        <p:txBody>
          <a:bodyPr/>
          <a:lstStyle/>
          <a:p>
            <a:r>
              <a:rPr lang="en-US" dirty="0"/>
              <a:t>Click icon to add picture</a:t>
            </a:r>
          </a:p>
        </p:txBody>
      </p:sp>
      <p:sp>
        <p:nvSpPr>
          <p:cNvPr id="5" name="Text Placeholder 4">
            <a:extLst>
              <a:ext uri="{FF2B5EF4-FFF2-40B4-BE49-F238E27FC236}">
                <a16:creationId xmlns:a16="http://schemas.microsoft.com/office/drawing/2014/main" id="{AA1685F6-B2CD-FD75-FEB1-881100EF14D5}"/>
              </a:ext>
            </a:extLst>
          </p:cNvPr>
          <p:cNvSpPr>
            <a:spLocks noGrp="1"/>
          </p:cNvSpPr>
          <p:nvPr>
            <p:ph type="body" sz="quarter" idx="13" hasCustomPrompt="1"/>
          </p:nvPr>
        </p:nvSpPr>
        <p:spPr>
          <a:xfrm>
            <a:off x="3002584" y="6307217"/>
            <a:ext cx="3149895" cy="288450"/>
          </a:xfrm>
        </p:spPr>
        <p:txBody>
          <a:bodyPr anchor="ctr">
            <a:normAutofit/>
          </a:bodyPr>
          <a:lstStyle>
            <a:lvl1pPr marL="0" indent="0" algn="ctr">
              <a:buNone/>
              <a:defRPr sz="900">
                <a:solidFill>
                  <a:schemeClr val="bg1"/>
                </a:solidFill>
              </a:defRPr>
            </a:lvl1pPr>
          </a:lstStyle>
          <a:p>
            <a:pPr lvl="0"/>
            <a:r>
              <a:rPr lang="en-US" dirty="0"/>
              <a:t>CLASSIFICATION</a:t>
            </a:r>
          </a:p>
        </p:txBody>
      </p:sp>
      <p:sp>
        <p:nvSpPr>
          <p:cNvPr id="12" name="Title 1">
            <a:extLst>
              <a:ext uri="{FF2B5EF4-FFF2-40B4-BE49-F238E27FC236}">
                <a16:creationId xmlns:a16="http://schemas.microsoft.com/office/drawing/2014/main" id="{0BBAF713-122A-CE64-AD38-A95E7B8E424E}"/>
              </a:ext>
            </a:extLst>
          </p:cNvPr>
          <p:cNvSpPr>
            <a:spLocks noGrp="1"/>
          </p:cNvSpPr>
          <p:nvPr>
            <p:ph type="ctrTitle" hasCustomPrompt="1"/>
          </p:nvPr>
        </p:nvSpPr>
        <p:spPr>
          <a:xfrm>
            <a:off x="602842" y="1138845"/>
            <a:ext cx="7741058" cy="2707682"/>
          </a:xfrm>
          <a:prstGeom prst="rect">
            <a:avLst/>
          </a:prstGeom>
        </p:spPr>
        <p:txBody>
          <a:bodyPr anchor="b">
            <a:normAutofit/>
          </a:bodyPr>
          <a:lstStyle>
            <a:lvl1pPr algn="l">
              <a:defRPr sz="2250" b="0"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ubtitle 2">
            <a:extLst>
              <a:ext uri="{FF2B5EF4-FFF2-40B4-BE49-F238E27FC236}">
                <a16:creationId xmlns:a16="http://schemas.microsoft.com/office/drawing/2014/main" id="{429BA000-7979-B92E-0AAF-6D0205DEC9B0}"/>
              </a:ext>
            </a:extLst>
          </p:cNvPr>
          <p:cNvSpPr>
            <a:spLocks noGrp="1"/>
          </p:cNvSpPr>
          <p:nvPr>
            <p:ph type="subTitle" idx="1" hasCustomPrompt="1"/>
          </p:nvPr>
        </p:nvSpPr>
        <p:spPr>
          <a:xfrm>
            <a:off x="602842" y="4029318"/>
            <a:ext cx="7758323" cy="958321"/>
          </a:xfrm>
        </p:spPr>
        <p:txBody>
          <a:bodyPr>
            <a:normAutofit/>
          </a:bodyPr>
          <a:lstStyle>
            <a:lvl1pPr marL="0" indent="0" algn="l">
              <a:buNone/>
              <a:defRPr sz="1125">
                <a:solidFill>
                  <a:srgbClr val="FFD236"/>
                </a:solidFill>
                <a:latin typeface="Arial" panose="020B0604020202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3588121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1155699F-3CE0-B0AE-A896-DA6F47ECEB33}"/>
              </a:ext>
            </a:extLst>
          </p:cNvPr>
          <p:cNvSpPr>
            <a:spLocks noGrp="1"/>
          </p:cNvSpPr>
          <p:nvPr>
            <p:ph type="body" sz="quarter" idx="13" hasCustomPrompt="1"/>
          </p:nvPr>
        </p:nvSpPr>
        <p:spPr>
          <a:xfrm>
            <a:off x="3002584" y="6307217"/>
            <a:ext cx="3149895" cy="288450"/>
          </a:xfrm>
        </p:spPr>
        <p:txBody>
          <a:bodyPr anchor="ctr">
            <a:normAutofit/>
          </a:bodyPr>
          <a:lstStyle>
            <a:lvl1pPr marL="0" indent="0" algn="ctr">
              <a:buNone/>
              <a:defRPr sz="900">
                <a:solidFill>
                  <a:schemeClr val="tx1">
                    <a:lumMod val="65000"/>
                    <a:lumOff val="35000"/>
                  </a:schemeClr>
                </a:solidFill>
              </a:defRPr>
            </a:lvl1pPr>
          </a:lstStyle>
          <a:p>
            <a:pPr lvl="0"/>
            <a:r>
              <a:rPr lang="en-US" dirty="0"/>
              <a:t>CLASSIFICATION</a:t>
            </a:r>
          </a:p>
        </p:txBody>
      </p:sp>
      <p:sp>
        <p:nvSpPr>
          <p:cNvPr id="9" name="Text Placeholder 2">
            <a:extLst>
              <a:ext uri="{FF2B5EF4-FFF2-40B4-BE49-F238E27FC236}">
                <a16:creationId xmlns:a16="http://schemas.microsoft.com/office/drawing/2014/main" id="{235A7BD2-DB05-6F6B-8398-543F7B37C20A}"/>
              </a:ext>
            </a:extLst>
          </p:cNvPr>
          <p:cNvSpPr>
            <a:spLocks noGrp="1"/>
          </p:cNvSpPr>
          <p:nvPr>
            <p:ph idx="1"/>
          </p:nvPr>
        </p:nvSpPr>
        <p:spPr>
          <a:xfrm>
            <a:off x="628650" y="1460320"/>
            <a:ext cx="4940710" cy="4439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Placeholder 7">
            <a:extLst>
              <a:ext uri="{FF2B5EF4-FFF2-40B4-BE49-F238E27FC236}">
                <a16:creationId xmlns:a16="http://schemas.microsoft.com/office/drawing/2014/main" id="{318A1D3B-ECF6-39E2-D6B5-BFD6E432B147}"/>
              </a:ext>
            </a:extLst>
          </p:cNvPr>
          <p:cNvSpPr>
            <a:spLocks noGrp="1"/>
          </p:cNvSpPr>
          <p:nvPr>
            <p:ph type="title"/>
          </p:nvPr>
        </p:nvSpPr>
        <p:spPr>
          <a:xfrm>
            <a:off x="628651" y="244549"/>
            <a:ext cx="7899605" cy="117867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E0F5FFAB-A62B-D85D-D8BB-083E4979A44C}"/>
              </a:ext>
            </a:extLst>
          </p:cNvPr>
          <p:cNvSpPr>
            <a:spLocks noGrp="1"/>
          </p:cNvSpPr>
          <p:nvPr>
            <p:ph type="pic" sz="quarter" idx="14"/>
          </p:nvPr>
        </p:nvSpPr>
        <p:spPr>
          <a:xfrm>
            <a:off x="5641183" y="1460500"/>
            <a:ext cx="2897981" cy="4452938"/>
          </a:xfrm>
        </p:spPr>
        <p:txBody>
          <a:bodyPr/>
          <a:lstStyle/>
          <a:p>
            <a:r>
              <a:rPr lang="en-US" dirty="0"/>
              <a:t>Click icon to add picture</a:t>
            </a:r>
          </a:p>
        </p:txBody>
      </p:sp>
      <p:sp>
        <p:nvSpPr>
          <p:cNvPr id="2" name="TextBox 1">
            <a:extLst>
              <a:ext uri="{FF2B5EF4-FFF2-40B4-BE49-F238E27FC236}">
                <a16:creationId xmlns:a16="http://schemas.microsoft.com/office/drawing/2014/main" id="{F864E8B6-FA79-8450-288A-31C9662ECD07}"/>
              </a:ext>
            </a:extLst>
          </p:cNvPr>
          <p:cNvSpPr txBox="1"/>
          <p:nvPr userDrawn="1"/>
        </p:nvSpPr>
        <p:spPr>
          <a:xfrm>
            <a:off x="4612341" y="6434418"/>
            <a:ext cx="0" cy="0"/>
          </a:xfrm>
          <a:prstGeom prst="rect">
            <a:avLst/>
          </a:prstGeom>
        </p:spPr>
        <p:txBody>
          <a:bodyPr wrap="none" rtlCol="0">
            <a:noAutofit/>
          </a:bodyPr>
          <a:lstStyle/>
          <a:p>
            <a:pPr algn="l"/>
            <a:endParaRPr lang="en-US" dirty="0"/>
          </a:p>
        </p:txBody>
      </p:sp>
    </p:spTree>
    <p:extLst>
      <p:ext uri="{BB962C8B-B14F-4D97-AF65-F5344CB8AC3E}">
        <p14:creationId xmlns:p14="http://schemas.microsoft.com/office/powerpoint/2010/main" val="957522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029C4A-195E-DC07-FA38-32C0AC8B2DF4}"/>
              </a:ext>
            </a:extLst>
          </p:cNvPr>
          <p:cNvSpPr/>
          <p:nvPr userDrawn="1"/>
        </p:nvSpPr>
        <p:spPr>
          <a:xfrm>
            <a:off x="180667" y="213852"/>
            <a:ext cx="8782666" cy="6430296"/>
          </a:xfrm>
          <a:prstGeom prst="rect">
            <a:avLst/>
          </a:prstGeom>
          <a:solidFill>
            <a:srgbClr val="DCDDD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lumMod val="95000"/>
                </a:schemeClr>
              </a:solidFill>
            </a:endParaRPr>
          </a:p>
        </p:txBody>
      </p:sp>
      <p:sp>
        <p:nvSpPr>
          <p:cNvPr id="3" name="Text Placeholder 2"/>
          <p:cNvSpPr>
            <a:spLocks noGrp="1"/>
          </p:cNvSpPr>
          <p:nvPr>
            <p:ph type="body" idx="1"/>
          </p:nvPr>
        </p:nvSpPr>
        <p:spPr>
          <a:xfrm>
            <a:off x="628650" y="1460320"/>
            <a:ext cx="7886700" cy="4439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7">
            <a:extLst>
              <a:ext uri="{FF2B5EF4-FFF2-40B4-BE49-F238E27FC236}">
                <a16:creationId xmlns:a16="http://schemas.microsoft.com/office/drawing/2014/main" id="{3FE7D076-EF92-A947-93AB-47D047D328E0}"/>
              </a:ext>
            </a:extLst>
          </p:cNvPr>
          <p:cNvSpPr>
            <a:spLocks noGrp="1"/>
          </p:cNvSpPr>
          <p:nvPr>
            <p:ph type="title"/>
          </p:nvPr>
        </p:nvSpPr>
        <p:spPr>
          <a:xfrm>
            <a:off x="628651" y="244549"/>
            <a:ext cx="7899605" cy="117867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2" name="Text Placeholder 14">
            <a:extLst>
              <a:ext uri="{FF2B5EF4-FFF2-40B4-BE49-F238E27FC236}">
                <a16:creationId xmlns:a16="http://schemas.microsoft.com/office/drawing/2014/main" id="{E7AE3373-AA28-964E-0EA6-C5AA415660F9}"/>
              </a:ext>
            </a:extLst>
          </p:cNvPr>
          <p:cNvSpPr txBox="1">
            <a:spLocks/>
          </p:cNvSpPr>
          <p:nvPr userDrawn="1"/>
        </p:nvSpPr>
        <p:spPr>
          <a:xfrm>
            <a:off x="8303371" y="6237101"/>
            <a:ext cx="425053" cy="249238"/>
          </a:xfrm>
          <a:prstGeom prst="rect">
            <a:avLst/>
          </a:prstGeom>
        </p:spPr>
        <p:txBody>
          <a:bodyPr>
            <a:noAutofit/>
          </a:bodyPr>
          <a:lstStyle>
            <a:lvl1pPr marL="0" indent="0" algn="r" defTabSz="914400" rtl="0" eaLnBrk="1" latinLnBrk="0" hangingPunct="1">
              <a:lnSpc>
                <a:spcPct val="100000"/>
              </a:lnSpc>
              <a:spcBef>
                <a:spcPts val="1000"/>
              </a:spcBef>
              <a:spcAft>
                <a:spcPts val="300"/>
              </a:spcAft>
              <a:buFontTx/>
              <a:buNone/>
              <a:defRPr sz="1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300"/>
              </a:spcAft>
              <a:buClr>
                <a:srgbClr val="2B719B"/>
              </a:buClr>
              <a:buSzPct val="130000"/>
              <a:buFont typeface="Wingdings" pitchFamily="2"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300"/>
              </a:spcAft>
              <a:buClr>
                <a:srgbClr val="2B719B"/>
              </a:buClr>
              <a:buFont typeface="Courier New" panose="02070309020205020404" pitchFamily="49" charset="0"/>
              <a:buChar char="o"/>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300"/>
              </a:spcAft>
              <a:buClr>
                <a:srgbClr val="2B719B"/>
              </a:buClr>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300"/>
              </a:spcAft>
              <a:buClr>
                <a:srgbClr val="2B719B"/>
              </a:buClr>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242DAC6C-4E79-EB43-9840-A46C5E467145}" type="slidenum">
              <a:rPr lang="en-US" sz="900" smtClean="0">
                <a:solidFill>
                  <a:schemeClr val="tx1">
                    <a:lumMod val="75000"/>
                    <a:lumOff val="25000"/>
                  </a:schemeClr>
                </a:solidFill>
              </a:rPr>
              <a:t>‹#›</a:t>
            </a:fld>
            <a:endParaRPr lang="en-US" sz="900" dirty="0">
              <a:solidFill>
                <a:schemeClr val="tx1">
                  <a:lumMod val="75000"/>
                  <a:lumOff val="25000"/>
                </a:schemeClr>
              </a:solidFill>
            </a:endParaRPr>
          </a:p>
        </p:txBody>
      </p:sp>
      <p:grpSp>
        <p:nvGrpSpPr>
          <p:cNvPr id="7" name="Group 6">
            <a:extLst>
              <a:ext uri="{FF2B5EF4-FFF2-40B4-BE49-F238E27FC236}">
                <a16:creationId xmlns:a16="http://schemas.microsoft.com/office/drawing/2014/main" id="{2DB4CAE0-4088-9257-FC92-71DD777B5241}"/>
              </a:ext>
            </a:extLst>
          </p:cNvPr>
          <p:cNvGrpSpPr/>
          <p:nvPr userDrawn="1"/>
        </p:nvGrpSpPr>
        <p:grpSpPr>
          <a:xfrm>
            <a:off x="598691" y="6020076"/>
            <a:ext cx="2373105" cy="512684"/>
            <a:chOff x="598691" y="6020076"/>
            <a:chExt cx="2373105" cy="512684"/>
          </a:xfrm>
        </p:grpSpPr>
        <p:grpSp>
          <p:nvGrpSpPr>
            <p:cNvPr id="5" name="Group 4">
              <a:extLst>
                <a:ext uri="{FF2B5EF4-FFF2-40B4-BE49-F238E27FC236}">
                  <a16:creationId xmlns:a16="http://schemas.microsoft.com/office/drawing/2014/main" id="{AC663564-617B-D897-9DB5-6DC776297575}"/>
                </a:ext>
              </a:extLst>
            </p:cNvPr>
            <p:cNvGrpSpPr/>
            <p:nvPr userDrawn="1"/>
          </p:nvGrpSpPr>
          <p:grpSpPr>
            <a:xfrm>
              <a:off x="1077004" y="6091244"/>
              <a:ext cx="1894792" cy="398207"/>
              <a:chOff x="1077004" y="6091244"/>
              <a:chExt cx="1894792" cy="398207"/>
            </a:xfrm>
          </p:grpSpPr>
          <p:sp>
            <p:nvSpPr>
              <p:cNvPr id="4" name="TextBox 3">
                <a:extLst>
                  <a:ext uri="{FF2B5EF4-FFF2-40B4-BE49-F238E27FC236}">
                    <a16:creationId xmlns:a16="http://schemas.microsoft.com/office/drawing/2014/main" id="{1DCA87C7-8926-B542-72E4-F89875785C5F}"/>
                  </a:ext>
                </a:extLst>
              </p:cNvPr>
              <p:cNvSpPr txBox="1">
                <a:spLocks noChangeAspect="1"/>
              </p:cNvSpPr>
              <p:nvPr userDrawn="1"/>
            </p:nvSpPr>
            <p:spPr>
              <a:xfrm>
                <a:off x="1703940" y="6091244"/>
                <a:ext cx="1267856" cy="398207"/>
              </a:xfrm>
              <a:prstGeom prst="rect">
                <a:avLst/>
              </a:prstGeom>
            </p:spPr>
            <p:txBody>
              <a:bodyPr wrap="square" rtlCol="0" anchor="ctr">
                <a:noAutofit/>
              </a:bodyPr>
              <a:lstStyle/>
              <a:p>
                <a:pPr algn="l">
                  <a:lnSpc>
                    <a:spcPct val="100000"/>
                  </a:lnSpc>
                </a:pPr>
                <a:r>
                  <a:rPr lang="en-US" sz="800" b="0" i="0" spc="30" baseline="0" dirty="0">
                    <a:solidFill>
                      <a:srgbClr val="333333"/>
                    </a:solidFill>
                    <a:latin typeface="Arial" panose="020B0604020202020204" pitchFamily="34" charset="0"/>
                    <a:cs typeface="Arial" panose="020B0604020202020204" pitchFamily="34" charset="0"/>
                  </a:rPr>
                  <a:t>FEDERAL BUREAU </a:t>
                </a:r>
              </a:p>
              <a:p>
                <a:pPr algn="l">
                  <a:lnSpc>
                    <a:spcPct val="100000"/>
                  </a:lnSpc>
                </a:pPr>
                <a:r>
                  <a:rPr lang="en-US" sz="800" b="0" i="0" dirty="0">
                    <a:solidFill>
                      <a:srgbClr val="333333"/>
                    </a:solidFill>
                    <a:latin typeface="Arial" panose="020B0604020202020204" pitchFamily="34" charset="0"/>
                    <a:cs typeface="Arial" panose="020B0604020202020204" pitchFamily="34" charset="0"/>
                  </a:rPr>
                  <a:t>OF INVESTIGATION</a:t>
                </a:r>
              </a:p>
            </p:txBody>
          </p:sp>
          <p:sp>
            <p:nvSpPr>
              <p:cNvPr id="6" name="TextBox 5">
                <a:extLst>
                  <a:ext uri="{FF2B5EF4-FFF2-40B4-BE49-F238E27FC236}">
                    <a16:creationId xmlns:a16="http://schemas.microsoft.com/office/drawing/2014/main" id="{FFB0D1B5-F60F-FE59-96C1-DEA142266309}"/>
                  </a:ext>
                </a:extLst>
              </p:cNvPr>
              <p:cNvSpPr txBox="1">
                <a:spLocks noChangeAspect="1"/>
              </p:cNvSpPr>
              <p:nvPr userDrawn="1"/>
            </p:nvSpPr>
            <p:spPr>
              <a:xfrm>
                <a:off x="1077004" y="6100434"/>
                <a:ext cx="844061" cy="379827"/>
              </a:xfrm>
              <a:prstGeom prst="rect">
                <a:avLst/>
              </a:prstGeom>
            </p:spPr>
            <p:txBody>
              <a:bodyPr wrap="square" rtlCol="0" anchor="ctr">
                <a:noAutofit/>
              </a:bodyPr>
              <a:lstStyle/>
              <a:p>
                <a:pPr algn="l"/>
                <a:r>
                  <a:rPr lang="en-US" sz="2500" b="1" i="0" dirty="0">
                    <a:solidFill>
                      <a:srgbClr val="333333"/>
                    </a:solidFill>
                    <a:latin typeface="Arial Black" panose="020B0604020202020204" pitchFamily="34" charset="0"/>
                    <a:cs typeface="Arial Black" panose="020B0604020202020204" pitchFamily="34" charset="0"/>
                  </a:rPr>
                  <a:t>FBI</a:t>
                </a:r>
              </a:p>
            </p:txBody>
          </p:sp>
        </p:grpSp>
        <p:pic>
          <p:nvPicPr>
            <p:cNvPr id="9" name="Picture 8">
              <a:extLst>
                <a:ext uri="{FF2B5EF4-FFF2-40B4-BE49-F238E27FC236}">
                  <a16:creationId xmlns:a16="http://schemas.microsoft.com/office/drawing/2014/main" id="{2BEFFF14-691B-9E87-151A-62AFB0DFC6B9}"/>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a:xfrm>
              <a:off x="598691" y="6020076"/>
              <a:ext cx="499887" cy="512684"/>
            </a:xfrm>
            <a:prstGeom prst="rect">
              <a:avLst/>
            </a:prstGeom>
          </p:spPr>
        </p:pic>
      </p:grpSp>
    </p:spTree>
    <p:extLst>
      <p:ext uri="{BB962C8B-B14F-4D97-AF65-F5344CB8AC3E}">
        <p14:creationId xmlns:p14="http://schemas.microsoft.com/office/powerpoint/2010/main" val="50819925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9" r:id="rId3"/>
    <p:sldLayoutId id="2147483650" r:id="rId4"/>
    <p:sldLayoutId id="2147483662" r:id="rId5"/>
    <p:sldLayoutId id="2147483661" r:id="rId6"/>
    <p:sldLayoutId id="2147483652" r:id="rId7"/>
    <p:sldLayoutId id="2147483654" r:id="rId8"/>
    <p:sldLayoutId id="2147483656" r:id="rId9"/>
    <p:sldLayoutId id="2147483660" r:id="rId10"/>
    <p:sldLayoutId id="2147483663" r:id="rId11"/>
  </p:sldLayoutIdLst>
  <p:hf sldNum="0" hdr="0" ftr="0"/>
  <p:txStyles>
    <p:titleStyle>
      <a:lvl1pPr algn="l" defTabSz="685783" rtl="0" eaLnBrk="1" latinLnBrk="0" hangingPunct="1">
        <a:lnSpc>
          <a:spcPct val="120000"/>
        </a:lnSpc>
        <a:spcBef>
          <a:spcPct val="0"/>
        </a:spcBef>
        <a:spcAft>
          <a:spcPts val="0"/>
        </a:spcAft>
        <a:buNone/>
        <a:defRPr sz="1900" b="0" i="0" kern="1200">
          <a:solidFill>
            <a:srgbClr val="36619B"/>
          </a:solidFill>
          <a:latin typeface="Arial" panose="020B0604020202020204" pitchFamily="34" charset="0"/>
          <a:ea typeface="+mj-ea"/>
          <a:cs typeface="Arial" panose="020B0604020202020204" pitchFamily="34" charset="0"/>
        </a:defRPr>
      </a:lvl1pPr>
    </p:titleStyle>
    <p:bodyStyle>
      <a:lvl1pPr marL="0" indent="0" algn="l" defTabSz="685783" rtl="0" eaLnBrk="1" latinLnBrk="0" hangingPunct="1">
        <a:lnSpc>
          <a:spcPct val="100000"/>
        </a:lnSpc>
        <a:spcBef>
          <a:spcPts val="750"/>
        </a:spcBef>
        <a:spcAft>
          <a:spcPts val="225"/>
        </a:spcAft>
        <a:buFontTx/>
        <a:buNone/>
        <a:defRPr sz="1650" kern="1200">
          <a:solidFill>
            <a:srgbClr val="21212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100000"/>
        </a:lnSpc>
        <a:spcBef>
          <a:spcPts val="375"/>
        </a:spcBef>
        <a:spcAft>
          <a:spcPts val="225"/>
        </a:spcAft>
        <a:buClr>
          <a:srgbClr val="2B719B"/>
        </a:buClr>
        <a:buSzPct val="130000"/>
        <a:buFont typeface="Wingdings" pitchFamily="2" charset="2"/>
        <a:buChar char="§"/>
        <a:defRPr sz="1350" kern="1200">
          <a:solidFill>
            <a:srgbClr val="21212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100000"/>
        </a:lnSpc>
        <a:spcBef>
          <a:spcPts val="375"/>
        </a:spcBef>
        <a:spcAft>
          <a:spcPts val="225"/>
        </a:spcAft>
        <a:buClr>
          <a:srgbClr val="2B719B"/>
        </a:buClr>
        <a:buFont typeface="Courier New" panose="02070309020205020404" pitchFamily="49" charset="0"/>
        <a:buChar char="o"/>
        <a:defRPr sz="1350" kern="1200">
          <a:solidFill>
            <a:srgbClr val="21212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5pPr>
      <a:lvl6pPr marL="1714457"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21.pn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image" Target="../media/image37.jpeg"/><Relationship Id="rId5" Type="http://schemas.openxmlformats.org/officeDocument/2006/relationships/diagramQuickStyle" Target="../diagrams/quickStyle3.xml"/><Relationship Id="rId10" Type="http://schemas.openxmlformats.org/officeDocument/2006/relationships/image" Target="../media/image20.png"/><Relationship Id="rId4" Type="http://schemas.openxmlformats.org/officeDocument/2006/relationships/diagramLayout" Target="../diagrams/layout3.xml"/><Relationship Id="rId9"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9.jpeg"/><Relationship Id="rId7" Type="http://schemas.openxmlformats.org/officeDocument/2006/relationships/diagramQuickStyle" Target="../diagrams/quickStyle4.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4.gif"/><Relationship Id="rId9" Type="http://schemas.microsoft.com/office/2007/relationships/diagramDrawing" Target="../diagrams/drawing4.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www.fbijobs.gov/"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tiff"/><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gi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22.png"/><Relationship Id="rId5" Type="http://schemas.openxmlformats.org/officeDocument/2006/relationships/diagramQuickStyle" Target="../diagrams/quickStyle1.xml"/><Relationship Id="rId10" Type="http://schemas.openxmlformats.org/officeDocument/2006/relationships/image" Target="../media/image21.png"/><Relationship Id="rId4" Type="http://schemas.openxmlformats.org/officeDocument/2006/relationships/diagramLayout" Target="../diagrams/layout1.xml"/><Relationship Id="rId9" Type="http://schemas.openxmlformats.org/officeDocument/2006/relationships/image" Target="../media/image20.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7.jfif"/><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D44179-A74C-8ACE-1B54-51FAD9E29C26}"/>
              </a:ext>
            </a:extLst>
          </p:cNvPr>
          <p:cNvSpPr>
            <a:spLocks noGrp="1"/>
          </p:cNvSpPr>
          <p:nvPr>
            <p:ph type="body" sz="quarter" idx="10"/>
          </p:nvPr>
        </p:nvSpPr>
        <p:spPr/>
        <p:txBody>
          <a:bodyPr/>
          <a:lstStyle/>
          <a:p>
            <a:r>
              <a:rPr lang="en-US" dirty="0"/>
              <a:t>UNCLASSIFIED</a:t>
            </a:r>
          </a:p>
        </p:txBody>
      </p:sp>
      <p:sp>
        <p:nvSpPr>
          <p:cNvPr id="3" name="Title 2">
            <a:extLst>
              <a:ext uri="{FF2B5EF4-FFF2-40B4-BE49-F238E27FC236}">
                <a16:creationId xmlns:a16="http://schemas.microsoft.com/office/drawing/2014/main" id="{29E2BEC4-C1DD-7898-4A34-A72FE6AA66B1}"/>
              </a:ext>
            </a:extLst>
          </p:cNvPr>
          <p:cNvSpPr>
            <a:spLocks noGrp="1"/>
          </p:cNvSpPr>
          <p:nvPr>
            <p:ph type="ctrTitle"/>
          </p:nvPr>
        </p:nvSpPr>
        <p:spPr>
          <a:xfrm>
            <a:off x="1104285" y="1733825"/>
            <a:ext cx="6935429" cy="1519085"/>
          </a:xfrm>
        </p:spPr>
        <p:txBody>
          <a:bodyPr/>
          <a:lstStyle/>
          <a:p>
            <a:r>
              <a:rPr lang="en-US" dirty="0"/>
              <a:t>Criminal Justice Information Services Division</a:t>
            </a:r>
          </a:p>
        </p:txBody>
      </p:sp>
      <p:sp>
        <p:nvSpPr>
          <p:cNvPr id="4" name="Subtitle 3">
            <a:extLst>
              <a:ext uri="{FF2B5EF4-FFF2-40B4-BE49-F238E27FC236}">
                <a16:creationId xmlns:a16="http://schemas.microsoft.com/office/drawing/2014/main" id="{225E35EA-BACC-5F01-6553-87D60D362C9A}"/>
              </a:ext>
            </a:extLst>
          </p:cNvPr>
          <p:cNvSpPr>
            <a:spLocks noGrp="1"/>
          </p:cNvSpPr>
          <p:nvPr>
            <p:ph type="subTitle" idx="1"/>
          </p:nvPr>
        </p:nvSpPr>
        <p:spPr>
          <a:xfrm>
            <a:off x="1109817" y="3605091"/>
            <a:ext cx="6929897" cy="1087253"/>
          </a:xfrm>
        </p:spPr>
        <p:txBody>
          <a:bodyPr/>
          <a:lstStyle/>
          <a:p>
            <a:r>
              <a:rPr lang="en-US" dirty="0"/>
              <a:t>Brian D. Griffith</a:t>
            </a:r>
          </a:p>
          <a:p>
            <a:r>
              <a:rPr lang="en-US" dirty="0"/>
              <a:t>Deputy Assistant Director</a:t>
            </a:r>
          </a:p>
        </p:txBody>
      </p:sp>
      <p:sp>
        <p:nvSpPr>
          <p:cNvPr id="5" name="Text Placeholder 4">
            <a:extLst>
              <a:ext uri="{FF2B5EF4-FFF2-40B4-BE49-F238E27FC236}">
                <a16:creationId xmlns:a16="http://schemas.microsoft.com/office/drawing/2014/main" id="{1493AB56-F4C7-C1C5-2539-CA3218AD11BE}"/>
              </a:ext>
            </a:extLst>
          </p:cNvPr>
          <p:cNvSpPr>
            <a:spLocks noGrp="1"/>
          </p:cNvSpPr>
          <p:nvPr>
            <p:ph type="body" sz="quarter" idx="11"/>
          </p:nvPr>
        </p:nvSpPr>
        <p:spPr/>
        <p:txBody>
          <a:bodyPr/>
          <a:lstStyle/>
          <a:p>
            <a:r>
              <a:rPr lang="en-US" dirty="0"/>
              <a:t>UNCLASSIFIED</a:t>
            </a:r>
          </a:p>
        </p:txBody>
      </p:sp>
      <p:grpSp>
        <p:nvGrpSpPr>
          <p:cNvPr id="6" name="Group 5">
            <a:extLst>
              <a:ext uri="{FF2B5EF4-FFF2-40B4-BE49-F238E27FC236}">
                <a16:creationId xmlns:a16="http://schemas.microsoft.com/office/drawing/2014/main" id="{AB3011EB-FFA7-67FF-A5F9-6C43138BC69B}"/>
              </a:ext>
            </a:extLst>
          </p:cNvPr>
          <p:cNvGrpSpPr/>
          <p:nvPr/>
        </p:nvGrpSpPr>
        <p:grpSpPr>
          <a:xfrm>
            <a:off x="327804" y="4789092"/>
            <a:ext cx="8439509" cy="1519085"/>
            <a:chOff x="0" y="238125"/>
            <a:chExt cx="10791825" cy="3621489"/>
          </a:xfrm>
        </p:grpSpPr>
        <p:pic>
          <p:nvPicPr>
            <p:cNvPr id="7" name="Picture 6">
              <a:extLst>
                <a:ext uri="{FF2B5EF4-FFF2-40B4-BE49-F238E27FC236}">
                  <a16:creationId xmlns:a16="http://schemas.microsoft.com/office/drawing/2014/main" id="{EDBA20FF-CCF4-1277-47D4-17E71D6AC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125"/>
              <a:ext cx="5302060" cy="3571873"/>
            </a:xfrm>
            <a:prstGeom prst="rect">
              <a:avLst/>
            </a:prstGeom>
          </p:spPr>
        </p:pic>
        <p:pic>
          <p:nvPicPr>
            <p:cNvPr id="8" name="Picture 7">
              <a:extLst>
                <a:ext uri="{FF2B5EF4-FFF2-40B4-BE49-F238E27FC236}">
                  <a16:creationId xmlns:a16="http://schemas.microsoft.com/office/drawing/2014/main" id="{36602994-3D22-0857-9E95-A4B31EB45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2060" y="238125"/>
              <a:ext cx="5489765" cy="3621489"/>
            </a:xfrm>
            <a:prstGeom prst="rect">
              <a:avLst/>
            </a:prstGeom>
          </p:spPr>
        </p:pic>
      </p:grpSp>
    </p:spTree>
    <p:extLst>
      <p:ext uri="{BB962C8B-B14F-4D97-AF65-F5344CB8AC3E}">
        <p14:creationId xmlns:p14="http://schemas.microsoft.com/office/powerpoint/2010/main" val="2587258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95" y="244551"/>
            <a:ext cx="7835734" cy="1193419"/>
          </a:xfrm>
        </p:spPr>
        <p:txBody>
          <a:bodyPr>
            <a:noAutofit/>
          </a:bodyPr>
          <a:lstStyle/>
          <a:p>
            <a:r>
              <a:rPr lang="en-US" sz="2800" b="1" dirty="0"/>
              <a:t>Uniform Crime Reporting Program</a:t>
            </a:r>
            <a:endParaRPr lang="en-US" sz="2800" b="1" dirty="0">
              <a:solidFill>
                <a:srgbClr val="36619B"/>
              </a:solidFill>
              <a:latin typeface="Arial" panose="020B0604020202020204" pitchFamily="34" charset="0"/>
              <a:ea typeface="+mj-ea"/>
            </a:endParaRPr>
          </a:p>
        </p:txBody>
      </p:sp>
      <p:sp>
        <p:nvSpPr>
          <p:cNvPr id="3" name="Content Placeholder 2">
            <a:extLst>
              <a:ext uri="{FF2B5EF4-FFF2-40B4-BE49-F238E27FC236}">
                <a16:creationId xmlns:a16="http://schemas.microsoft.com/office/drawing/2014/main" id="{9109F62E-9208-F652-D994-D87C544A352D}"/>
              </a:ext>
            </a:extLst>
          </p:cNvPr>
          <p:cNvSpPr>
            <a:spLocks noGrp="1"/>
          </p:cNvSpPr>
          <p:nvPr>
            <p:ph idx="1"/>
          </p:nvPr>
        </p:nvSpPr>
        <p:spPr/>
        <p:txBody>
          <a:bodyPr/>
          <a:lstStyle/>
          <a:p>
            <a:endParaRPr lang="en-US"/>
          </a:p>
        </p:txBody>
      </p:sp>
      <p:sp>
        <p:nvSpPr>
          <p:cNvPr id="5" name="Text Placeholder 4">
            <a:extLst>
              <a:ext uri="{FF2B5EF4-FFF2-40B4-BE49-F238E27FC236}">
                <a16:creationId xmlns:a16="http://schemas.microsoft.com/office/drawing/2014/main" id="{209106DD-CCF8-E8A9-11C0-C0DEBBC5DDE8}"/>
              </a:ext>
            </a:extLst>
          </p:cNvPr>
          <p:cNvSpPr>
            <a:spLocks noGrp="1"/>
          </p:cNvSpPr>
          <p:nvPr>
            <p:ph type="body" sz="quarter" idx="13"/>
          </p:nvPr>
        </p:nvSpPr>
        <p:spPr/>
        <p:txBody>
          <a:bodyPr/>
          <a:lstStyle/>
          <a:p>
            <a:r>
              <a:rPr lang="en-US" dirty="0"/>
              <a:t>UNCLASSIFIED</a:t>
            </a:r>
          </a:p>
        </p:txBody>
      </p:sp>
      <p:sp>
        <p:nvSpPr>
          <p:cNvPr id="4" name="Text Placeholder 3">
            <a:extLst>
              <a:ext uri="{FF2B5EF4-FFF2-40B4-BE49-F238E27FC236}">
                <a16:creationId xmlns:a16="http://schemas.microsoft.com/office/drawing/2014/main" id="{0A812AB9-D3EF-09C7-E9B5-2AD7E8879E4A}"/>
              </a:ext>
            </a:extLst>
          </p:cNvPr>
          <p:cNvSpPr txBox="1">
            <a:spLocks/>
          </p:cNvSpPr>
          <p:nvPr/>
        </p:nvSpPr>
        <p:spPr>
          <a:xfrm>
            <a:off x="3002584" y="231602"/>
            <a:ext cx="3149895" cy="288450"/>
          </a:xfrm>
          <a:prstGeom prst="rect">
            <a:avLst/>
          </a:prstGeom>
        </p:spPr>
        <p:txBody>
          <a:bodyPr vert="horz" lIns="91440" tIns="45720" rIns="91440" bIns="45720" rtlCol="0" anchor="ctr">
            <a:normAutofit/>
          </a:bodyPr>
          <a:lstStyle>
            <a:lvl1pPr marL="0" indent="0" algn="ctr" defTabSz="685783" rtl="0" eaLnBrk="1" latinLnBrk="0" hangingPunct="1">
              <a:lnSpc>
                <a:spcPct val="100000"/>
              </a:lnSpc>
              <a:spcBef>
                <a:spcPts val="750"/>
              </a:spcBef>
              <a:spcAft>
                <a:spcPts val="225"/>
              </a:spcAft>
              <a:buFontTx/>
              <a:buNone/>
              <a:defRPr sz="9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100000"/>
              </a:lnSpc>
              <a:spcBef>
                <a:spcPts val="375"/>
              </a:spcBef>
              <a:spcAft>
                <a:spcPts val="225"/>
              </a:spcAft>
              <a:buClr>
                <a:srgbClr val="2B719B"/>
              </a:buClr>
              <a:buSzPct val="130000"/>
              <a:buFont typeface="Wingdings" pitchFamily="2" charset="2"/>
              <a:buChar char="§"/>
              <a:defRPr sz="1350" kern="1200">
                <a:solidFill>
                  <a:srgbClr val="21212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100000"/>
              </a:lnSpc>
              <a:spcBef>
                <a:spcPts val="375"/>
              </a:spcBef>
              <a:spcAft>
                <a:spcPts val="225"/>
              </a:spcAft>
              <a:buClr>
                <a:srgbClr val="2B719B"/>
              </a:buClr>
              <a:buFont typeface="Courier New" panose="02070309020205020404" pitchFamily="49" charset="0"/>
              <a:buChar char="o"/>
              <a:defRPr sz="1350" kern="1200">
                <a:solidFill>
                  <a:srgbClr val="21212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5pPr>
            <a:lvl6pPr marL="1714457"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UNCLASSIFIED</a:t>
            </a:r>
            <a:endParaRPr lang="en-US" dirty="0"/>
          </a:p>
        </p:txBody>
      </p:sp>
      <p:pic>
        <p:nvPicPr>
          <p:cNvPr id="7" name="Picture Placeholder 10">
            <a:extLst>
              <a:ext uri="{FF2B5EF4-FFF2-40B4-BE49-F238E27FC236}">
                <a16:creationId xmlns:a16="http://schemas.microsoft.com/office/drawing/2014/main" id="{E55D330F-4C5A-4A7C-5FD0-4F3FB08373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 t="983" r="19788" b="-983"/>
          <a:stretch/>
        </p:blipFill>
        <p:spPr>
          <a:xfrm>
            <a:off x="3326278" y="1510828"/>
            <a:ext cx="5274227" cy="4377016"/>
          </a:xfrm>
          <a:prstGeom prst="rect">
            <a:avLst/>
          </a:prstGeom>
        </p:spPr>
      </p:pic>
      <p:pic>
        <p:nvPicPr>
          <p:cNvPr id="8" name="Picture 3">
            <a:extLst>
              <a:ext uri="{FF2B5EF4-FFF2-40B4-BE49-F238E27FC236}">
                <a16:creationId xmlns:a16="http://schemas.microsoft.com/office/drawing/2014/main" id="{244200DD-A3FE-F554-6002-A2FF8BD953B6}"/>
              </a:ext>
            </a:extLst>
          </p:cNvPr>
          <p:cNvPicPr>
            <a:picLocks noChangeAspect="1"/>
          </p:cNvPicPr>
          <p:nvPr/>
        </p:nvPicPr>
        <p:blipFill rotWithShape="1">
          <a:blip r:embed="rId4"/>
          <a:srcRect l="11083" t="13418" r="26004" b="18447"/>
          <a:stretch/>
        </p:blipFill>
        <p:spPr>
          <a:xfrm>
            <a:off x="571426" y="3908025"/>
            <a:ext cx="2609574" cy="1879458"/>
          </a:xfrm>
          <a:prstGeom prst="rect">
            <a:avLst/>
          </a:prstGeom>
          <a:ln>
            <a:solidFill>
              <a:schemeClr val="tx1"/>
            </a:solidFill>
          </a:ln>
        </p:spPr>
      </p:pic>
      <p:pic>
        <p:nvPicPr>
          <p:cNvPr id="20" name="Picture 19" descr="UCR Logo Transparent">
            <a:extLst>
              <a:ext uri="{FF2B5EF4-FFF2-40B4-BE49-F238E27FC236}">
                <a16:creationId xmlns:a16="http://schemas.microsoft.com/office/drawing/2014/main" id="{26E62B03-0145-4004-A9D3-9994A2D2E2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703"/>
          <a:stretch/>
        </p:blipFill>
        <p:spPr bwMode="auto">
          <a:xfrm>
            <a:off x="6551678" y="342374"/>
            <a:ext cx="1753136" cy="159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person, outdoor, road, person&#10;&#10;Description automatically generated">
            <a:extLst>
              <a:ext uri="{FF2B5EF4-FFF2-40B4-BE49-F238E27FC236}">
                <a16:creationId xmlns:a16="http://schemas.microsoft.com/office/drawing/2014/main" id="{C984043C-D6AB-7F6C-BF18-ACB002C9DB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13" r="4280" b="2783"/>
          <a:stretch/>
        </p:blipFill>
        <p:spPr>
          <a:xfrm>
            <a:off x="543495" y="1510828"/>
            <a:ext cx="2637506" cy="2202528"/>
          </a:xfrm>
          <a:prstGeom prst="rect">
            <a:avLst/>
          </a:prstGeom>
        </p:spPr>
      </p:pic>
    </p:spTree>
    <p:extLst>
      <p:ext uri="{BB962C8B-B14F-4D97-AF65-F5344CB8AC3E}">
        <p14:creationId xmlns:p14="http://schemas.microsoft.com/office/powerpoint/2010/main" val="860719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561" y="244551"/>
            <a:ext cx="8021668" cy="1193419"/>
          </a:xfrm>
        </p:spPr>
        <p:txBody>
          <a:bodyPr>
            <a:normAutofit/>
          </a:bodyPr>
          <a:lstStyle/>
          <a:p>
            <a:r>
              <a:rPr lang="en-US" sz="2800" b="1" dirty="0"/>
              <a:t>National Threat Operations Center</a:t>
            </a:r>
            <a:endParaRPr lang="en-US" sz="2800" b="1" dirty="0">
              <a:solidFill>
                <a:srgbClr val="36619B"/>
              </a:solidFill>
              <a:latin typeface="Arial" panose="020B0604020202020204" pitchFamily="34" charset="0"/>
              <a:ea typeface="+mj-ea"/>
            </a:endParaRPr>
          </a:p>
        </p:txBody>
      </p:sp>
      <p:sp>
        <p:nvSpPr>
          <p:cNvPr id="5" name="Text Placeholder 4">
            <a:extLst>
              <a:ext uri="{FF2B5EF4-FFF2-40B4-BE49-F238E27FC236}">
                <a16:creationId xmlns:a16="http://schemas.microsoft.com/office/drawing/2014/main" id="{209106DD-CCF8-E8A9-11C0-C0DEBBC5DDE8}"/>
              </a:ext>
            </a:extLst>
          </p:cNvPr>
          <p:cNvSpPr>
            <a:spLocks noGrp="1"/>
          </p:cNvSpPr>
          <p:nvPr>
            <p:ph type="body" sz="quarter" idx="13"/>
          </p:nvPr>
        </p:nvSpPr>
        <p:spPr/>
        <p:txBody>
          <a:bodyPr/>
          <a:lstStyle/>
          <a:p>
            <a:r>
              <a:rPr lang="en-US" dirty="0"/>
              <a:t>UNCLASSIFIED</a:t>
            </a:r>
          </a:p>
        </p:txBody>
      </p:sp>
      <p:graphicFrame>
        <p:nvGraphicFramePr>
          <p:cNvPr id="17" name="Content Placeholder 9">
            <a:extLst>
              <a:ext uri="{FF2B5EF4-FFF2-40B4-BE49-F238E27FC236}">
                <a16:creationId xmlns:a16="http://schemas.microsoft.com/office/drawing/2014/main" id="{CAD5968E-CCC0-4238-8406-E394807574CC}"/>
              </a:ext>
            </a:extLst>
          </p:cNvPr>
          <p:cNvGraphicFramePr>
            <a:graphicFrameLocks/>
          </p:cNvGraphicFramePr>
          <p:nvPr/>
        </p:nvGraphicFramePr>
        <p:xfrm>
          <a:off x="437680" y="2155521"/>
          <a:ext cx="3955463" cy="3518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A812AB9-D3EF-09C7-E9B5-2AD7E8879E4A}"/>
              </a:ext>
            </a:extLst>
          </p:cNvPr>
          <p:cNvSpPr txBox="1">
            <a:spLocks/>
          </p:cNvSpPr>
          <p:nvPr/>
        </p:nvSpPr>
        <p:spPr>
          <a:xfrm>
            <a:off x="3002584" y="231602"/>
            <a:ext cx="3149895" cy="288450"/>
          </a:xfrm>
          <a:prstGeom prst="rect">
            <a:avLst/>
          </a:prstGeom>
        </p:spPr>
        <p:txBody>
          <a:bodyPr vert="horz" lIns="91440" tIns="45720" rIns="91440" bIns="45720" rtlCol="0" anchor="ctr">
            <a:normAutofit/>
          </a:bodyPr>
          <a:lstStyle>
            <a:lvl1pPr marL="0" indent="0" algn="ctr" defTabSz="685783" rtl="0" eaLnBrk="1" latinLnBrk="0" hangingPunct="1">
              <a:lnSpc>
                <a:spcPct val="100000"/>
              </a:lnSpc>
              <a:spcBef>
                <a:spcPts val="750"/>
              </a:spcBef>
              <a:spcAft>
                <a:spcPts val="225"/>
              </a:spcAft>
              <a:buFontTx/>
              <a:buNone/>
              <a:defRPr sz="9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100000"/>
              </a:lnSpc>
              <a:spcBef>
                <a:spcPts val="375"/>
              </a:spcBef>
              <a:spcAft>
                <a:spcPts val="225"/>
              </a:spcAft>
              <a:buClr>
                <a:srgbClr val="2B719B"/>
              </a:buClr>
              <a:buSzPct val="130000"/>
              <a:buFont typeface="Wingdings" pitchFamily="2" charset="2"/>
              <a:buChar char="§"/>
              <a:defRPr sz="1350" kern="1200">
                <a:solidFill>
                  <a:srgbClr val="21212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100000"/>
              </a:lnSpc>
              <a:spcBef>
                <a:spcPts val="375"/>
              </a:spcBef>
              <a:spcAft>
                <a:spcPts val="225"/>
              </a:spcAft>
              <a:buClr>
                <a:srgbClr val="2B719B"/>
              </a:buClr>
              <a:buFont typeface="Courier New" panose="02070309020205020404" pitchFamily="49" charset="0"/>
              <a:buChar char="o"/>
              <a:defRPr sz="1350" kern="1200">
                <a:solidFill>
                  <a:srgbClr val="21212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5pPr>
            <a:lvl6pPr marL="1714457"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UNCLASSIFIED</a:t>
            </a:r>
          </a:p>
        </p:txBody>
      </p:sp>
      <p:pic>
        <p:nvPicPr>
          <p:cNvPr id="6" name="Picture 5">
            <a:extLst>
              <a:ext uri="{FF2B5EF4-FFF2-40B4-BE49-F238E27FC236}">
                <a16:creationId xmlns:a16="http://schemas.microsoft.com/office/drawing/2014/main" id="{98E15BB4-8E15-BACF-16A6-CFCBDBED040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r="11450" b="5246"/>
          <a:stretch/>
        </p:blipFill>
        <p:spPr>
          <a:xfrm>
            <a:off x="653630" y="1433030"/>
            <a:ext cx="5757216" cy="4112515"/>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8CF3D35E-DB76-29AB-8D3B-B8BF15EDDF4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129"/>
          <a:stretch/>
        </p:blipFill>
        <p:spPr>
          <a:xfrm flipH="1">
            <a:off x="6556459" y="1433030"/>
            <a:ext cx="1927351" cy="2654656"/>
          </a:xfrm>
          <a:prstGeom prst="rect">
            <a:avLst/>
          </a:prstGeom>
          <a:effectLst>
            <a:outerShdw blurRad="50800" dist="38100" dir="2700000" algn="tl" rotWithShape="0">
              <a:prstClr val="black">
                <a:alpha val="40000"/>
              </a:prstClr>
            </a:outerShdw>
          </a:effectLst>
        </p:spPr>
      </p:pic>
      <p:pic>
        <p:nvPicPr>
          <p:cNvPr id="19" name="Picture 18" descr="Logo&#10;&#10;Description automatically generated">
            <a:extLst>
              <a:ext uri="{FF2B5EF4-FFF2-40B4-BE49-F238E27FC236}">
                <a16:creationId xmlns:a16="http://schemas.microsoft.com/office/drawing/2014/main" id="{C3DA185A-D650-4F0D-9008-49856074116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4179" y="151512"/>
            <a:ext cx="1587829" cy="1591056"/>
          </a:xfrm>
          <a:prstGeom prst="rect">
            <a:avLst/>
          </a:prstGeom>
        </p:spPr>
      </p:pic>
      <p:pic>
        <p:nvPicPr>
          <p:cNvPr id="9" name="Picture 8" descr="A picture containing person, computer, person, indoor&#10;&#10;Description automatically generated">
            <a:extLst>
              <a:ext uri="{FF2B5EF4-FFF2-40B4-BE49-F238E27FC236}">
                <a16:creationId xmlns:a16="http://schemas.microsoft.com/office/drawing/2014/main" id="{8813CFCC-838F-CD01-5B83-A9413A2B169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61" t="-1" b="-2378"/>
          <a:stretch/>
        </p:blipFill>
        <p:spPr>
          <a:xfrm>
            <a:off x="6548324" y="4205906"/>
            <a:ext cx="1914296" cy="13206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47211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National Data Exchange</a:t>
            </a:r>
            <a:endParaRPr lang="en-US" sz="2800" b="1" dirty="0">
              <a:solidFill>
                <a:srgbClr val="36619B"/>
              </a:solidFill>
              <a:latin typeface="Arial" panose="020B0604020202020204" pitchFamily="34" charset="0"/>
              <a:ea typeface="+mj-ea"/>
            </a:endParaRPr>
          </a:p>
        </p:txBody>
      </p:sp>
      <p:sp>
        <p:nvSpPr>
          <p:cNvPr id="3" name="Content Placeholder 2">
            <a:extLst>
              <a:ext uri="{FF2B5EF4-FFF2-40B4-BE49-F238E27FC236}">
                <a16:creationId xmlns:a16="http://schemas.microsoft.com/office/drawing/2014/main" id="{4AE52A0F-C09A-46FD-8EF2-4C07D9F31A74}"/>
              </a:ext>
            </a:extLst>
          </p:cNvPr>
          <p:cNvSpPr>
            <a:spLocks noGrp="1"/>
          </p:cNvSpPr>
          <p:nvPr>
            <p:ph idx="1"/>
          </p:nvPr>
        </p:nvSpPr>
        <p:spPr/>
        <p:txBody>
          <a:bodyPr/>
          <a:lstStyle/>
          <a:p>
            <a:endParaRPr lang="en-US"/>
          </a:p>
        </p:txBody>
      </p:sp>
      <p:sp>
        <p:nvSpPr>
          <p:cNvPr id="5" name="Text Placeholder 4">
            <a:extLst>
              <a:ext uri="{FF2B5EF4-FFF2-40B4-BE49-F238E27FC236}">
                <a16:creationId xmlns:a16="http://schemas.microsoft.com/office/drawing/2014/main" id="{209106DD-CCF8-E8A9-11C0-C0DEBBC5DDE8}"/>
              </a:ext>
            </a:extLst>
          </p:cNvPr>
          <p:cNvSpPr>
            <a:spLocks noGrp="1"/>
          </p:cNvSpPr>
          <p:nvPr>
            <p:ph type="body" sz="quarter" idx="13"/>
          </p:nvPr>
        </p:nvSpPr>
        <p:spPr/>
        <p:txBody>
          <a:bodyPr/>
          <a:lstStyle/>
          <a:p>
            <a:r>
              <a:rPr lang="en-US" dirty="0"/>
              <a:t>UNCLASSIFIED</a:t>
            </a:r>
          </a:p>
        </p:txBody>
      </p:sp>
      <p:sp>
        <p:nvSpPr>
          <p:cNvPr id="4" name="Text Placeholder 3">
            <a:extLst>
              <a:ext uri="{FF2B5EF4-FFF2-40B4-BE49-F238E27FC236}">
                <a16:creationId xmlns:a16="http://schemas.microsoft.com/office/drawing/2014/main" id="{0A812AB9-D3EF-09C7-E9B5-2AD7E8879E4A}"/>
              </a:ext>
            </a:extLst>
          </p:cNvPr>
          <p:cNvSpPr txBox="1">
            <a:spLocks/>
          </p:cNvSpPr>
          <p:nvPr/>
        </p:nvSpPr>
        <p:spPr>
          <a:xfrm>
            <a:off x="3002584" y="231602"/>
            <a:ext cx="3149895" cy="288450"/>
          </a:xfrm>
          <a:prstGeom prst="rect">
            <a:avLst/>
          </a:prstGeom>
        </p:spPr>
        <p:txBody>
          <a:bodyPr vert="horz" lIns="91440" tIns="45720" rIns="91440" bIns="45720" rtlCol="0" anchor="ctr">
            <a:normAutofit/>
          </a:bodyPr>
          <a:lstStyle>
            <a:lvl1pPr marL="0" indent="0" algn="ctr" defTabSz="685783" rtl="0" eaLnBrk="1" latinLnBrk="0" hangingPunct="1">
              <a:lnSpc>
                <a:spcPct val="100000"/>
              </a:lnSpc>
              <a:spcBef>
                <a:spcPts val="750"/>
              </a:spcBef>
              <a:spcAft>
                <a:spcPts val="225"/>
              </a:spcAft>
              <a:buFontTx/>
              <a:buNone/>
              <a:defRPr sz="9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100000"/>
              </a:lnSpc>
              <a:spcBef>
                <a:spcPts val="375"/>
              </a:spcBef>
              <a:spcAft>
                <a:spcPts val="225"/>
              </a:spcAft>
              <a:buClr>
                <a:srgbClr val="2B719B"/>
              </a:buClr>
              <a:buSzPct val="130000"/>
              <a:buFont typeface="Wingdings" pitchFamily="2" charset="2"/>
              <a:buChar char="§"/>
              <a:defRPr sz="1350" kern="1200">
                <a:solidFill>
                  <a:srgbClr val="21212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100000"/>
              </a:lnSpc>
              <a:spcBef>
                <a:spcPts val="375"/>
              </a:spcBef>
              <a:spcAft>
                <a:spcPts val="225"/>
              </a:spcAft>
              <a:buClr>
                <a:srgbClr val="2B719B"/>
              </a:buClr>
              <a:buFont typeface="Courier New" panose="02070309020205020404" pitchFamily="49" charset="0"/>
              <a:buChar char="o"/>
              <a:defRPr sz="1350" kern="1200">
                <a:solidFill>
                  <a:srgbClr val="21212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5pPr>
            <a:lvl6pPr marL="1714457"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UNCLASSIFIED</a:t>
            </a:r>
            <a:endParaRPr lang="en-US" dirty="0"/>
          </a:p>
        </p:txBody>
      </p:sp>
      <p:pic>
        <p:nvPicPr>
          <p:cNvPr id="6" name="Picture Placeholder 13" descr="A picture containing indoor&#10;&#10;Description automatically generated">
            <a:extLst>
              <a:ext uri="{FF2B5EF4-FFF2-40B4-BE49-F238E27FC236}">
                <a16:creationId xmlns:a16="http://schemas.microsoft.com/office/drawing/2014/main" id="{BA482AE1-FBA3-432F-20FA-56B66F0D9168}"/>
              </a:ext>
            </a:extLst>
          </p:cNvPr>
          <p:cNvPicPr>
            <a:picLocks noChangeAspect="1"/>
          </p:cNvPicPr>
          <p:nvPr/>
        </p:nvPicPr>
        <p:blipFill rotWithShape="1">
          <a:blip r:embed="rId3">
            <a:extLst>
              <a:ext uri="{28A0092B-C50C-407E-A947-70E740481C1C}">
                <a14:useLocalDpi xmlns:a14="http://schemas.microsoft.com/office/drawing/2010/main" val="0"/>
              </a:ext>
            </a:extLst>
          </a:blip>
          <a:srcRect l="12946" t="15278" r="15302" b="13968"/>
          <a:stretch/>
        </p:blipFill>
        <p:spPr>
          <a:xfrm>
            <a:off x="615744" y="1404758"/>
            <a:ext cx="7899605" cy="4370198"/>
          </a:xfrm>
          <a:prstGeom prst="rect">
            <a:avLst/>
          </a:prstGeom>
        </p:spPr>
      </p:pic>
      <p:pic>
        <p:nvPicPr>
          <p:cNvPr id="21" name="Picture 20" descr="Logo&#10;&#10;Description automatically generated">
            <a:hlinkClick r:id="" action="ppaction://noaction"/>
            <a:extLst>
              <a:ext uri="{FF2B5EF4-FFF2-40B4-BE49-F238E27FC236}">
                <a16:creationId xmlns:a16="http://schemas.microsoft.com/office/drawing/2014/main" id="{C912946C-B83C-46BF-B453-3C55BD676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9733" y="375827"/>
            <a:ext cx="1658761" cy="1591056"/>
          </a:xfrm>
          <a:prstGeom prst="rect">
            <a:avLst/>
          </a:prstGeom>
        </p:spPr>
      </p:pic>
    </p:spTree>
    <p:extLst>
      <p:ext uri="{BB962C8B-B14F-4D97-AF65-F5344CB8AC3E}">
        <p14:creationId xmlns:p14="http://schemas.microsoft.com/office/powerpoint/2010/main" val="1689731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4BA9441-9019-D9DB-E63B-25B09FA33A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41" b="16516"/>
          <a:stretch/>
        </p:blipFill>
        <p:spPr>
          <a:xfrm>
            <a:off x="594103" y="1126389"/>
            <a:ext cx="7899605" cy="3486346"/>
          </a:xfrm>
          <a:prstGeom prst="rect">
            <a:avLst/>
          </a:prstGeom>
        </p:spPr>
      </p:pic>
      <p:sp>
        <p:nvSpPr>
          <p:cNvPr id="2" name="Title 1"/>
          <p:cNvSpPr>
            <a:spLocks noGrp="1"/>
          </p:cNvSpPr>
          <p:nvPr>
            <p:ph type="title"/>
          </p:nvPr>
        </p:nvSpPr>
        <p:spPr/>
        <p:txBody>
          <a:bodyPr>
            <a:normAutofit/>
          </a:bodyPr>
          <a:lstStyle/>
          <a:p>
            <a:r>
              <a:rPr lang="en-US" sz="2800" b="1" dirty="0"/>
              <a:t>Law Enforcement Enterprise Portal</a:t>
            </a:r>
            <a:endParaRPr lang="en-US" sz="2800" b="1" dirty="0">
              <a:solidFill>
                <a:srgbClr val="36619B"/>
              </a:solidFill>
              <a:latin typeface="Arial" panose="020B0604020202020204" pitchFamily="34" charset="0"/>
              <a:ea typeface="+mj-ea"/>
            </a:endParaRPr>
          </a:p>
        </p:txBody>
      </p:sp>
      <p:sp>
        <p:nvSpPr>
          <p:cNvPr id="5" name="Text Placeholder 4">
            <a:extLst>
              <a:ext uri="{FF2B5EF4-FFF2-40B4-BE49-F238E27FC236}">
                <a16:creationId xmlns:a16="http://schemas.microsoft.com/office/drawing/2014/main" id="{209106DD-CCF8-E8A9-11C0-C0DEBBC5DDE8}"/>
              </a:ext>
            </a:extLst>
          </p:cNvPr>
          <p:cNvSpPr>
            <a:spLocks noGrp="1"/>
          </p:cNvSpPr>
          <p:nvPr>
            <p:ph type="body" sz="quarter" idx="13"/>
          </p:nvPr>
        </p:nvSpPr>
        <p:spPr/>
        <p:txBody>
          <a:bodyPr/>
          <a:lstStyle/>
          <a:p>
            <a:r>
              <a:rPr lang="en-US" dirty="0"/>
              <a:t>UNCLASSIFIED</a:t>
            </a:r>
          </a:p>
        </p:txBody>
      </p:sp>
      <p:pic>
        <p:nvPicPr>
          <p:cNvPr id="23" name="Picture 394" descr="A close up of a sign&#10;&#10;Description generated with very high confidence">
            <a:hlinkClick r:id="" action="ppaction://noaction"/>
            <a:extLst>
              <a:ext uri="{FF2B5EF4-FFF2-40B4-BE49-F238E27FC236}">
                <a16:creationId xmlns:a16="http://schemas.microsoft.com/office/drawing/2014/main" id="{34014F06-99BC-4987-95FA-AC700FAA2DB9}"/>
              </a:ext>
            </a:extLst>
          </p:cNvPr>
          <p:cNvPicPr>
            <a:picLocks noChangeAspect="1"/>
          </p:cNvPicPr>
          <p:nvPr/>
        </p:nvPicPr>
        <p:blipFill>
          <a:blip r:embed="rId4"/>
          <a:stretch>
            <a:fillRect/>
          </a:stretch>
        </p:blipFill>
        <p:spPr>
          <a:xfrm>
            <a:off x="7049208" y="486975"/>
            <a:ext cx="1657112" cy="1591056"/>
          </a:xfrm>
          <a:prstGeom prst="rect">
            <a:avLst/>
          </a:prstGeom>
        </p:spPr>
      </p:pic>
      <p:sp>
        <p:nvSpPr>
          <p:cNvPr id="3" name="TextBox 2">
            <a:extLst>
              <a:ext uri="{FF2B5EF4-FFF2-40B4-BE49-F238E27FC236}">
                <a16:creationId xmlns:a16="http://schemas.microsoft.com/office/drawing/2014/main" id="{D4A48D7E-BDA6-E304-62AA-8BEDF45E34AA}"/>
              </a:ext>
            </a:extLst>
          </p:cNvPr>
          <p:cNvSpPr txBox="1"/>
          <p:nvPr/>
        </p:nvSpPr>
        <p:spPr>
          <a:xfrm>
            <a:off x="437680" y="1620831"/>
            <a:ext cx="914400" cy="914400"/>
          </a:xfrm>
          <a:prstGeom prst="rect">
            <a:avLst/>
          </a:prstGeom>
        </p:spPr>
        <p:txBody>
          <a:bodyPr wrap="none" rtlCol="0">
            <a:noAutofit/>
          </a:bodyPr>
          <a:lstStyle/>
          <a:p>
            <a:pPr algn="l"/>
            <a:endParaRPr lang="en-US"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0A812AB9-D3EF-09C7-E9B5-2AD7E8879E4A}"/>
              </a:ext>
            </a:extLst>
          </p:cNvPr>
          <p:cNvSpPr txBox="1">
            <a:spLocks/>
          </p:cNvSpPr>
          <p:nvPr/>
        </p:nvSpPr>
        <p:spPr>
          <a:xfrm>
            <a:off x="3002584" y="231602"/>
            <a:ext cx="3149895" cy="288450"/>
          </a:xfrm>
          <a:prstGeom prst="rect">
            <a:avLst/>
          </a:prstGeom>
        </p:spPr>
        <p:txBody>
          <a:bodyPr vert="horz" lIns="91440" tIns="45720" rIns="91440" bIns="45720" rtlCol="0" anchor="ctr">
            <a:normAutofit/>
          </a:bodyPr>
          <a:lstStyle>
            <a:lvl1pPr marL="0" indent="0" algn="ctr" defTabSz="685783" rtl="0" eaLnBrk="1" latinLnBrk="0" hangingPunct="1">
              <a:lnSpc>
                <a:spcPct val="100000"/>
              </a:lnSpc>
              <a:spcBef>
                <a:spcPts val="750"/>
              </a:spcBef>
              <a:spcAft>
                <a:spcPts val="225"/>
              </a:spcAft>
              <a:buFontTx/>
              <a:buNone/>
              <a:defRPr sz="9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100000"/>
              </a:lnSpc>
              <a:spcBef>
                <a:spcPts val="375"/>
              </a:spcBef>
              <a:spcAft>
                <a:spcPts val="225"/>
              </a:spcAft>
              <a:buClr>
                <a:srgbClr val="2B719B"/>
              </a:buClr>
              <a:buSzPct val="130000"/>
              <a:buFont typeface="Wingdings" pitchFamily="2" charset="2"/>
              <a:buChar char="§"/>
              <a:defRPr sz="1350" kern="1200">
                <a:solidFill>
                  <a:srgbClr val="21212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100000"/>
              </a:lnSpc>
              <a:spcBef>
                <a:spcPts val="375"/>
              </a:spcBef>
              <a:spcAft>
                <a:spcPts val="225"/>
              </a:spcAft>
              <a:buClr>
                <a:srgbClr val="2B719B"/>
              </a:buClr>
              <a:buFont typeface="Courier New" panose="02070309020205020404" pitchFamily="49" charset="0"/>
              <a:buChar char="o"/>
              <a:defRPr sz="1350" kern="1200">
                <a:solidFill>
                  <a:srgbClr val="21212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5pPr>
            <a:lvl6pPr marL="1714457"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UNCLASSIFIED</a:t>
            </a:r>
            <a:endParaRPr lang="en-US" dirty="0"/>
          </a:p>
        </p:txBody>
      </p:sp>
      <p:graphicFrame>
        <p:nvGraphicFramePr>
          <p:cNvPr id="10" name="Content Placeholder 2">
            <a:extLst>
              <a:ext uri="{FF2B5EF4-FFF2-40B4-BE49-F238E27FC236}">
                <a16:creationId xmlns:a16="http://schemas.microsoft.com/office/drawing/2014/main" id="{2CBB1EA0-A95D-4448-2028-64E01E62E909}"/>
              </a:ext>
            </a:extLst>
          </p:cNvPr>
          <p:cNvGraphicFramePr/>
          <p:nvPr>
            <p:extLst>
              <p:ext uri="{D42A27DB-BD31-4B8C-83A1-F6EECF244321}">
                <p14:modId xmlns:p14="http://schemas.microsoft.com/office/powerpoint/2010/main" val="1412276237"/>
              </p:ext>
            </p:extLst>
          </p:nvPr>
        </p:nvGraphicFramePr>
        <p:xfrm>
          <a:off x="918582" y="4209584"/>
          <a:ext cx="7183743" cy="23166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60648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835D10-93EE-1048-CB37-0ECCF131D9F9}"/>
              </a:ext>
            </a:extLst>
          </p:cNvPr>
          <p:cNvSpPr>
            <a:spLocks noGrp="1"/>
          </p:cNvSpPr>
          <p:nvPr>
            <p:ph type="title"/>
          </p:nvPr>
        </p:nvSpPr>
        <p:spPr/>
        <p:txBody>
          <a:bodyPr>
            <a:normAutofit/>
          </a:bodyPr>
          <a:lstStyle/>
          <a:p>
            <a:r>
              <a:rPr lang="en-US" sz="3000" b="1" dirty="0"/>
              <a:t>CJIS Advisory Policy Board (APB)</a:t>
            </a:r>
          </a:p>
        </p:txBody>
      </p:sp>
      <p:sp>
        <p:nvSpPr>
          <p:cNvPr id="3" name="Content Placeholder 2">
            <a:extLst>
              <a:ext uri="{FF2B5EF4-FFF2-40B4-BE49-F238E27FC236}">
                <a16:creationId xmlns:a16="http://schemas.microsoft.com/office/drawing/2014/main" id="{931BBEB7-C412-83A0-F121-BCEB8A99C8A9}"/>
              </a:ext>
            </a:extLst>
          </p:cNvPr>
          <p:cNvSpPr>
            <a:spLocks noGrp="1"/>
          </p:cNvSpPr>
          <p:nvPr>
            <p:ph idx="1"/>
          </p:nvPr>
        </p:nvSpPr>
        <p:spPr/>
        <p:txBody>
          <a:bodyPr/>
          <a:lstStyle/>
          <a:p>
            <a:r>
              <a:rPr lang="en-US" dirty="0"/>
              <a:t>	</a:t>
            </a:r>
          </a:p>
        </p:txBody>
      </p:sp>
      <p:sp>
        <p:nvSpPr>
          <p:cNvPr id="4" name="Text Placeholder 3">
            <a:extLst>
              <a:ext uri="{FF2B5EF4-FFF2-40B4-BE49-F238E27FC236}">
                <a16:creationId xmlns:a16="http://schemas.microsoft.com/office/drawing/2014/main" id="{F73F1359-296D-AFEB-4EBB-0CA6B9882BBA}"/>
              </a:ext>
            </a:extLst>
          </p:cNvPr>
          <p:cNvSpPr>
            <a:spLocks noGrp="1"/>
          </p:cNvSpPr>
          <p:nvPr>
            <p:ph type="body" sz="quarter" idx="13"/>
          </p:nvPr>
        </p:nvSpPr>
        <p:spPr/>
        <p:txBody>
          <a:bodyPr/>
          <a:lstStyle/>
          <a:p>
            <a:r>
              <a:rPr lang="en-US" dirty="0"/>
              <a:t>UNCLASSIFIED</a:t>
            </a:r>
          </a:p>
        </p:txBody>
      </p:sp>
      <p:sp>
        <p:nvSpPr>
          <p:cNvPr id="15" name="Text Placeholder 14">
            <a:extLst>
              <a:ext uri="{FF2B5EF4-FFF2-40B4-BE49-F238E27FC236}">
                <a16:creationId xmlns:a16="http://schemas.microsoft.com/office/drawing/2014/main" id="{7FAFBA68-EA72-1672-F5CF-3F5E2616655A}"/>
              </a:ext>
            </a:extLst>
          </p:cNvPr>
          <p:cNvSpPr txBox="1">
            <a:spLocks/>
          </p:cNvSpPr>
          <p:nvPr/>
        </p:nvSpPr>
        <p:spPr>
          <a:xfrm>
            <a:off x="8303371" y="5504821"/>
            <a:ext cx="425053" cy="186929"/>
          </a:xfrm>
          <a:prstGeom prst="rect">
            <a:avLst/>
          </a:prstGeom>
        </p:spPr>
        <p:txBody>
          <a:bodyPr>
            <a:noAutofit/>
          </a:bodyPr>
          <a:lstStyle>
            <a:lvl1pPr marL="0" indent="0" algn="r" defTabSz="914400" rtl="0" eaLnBrk="1" latinLnBrk="0" hangingPunct="1">
              <a:lnSpc>
                <a:spcPct val="100000"/>
              </a:lnSpc>
              <a:spcBef>
                <a:spcPts val="1000"/>
              </a:spcBef>
              <a:spcAft>
                <a:spcPts val="300"/>
              </a:spcAft>
              <a:buFontTx/>
              <a:buNone/>
              <a:defRPr sz="1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300"/>
              </a:spcAft>
              <a:buClr>
                <a:srgbClr val="2B719B"/>
              </a:buClr>
              <a:buSzPct val="130000"/>
              <a:buFont typeface="Wingdings" pitchFamily="2"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300"/>
              </a:spcAft>
              <a:buClr>
                <a:srgbClr val="2B719B"/>
              </a:buClr>
              <a:buFont typeface="Courier New" panose="02070309020205020404" pitchFamily="49" charset="0"/>
              <a:buChar char="o"/>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300"/>
              </a:spcAft>
              <a:buClr>
                <a:srgbClr val="2B719B"/>
              </a:buClr>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300"/>
              </a:spcAft>
              <a:buClr>
                <a:srgbClr val="2B719B"/>
              </a:buClr>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242DAC6C-4E79-EB43-9840-A46C5E467145}" type="slidenum">
              <a:rPr lang="en-US" sz="750"/>
              <a:t>14</a:t>
            </a:fld>
            <a:endParaRPr lang="en-US" sz="750" dirty="0"/>
          </a:p>
        </p:txBody>
      </p:sp>
      <p:sp>
        <p:nvSpPr>
          <p:cNvPr id="2" name="TextBox 1">
            <a:extLst>
              <a:ext uri="{FF2B5EF4-FFF2-40B4-BE49-F238E27FC236}">
                <a16:creationId xmlns:a16="http://schemas.microsoft.com/office/drawing/2014/main" id="{C7AB24EF-2E73-B893-BF35-449977DDA544}"/>
              </a:ext>
            </a:extLst>
          </p:cNvPr>
          <p:cNvSpPr txBox="1"/>
          <p:nvPr/>
        </p:nvSpPr>
        <p:spPr>
          <a:xfrm>
            <a:off x="615744" y="1460320"/>
            <a:ext cx="5851963" cy="36779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defTabSz="685783">
              <a:spcBef>
                <a:spcPts val="300"/>
              </a:spcBef>
              <a:spcAft>
                <a:spcPts val="1200"/>
              </a:spcAft>
              <a:buFont typeface="Arial" panose="020B0604020202020204" pitchFamily="34" charset="0"/>
              <a:buChar char="•"/>
            </a:pPr>
            <a:r>
              <a:rPr lang="en-US" sz="2600" dirty="0">
                <a:latin typeface="Arial" panose="020B0604020202020204" pitchFamily="34" charset="0"/>
                <a:cs typeface="Arial" panose="020B0604020202020204" pitchFamily="34" charset="0"/>
              </a:rPr>
              <a:t>35 representatives from criminal justice and national security agencies</a:t>
            </a:r>
          </a:p>
          <a:p>
            <a:pPr marL="457200" indent="-457200" defTabSz="685783">
              <a:spcBef>
                <a:spcPts val="300"/>
              </a:spcBef>
              <a:spcAft>
                <a:spcPts val="1200"/>
              </a:spcAft>
              <a:buFont typeface="Arial" panose="020B0604020202020204" pitchFamily="34" charset="0"/>
              <a:buChar char="•"/>
            </a:pPr>
            <a:r>
              <a:rPr lang="en-US" sz="2600" dirty="0">
                <a:latin typeface="Arial" panose="020B0604020202020204" pitchFamily="34" charset="0"/>
                <a:cs typeface="Arial" panose="020B0604020202020204" pitchFamily="34" charset="0"/>
              </a:rPr>
              <a:t>Proposals vetted through</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regional working groups</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and subcommittees</a:t>
            </a:r>
          </a:p>
          <a:p>
            <a:pPr marL="457200" indent="-457200" defTabSz="685783">
              <a:spcBef>
                <a:spcPts val="300"/>
              </a:spcBef>
              <a:spcAft>
                <a:spcPts val="1200"/>
              </a:spcAft>
              <a:buFont typeface="Arial" panose="020B0604020202020204" pitchFamily="34" charset="0"/>
              <a:buChar char="•"/>
            </a:pPr>
            <a:r>
              <a:rPr lang="en-US" sz="2600" dirty="0">
                <a:latin typeface="Arial" panose="020B0604020202020204" pitchFamily="34" charset="0"/>
                <a:cs typeface="Arial" panose="020B0604020202020204" pitchFamily="34" charset="0"/>
              </a:rPr>
              <a:t>CJIS APB recommendations</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are sent to the FBI Director</a:t>
            </a:r>
          </a:p>
        </p:txBody>
      </p:sp>
      <p:pic>
        <p:nvPicPr>
          <p:cNvPr id="12" name="Picture 11" descr="Logo&#10;&#10;Description automatically generated">
            <a:extLst>
              <a:ext uri="{FF2B5EF4-FFF2-40B4-BE49-F238E27FC236}">
                <a16:creationId xmlns:a16="http://schemas.microsoft.com/office/drawing/2014/main" id="{85EBAE8B-7C1F-C4D0-6D53-0FC0D2AA81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2315" y="746940"/>
            <a:ext cx="1591056" cy="1591056"/>
          </a:xfrm>
          <a:prstGeom prst="rect">
            <a:avLst/>
          </a:prstGeom>
        </p:spPr>
      </p:pic>
      <p:pic>
        <p:nvPicPr>
          <p:cNvPr id="7" name="Picture 6">
            <a:extLst>
              <a:ext uri="{FF2B5EF4-FFF2-40B4-BE49-F238E27FC236}">
                <a16:creationId xmlns:a16="http://schemas.microsoft.com/office/drawing/2014/main" id="{274899A8-433F-C0DD-82E4-5D52DB48675D}"/>
              </a:ext>
            </a:extLst>
          </p:cNvPr>
          <p:cNvPicPr>
            <a:picLocks noChangeAspect="1"/>
          </p:cNvPicPr>
          <p:nvPr/>
        </p:nvPicPr>
        <p:blipFill rotWithShape="1">
          <a:blip r:embed="rId4"/>
          <a:srcRect l="16537"/>
          <a:stretch/>
        </p:blipFill>
        <p:spPr>
          <a:xfrm>
            <a:off x="5449946" y="2555221"/>
            <a:ext cx="3231150" cy="2981732"/>
          </a:xfrm>
          <a:prstGeom prst="rect">
            <a:avLst/>
          </a:prstGeom>
        </p:spPr>
      </p:pic>
    </p:spTree>
    <p:extLst>
      <p:ext uri="{BB962C8B-B14F-4D97-AF65-F5344CB8AC3E}">
        <p14:creationId xmlns:p14="http://schemas.microsoft.com/office/powerpoint/2010/main" val="4252254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36619B"/>
                </a:solidFill>
                <a:latin typeface="Arial" panose="020B0604020202020204" pitchFamily="34" charset="0"/>
                <a:ea typeface="+mj-ea"/>
              </a:rPr>
              <a:t>About the CJIS Campus </a:t>
            </a:r>
          </a:p>
        </p:txBody>
      </p:sp>
      <p:sp>
        <p:nvSpPr>
          <p:cNvPr id="3" name="Content Placeholder 2"/>
          <p:cNvSpPr>
            <a:spLocks noGrp="1"/>
          </p:cNvSpPr>
          <p:nvPr>
            <p:ph idx="1"/>
          </p:nvPr>
        </p:nvSpPr>
        <p:spPr/>
        <p:txBody>
          <a:bodyPr>
            <a:normAutofit/>
          </a:bodyPr>
          <a:lstStyle/>
          <a:p>
            <a:pPr lvl="1"/>
            <a:endParaRPr lang="en-US" dirty="0"/>
          </a:p>
          <a:p>
            <a:pPr lvl="1"/>
            <a:endParaRPr lang="en-US" dirty="0"/>
          </a:p>
        </p:txBody>
      </p:sp>
      <p:sp>
        <p:nvSpPr>
          <p:cNvPr id="7" name="Text Placeholder 6">
            <a:extLst>
              <a:ext uri="{FF2B5EF4-FFF2-40B4-BE49-F238E27FC236}">
                <a16:creationId xmlns:a16="http://schemas.microsoft.com/office/drawing/2014/main" id="{FB0196B3-1072-75D9-14A4-86CB62BCA723}"/>
              </a:ext>
            </a:extLst>
          </p:cNvPr>
          <p:cNvSpPr>
            <a:spLocks noGrp="1"/>
          </p:cNvSpPr>
          <p:nvPr>
            <p:ph type="body" sz="quarter" idx="13"/>
          </p:nvPr>
        </p:nvSpPr>
        <p:spPr/>
        <p:txBody>
          <a:bodyPr/>
          <a:lstStyle/>
          <a:p>
            <a:endParaRPr lang="en-US"/>
          </a:p>
        </p:txBody>
      </p:sp>
      <p:pic>
        <p:nvPicPr>
          <p:cNvPr id="4" name="Picture 4" descr="Campus Picture.jpg">
            <a:extLst>
              <a:ext uri="{FF2B5EF4-FFF2-40B4-BE49-F238E27FC236}">
                <a16:creationId xmlns:a16="http://schemas.microsoft.com/office/drawing/2014/main" id="{D4512E62-D655-115E-3E6B-C94800AF5131}"/>
              </a:ext>
            </a:extLst>
          </p:cNvPr>
          <p:cNvPicPr>
            <a:picLocks noChangeAspect="1"/>
          </p:cNvPicPr>
          <p:nvPr/>
        </p:nvPicPr>
        <p:blipFill>
          <a:blip r:embed="rId3"/>
          <a:stretch>
            <a:fillRect/>
          </a:stretch>
        </p:blipFill>
        <p:spPr>
          <a:xfrm>
            <a:off x="1378845" y="1295496"/>
            <a:ext cx="6386309" cy="4267007"/>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BD590F21-8265-7710-2FAE-BAD4D395F5B4}"/>
              </a:ext>
            </a:extLst>
          </p:cNvPr>
          <p:cNvSpPr txBox="1"/>
          <p:nvPr/>
        </p:nvSpPr>
        <p:spPr>
          <a:xfrm>
            <a:off x="3956256" y="6267476"/>
            <a:ext cx="4572000" cy="230832"/>
          </a:xfrm>
          <a:prstGeom prst="rect">
            <a:avLst/>
          </a:prstGeom>
          <a:noFill/>
        </p:spPr>
        <p:txBody>
          <a:bodyPr wrap="square">
            <a:spAutoFit/>
          </a:bodyPr>
          <a:lstStyle/>
          <a:p>
            <a:r>
              <a:rPr lang="en-US" sz="900" dirty="0">
                <a:solidFill>
                  <a:schemeClr val="tx1">
                    <a:lumMod val="65000"/>
                    <a:lumOff val="35000"/>
                  </a:schemeClr>
                </a:solidFill>
                <a:latin typeface="Arial" panose="020B0604020202020204" pitchFamily="34" charset="0"/>
                <a:cs typeface="Arial" panose="020B0604020202020204" pitchFamily="34" charset="0"/>
              </a:rPr>
              <a:t>UNCLASSIFIED</a:t>
            </a:r>
          </a:p>
        </p:txBody>
      </p:sp>
      <p:sp>
        <p:nvSpPr>
          <p:cNvPr id="5" name="Text Placeholder 3">
            <a:extLst>
              <a:ext uri="{FF2B5EF4-FFF2-40B4-BE49-F238E27FC236}">
                <a16:creationId xmlns:a16="http://schemas.microsoft.com/office/drawing/2014/main" id="{B548A242-31A1-E732-7DCE-836E8A32D594}"/>
              </a:ext>
            </a:extLst>
          </p:cNvPr>
          <p:cNvSpPr txBox="1">
            <a:spLocks/>
          </p:cNvSpPr>
          <p:nvPr/>
        </p:nvSpPr>
        <p:spPr>
          <a:xfrm>
            <a:off x="3002584" y="231602"/>
            <a:ext cx="3149895" cy="288450"/>
          </a:xfrm>
          <a:prstGeom prst="rect">
            <a:avLst/>
          </a:prstGeom>
        </p:spPr>
        <p:txBody>
          <a:bodyPr vert="horz" lIns="91440" tIns="45720" rIns="91440" bIns="45720" rtlCol="0" anchor="ctr">
            <a:normAutofit/>
          </a:bodyPr>
          <a:lstStyle>
            <a:lvl1pPr marL="0" indent="0" algn="ctr" defTabSz="685783" rtl="0" eaLnBrk="1" latinLnBrk="0" hangingPunct="1">
              <a:lnSpc>
                <a:spcPct val="100000"/>
              </a:lnSpc>
              <a:spcBef>
                <a:spcPts val="750"/>
              </a:spcBef>
              <a:spcAft>
                <a:spcPts val="225"/>
              </a:spcAft>
              <a:buFontTx/>
              <a:buNone/>
              <a:defRPr sz="9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100000"/>
              </a:lnSpc>
              <a:spcBef>
                <a:spcPts val="375"/>
              </a:spcBef>
              <a:spcAft>
                <a:spcPts val="225"/>
              </a:spcAft>
              <a:buClr>
                <a:srgbClr val="2B719B"/>
              </a:buClr>
              <a:buSzPct val="130000"/>
              <a:buFont typeface="Wingdings" pitchFamily="2" charset="2"/>
              <a:buChar char="§"/>
              <a:defRPr sz="1350" kern="1200">
                <a:solidFill>
                  <a:srgbClr val="21212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100000"/>
              </a:lnSpc>
              <a:spcBef>
                <a:spcPts val="375"/>
              </a:spcBef>
              <a:spcAft>
                <a:spcPts val="225"/>
              </a:spcAft>
              <a:buClr>
                <a:srgbClr val="2B719B"/>
              </a:buClr>
              <a:buFont typeface="Courier New" panose="02070309020205020404" pitchFamily="49" charset="0"/>
              <a:buChar char="o"/>
              <a:defRPr sz="1350" kern="1200">
                <a:solidFill>
                  <a:srgbClr val="21212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5pPr>
            <a:lvl6pPr marL="1714457"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UNCLASSIFIED</a:t>
            </a:r>
            <a:endParaRPr lang="en-US" dirty="0"/>
          </a:p>
        </p:txBody>
      </p:sp>
    </p:spTree>
    <p:extLst>
      <p:ext uri="{BB962C8B-B14F-4D97-AF65-F5344CB8AC3E}">
        <p14:creationId xmlns:p14="http://schemas.microsoft.com/office/powerpoint/2010/main" val="499984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197" y="490678"/>
            <a:ext cx="7750578" cy="1193419"/>
          </a:xfrm>
        </p:spPr>
        <p:txBody>
          <a:bodyPr>
            <a:noAutofit/>
          </a:bodyPr>
          <a:lstStyle/>
          <a:p>
            <a:r>
              <a:rPr lang="en-US" sz="3000" b="1" dirty="0">
                <a:solidFill>
                  <a:srgbClr val="36619B"/>
                </a:solidFill>
                <a:latin typeface="Arial" panose="020B0604020202020204" pitchFamily="34" charset="0"/>
                <a:ea typeface="+mj-ea"/>
              </a:rPr>
              <a:t>Frequently recruited positions for</a:t>
            </a:r>
            <a:br>
              <a:rPr lang="en-US" sz="3000" b="1" dirty="0">
                <a:solidFill>
                  <a:srgbClr val="36619B"/>
                </a:solidFill>
                <a:latin typeface="Arial" panose="020B0604020202020204" pitchFamily="34" charset="0"/>
                <a:ea typeface="+mj-ea"/>
              </a:rPr>
            </a:br>
            <a:r>
              <a:rPr lang="en-US" sz="3000" b="1" dirty="0">
                <a:solidFill>
                  <a:srgbClr val="36619B"/>
                </a:solidFill>
                <a:latin typeface="Arial" panose="020B0604020202020204" pitchFamily="34" charset="0"/>
                <a:ea typeface="+mj-ea"/>
              </a:rPr>
              <a:t>the CJIS Division in Clarksburg, WV:</a:t>
            </a:r>
          </a:p>
        </p:txBody>
      </p:sp>
      <p:sp>
        <p:nvSpPr>
          <p:cNvPr id="6" name="Text Placeholder 5">
            <a:extLst>
              <a:ext uri="{FF2B5EF4-FFF2-40B4-BE49-F238E27FC236}">
                <a16:creationId xmlns:a16="http://schemas.microsoft.com/office/drawing/2014/main" id="{F89879BA-EB9F-EBE3-EF59-D2067DE81C2E}"/>
              </a:ext>
            </a:extLst>
          </p:cNvPr>
          <p:cNvSpPr>
            <a:spLocks noGrp="1"/>
          </p:cNvSpPr>
          <p:nvPr>
            <p:ph type="body" sz="quarter" idx="13"/>
          </p:nvPr>
        </p:nvSpPr>
        <p:spPr/>
        <p:txBody>
          <a:bodyPr/>
          <a:lstStyle/>
          <a:p>
            <a:endParaRPr lang="en-US"/>
          </a:p>
        </p:txBody>
      </p:sp>
      <p:sp>
        <p:nvSpPr>
          <p:cNvPr id="5" name="TextBox 4">
            <a:extLst>
              <a:ext uri="{FF2B5EF4-FFF2-40B4-BE49-F238E27FC236}">
                <a16:creationId xmlns:a16="http://schemas.microsoft.com/office/drawing/2014/main" id="{19E348C8-5EB6-43B7-9F41-693B1774DABA}"/>
              </a:ext>
            </a:extLst>
          </p:cNvPr>
          <p:cNvSpPr txBox="1"/>
          <p:nvPr/>
        </p:nvSpPr>
        <p:spPr>
          <a:xfrm>
            <a:off x="622197" y="1731600"/>
            <a:ext cx="6115680" cy="3324756"/>
          </a:xfrm>
          <a:prstGeom prst="rect">
            <a:avLst/>
          </a:prstGeom>
          <a:noFill/>
        </p:spPr>
        <p:txBody>
          <a:bodyPr wrap="square" lIns="68580" tIns="34290" rIns="68580" bIns="34290" anchor="t">
            <a:spAutoFit/>
          </a:bodyPr>
          <a:lstStyle/>
          <a:p>
            <a:pPr marL="342900" indent="-342900" fontAlgn="base">
              <a:lnSpc>
                <a:spcPct val="150000"/>
              </a:lnSpc>
              <a:buFont typeface="Arial" panose="020B0604020202020204" pitchFamily="34" charset="0"/>
              <a:buChar char="•"/>
            </a:pPr>
            <a:r>
              <a:rPr lang="en-US" sz="2400" dirty="0">
                <a:latin typeface="Arial"/>
                <a:cs typeface="Arial"/>
              </a:rPr>
              <a:t>Biometric Images Examiner (BIE)</a:t>
            </a:r>
          </a:p>
          <a:p>
            <a:pPr marL="342900" indent="-342900">
              <a:lnSpc>
                <a:spcPct val="150000"/>
              </a:lnSpc>
              <a:buFont typeface="Arial" panose="020B0604020202020204" pitchFamily="34" charset="0"/>
              <a:buChar char="•"/>
            </a:pPr>
            <a:r>
              <a:rPr lang="en-US" sz="2400" dirty="0">
                <a:latin typeface="Arial"/>
                <a:cs typeface="Arial"/>
              </a:rPr>
              <a:t>Legal Instruments Examiner (LIE)</a:t>
            </a:r>
          </a:p>
          <a:p>
            <a:pPr marL="342900" indent="-342900">
              <a:lnSpc>
                <a:spcPct val="150000"/>
              </a:lnSpc>
              <a:buFont typeface="Arial" panose="020B0604020202020204" pitchFamily="34" charset="0"/>
              <a:buChar char="•"/>
            </a:pPr>
            <a:r>
              <a:rPr lang="en-US" sz="2400" dirty="0">
                <a:latin typeface="Arial"/>
                <a:cs typeface="Arial"/>
              </a:rPr>
              <a:t>Threat Intake Examiner (TIE)</a:t>
            </a:r>
          </a:p>
          <a:p>
            <a:pPr marL="342900" indent="-342900">
              <a:lnSpc>
                <a:spcPct val="150000"/>
              </a:lnSpc>
              <a:buFont typeface="Arial" panose="020B0604020202020204" pitchFamily="34" charset="0"/>
              <a:buChar char="•"/>
            </a:pPr>
            <a:r>
              <a:rPr lang="en-US" sz="2400" dirty="0">
                <a:latin typeface="Arial"/>
                <a:cs typeface="Arial"/>
              </a:rPr>
              <a:t>Information Technology Specialists (ITS)</a:t>
            </a:r>
          </a:p>
          <a:p>
            <a:pPr>
              <a:lnSpc>
                <a:spcPct val="150000"/>
              </a:lnSpc>
            </a:pPr>
            <a:endParaRPr lang="en-US" sz="2400" dirty="0">
              <a:latin typeface="Arial"/>
              <a:cs typeface="Arial"/>
            </a:endParaRPr>
          </a:p>
          <a:p>
            <a:pPr lvl="1">
              <a:lnSpc>
                <a:spcPct val="150000"/>
              </a:lnSpc>
            </a:pPr>
            <a:r>
              <a:rPr lang="en-US" sz="2400" dirty="0">
                <a:latin typeface="Arial"/>
                <a:cs typeface="Arial"/>
              </a:rPr>
              <a:t>Apply at </a:t>
            </a:r>
            <a:r>
              <a:rPr lang="en-US" sz="2400" dirty="0">
                <a:latin typeface="Arial"/>
                <a:cs typeface="Arial"/>
                <a:hlinkClick r:id="rId3"/>
              </a:rPr>
              <a:t>www.fbijobs.gov</a:t>
            </a:r>
            <a:r>
              <a:rPr lang="en-US" sz="2400" dirty="0">
                <a:latin typeface="Arial"/>
                <a:cs typeface="Arial"/>
              </a:rPr>
              <a:t>. </a:t>
            </a:r>
          </a:p>
        </p:txBody>
      </p:sp>
      <p:sp>
        <p:nvSpPr>
          <p:cNvPr id="4" name="TextBox 3">
            <a:extLst>
              <a:ext uri="{FF2B5EF4-FFF2-40B4-BE49-F238E27FC236}">
                <a16:creationId xmlns:a16="http://schemas.microsoft.com/office/drawing/2014/main" id="{383A43D3-383E-4F77-FF5E-F1C5639286AE}"/>
              </a:ext>
            </a:extLst>
          </p:cNvPr>
          <p:cNvSpPr txBox="1"/>
          <p:nvPr/>
        </p:nvSpPr>
        <p:spPr>
          <a:xfrm>
            <a:off x="4080295" y="6237700"/>
            <a:ext cx="4572000" cy="230832"/>
          </a:xfrm>
          <a:prstGeom prst="rect">
            <a:avLst/>
          </a:prstGeom>
          <a:noFill/>
        </p:spPr>
        <p:txBody>
          <a:bodyPr wrap="square">
            <a:spAutoFit/>
          </a:bodyPr>
          <a:lstStyle/>
          <a:p>
            <a:r>
              <a:rPr lang="en-US" sz="900" dirty="0">
                <a:solidFill>
                  <a:schemeClr val="tx1">
                    <a:lumMod val="65000"/>
                    <a:lumOff val="35000"/>
                  </a:schemeClr>
                </a:solidFill>
                <a:latin typeface="Arial" panose="020B0604020202020204" pitchFamily="34" charset="0"/>
                <a:cs typeface="Arial" panose="020B0604020202020204" pitchFamily="34" charset="0"/>
              </a:rPr>
              <a:t>UNCLASSIFIED</a:t>
            </a:r>
          </a:p>
        </p:txBody>
      </p:sp>
      <p:sp>
        <p:nvSpPr>
          <p:cNvPr id="7" name="Text Placeholder 3">
            <a:extLst>
              <a:ext uri="{FF2B5EF4-FFF2-40B4-BE49-F238E27FC236}">
                <a16:creationId xmlns:a16="http://schemas.microsoft.com/office/drawing/2014/main" id="{043CF94B-254C-44E8-098C-D543EF2F6B15}"/>
              </a:ext>
            </a:extLst>
          </p:cNvPr>
          <p:cNvSpPr txBox="1">
            <a:spLocks/>
          </p:cNvSpPr>
          <p:nvPr/>
        </p:nvSpPr>
        <p:spPr>
          <a:xfrm>
            <a:off x="3002584" y="231602"/>
            <a:ext cx="3149895" cy="288450"/>
          </a:xfrm>
          <a:prstGeom prst="rect">
            <a:avLst/>
          </a:prstGeom>
        </p:spPr>
        <p:txBody>
          <a:bodyPr vert="horz" lIns="91440" tIns="45720" rIns="91440" bIns="45720" rtlCol="0" anchor="ctr">
            <a:normAutofit/>
          </a:bodyPr>
          <a:lstStyle>
            <a:lvl1pPr marL="0" indent="0" algn="ctr" defTabSz="685783" rtl="0" eaLnBrk="1" latinLnBrk="0" hangingPunct="1">
              <a:lnSpc>
                <a:spcPct val="100000"/>
              </a:lnSpc>
              <a:spcBef>
                <a:spcPts val="750"/>
              </a:spcBef>
              <a:spcAft>
                <a:spcPts val="225"/>
              </a:spcAft>
              <a:buFontTx/>
              <a:buNone/>
              <a:defRPr sz="9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100000"/>
              </a:lnSpc>
              <a:spcBef>
                <a:spcPts val="375"/>
              </a:spcBef>
              <a:spcAft>
                <a:spcPts val="225"/>
              </a:spcAft>
              <a:buClr>
                <a:srgbClr val="2B719B"/>
              </a:buClr>
              <a:buSzPct val="130000"/>
              <a:buFont typeface="Wingdings" pitchFamily="2" charset="2"/>
              <a:buChar char="§"/>
              <a:defRPr sz="1350" kern="1200">
                <a:solidFill>
                  <a:srgbClr val="21212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100000"/>
              </a:lnSpc>
              <a:spcBef>
                <a:spcPts val="375"/>
              </a:spcBef>
              <a:spcAft>
                <a:spcPts val="225"/>
              </a:spcAft>
              <a:buClr>
                <a:srgbClr val="2B719B"/>
              </a:buClr>
              <a:buFont typeface="Courier New" panose="02070309020205020404" pitchFamily="49" charset="0"/>
              <a:buChar char="o"/>
              <a:defRPr sz="1350" kern="1200">
                <a:solidFill>
                  <a:srgbClr val="21212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5pPr>
            <a:lvl6pPr marL="1714457"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UNCLASSIFIED</a:t>
            </a:r>
            <a:endParaRPr lang="en-US" dirty="0"/>
          </a:p>
        </p:txBody>
      </p:sp>
      <p:pic>
        <p:nvPicPr>
          <p:cNvPr id="9" name="Picture 8" descr="A person sitting at a desk looking at a computer screen&#10;&#10;Description automatically generated with medium confidence">
            <a:extLst>
              <a:ext uri="{FF2B5EF4-FFF2-40B4-BE49-F238E27FC236}">
                <a16:creationId xmlns:a16="http://schemas.microsoft.com/office/drawing/2014/main" id="{DC9ACB02-762C-39B0-87A8-5E68E59732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9" t="12205" r="7335" b="4470"/>
          <a:stretch/>
        </p:blipFill>
        <p:spPr>
          <a:xfrm>
            <a:off x="5010366" y="4018265"/>
            <a:ext cx="3137591" cy="20627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0986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16345"/>
            <a:ext cx="7767488" cy="1193419"/>
          </a:xfrm>
        </p:spPr>
        <p:txBody>
          <a:bodyPr>
            <a:normAutofit/>
          </a:bodyPr>
          <a:lstStyle/>
          <a:p>
            <a:pPr>
              <a:lnSpc>
                <a:spcPct val="100000"/>
              </a:lnSpc>
            </a:pPr>
            <a:r>
              <a:rPr lang="en-US" sz="3200" b="1" dirty="0">
                <a:latin typeface="Arial"/>
                <a:cs typeface="Arial"/>
              </a:rPr>
              <a:t>9/11</a:t>
            </a:r>
            <a:r>
              <a:rPr lang="en-US" sz="3200" b="1" dirty="0">
                <a:solidFill>
                  <a:srgbClr val="36619B"/>
                </a:solidFill>
                <a:latin typeface="Arial"/>
                <a:cs typeface="Arial"/>
              </a:rPr>
              <a:t> Memorial on the CJIS campus</a:t>
            </a:r>
          </a:p>
        </p:txBody>
      </p:sp>
      <p:sp>
        <p:nvSpPr>
          <p:cNvPr id="3" name="Content Placeholder 2"/>
          <p:cNvSpPr>
            <a:spLocks noGrp="1"/>
          </p:cNvSpPr>
          <p:nvPr>
            <p:ph idx="1"/>
          </p:nvPr>
        </p:nvSpPr>
        <p:spPr/>
        <p:txBody>
          <a:bodyPr>
            <a:normAutofit/>
          </a:bodyPr>
          <a:lstStyle/>
          <a:p>
            <a:pPr lvl="1"/>
            <a:endParaRPr lang="en-US" dirty="0"/>
          </a:p>
          <a:p>
            <a:pPr lvl="1"/>
            <a:endParaRPr lang="en-US" dirty="0"/>
          </a:p>
        </p:txBody>
      </p:sp>
      <p:sp>
        <p:nvSpPr>
          <p:cNvPr id="4" name="Text Placeholder 3">
            <a:extLst>
              <a:ext uri="{FF2B5EF4-FFF2-40B4-BE49-F238E27FC236}">
                <a16:creationId xmlns:a16="http://schemas.microsoft.com/office/drawing/2014/main" id="{A9E89042-856B-197D-AE91-6D86D06811AD}"/>
              </a:ext>
            </a:extLst>
          </p:cNvPr>
          <p:cNvSpPr>
            <a:spLocks noGrp="1"/>
          </p:cNvSpPr>
          <p:nvPr>
            <p:ph type="body" sz="quarter" idx="13"/>
          </p:nvPr>
        </p:nvSpPr>
        <p:spPr/>
        <p:txBody>
          <a:bodyPr/>
          <a:lstStyle/>
          <a:p>
            <a:endParaRPr lang="en-US"/>
          </a:p>
        </p:txBody>
      </p:sp>
      <p:sp>
        <p:nvSpPr>
          <p:cNvPr id="6" name="TextBox 5">
            <a:extLst>
              <a:ext uri="{FF2B5EF4-FFF2-40B4-BE49-F238E27FC236}">
                <a16:creationId xmlns:a16="http://schemas.microsoft.com/office/drawing/2014/main" id="{BD590F21-8265-7710-2FAE-BAD4D395F5B4}"/>
              </a:ext>
            </a:extLst>
          </p:cNvPr>
          <p:cNvSpPr txBox="1"/>
          <p:nvPr/>
        </p:nvSpPr>
        <p:spPr>
          <a:xfrm>
            <a:off x="3956256" y="6267476"/>
            <a:ext cx="4572000" cy="230832"/>
          </a:xfrm>
          <a:prstGeom prst="rect">
            <a:avLst/>
          </a:prstGeom>
          <a:noFill/>
        </p:spPr>
        <p:txBody>
          <a:bodyPr wrap="square">
            <a:spAutoFit/>
          </a:bodyPr>
          <a:lstStyle/>
          <a:p>
            <a:r>
              <a:rPr lang="en-US" sz="900" dirty="0">
                <a:solidFill>
                  <a:schemeClr val="tx1">
                    <a:lumMod val="65000"/>
                    <a:lumOff val="35000"/>
                  </a:schemeClr>
                </a:solidFill>
                <a:latin typeface="Arial" panose="020B0604020202020204" pitchFamily="34" charset="0"/>
                <a:cs typeface="Arial" panose="020B0604020202020204" pitchFamily="34" charset="0"/>
              </a:rPr>
              <a:t>UNCLASSIFIED</a:t>
            </a:r>
          </a:p>
        </p:txBody>
      </p:sp>
      <p:sp>
        <p:nvSpPr>
          <p:cNvPr id="5" name="Text Placeholder 3">
            <a:extLst>
              <a:ext uri="{FF2B5EF4-FFF2-40B4-BE49-F238E27FC236}">
                <a16:creationId xmlns:a16="http://schemas.microsoft.com/office/drawing/2014/main" id="{B548A242-31A1-E732-7DCE-836E8A32D594}"/>
              </a:ext>
            </a:extLst>
          </p:cNvPr>
          <p:cNvSpPr txBox="1">
            <a:spLocks/>
          </p:cNvSpPr>
          <p:nvPr/>
        </p:nvSpPr>
        <p:spPr>
          <a:xfrm>
            <a:off x="3002584" y="231602"/>
            <a:ext cx="3149895" cy="288450"/>
          </a:xfrm>
          <a:prstGeom prst="rect">
            <a:avLst/>
          </a:prstGeom>
        </p:spPr>
        <p:txBody>
          <a:bodyPr vert="horz" lIns="91440" tIns="45720" rIns="91440" bIns="45720" rtlCol="0" anchor="ctr">
            <a:normAutofit/>
          </a:bodyPr>
          <a:lstStyle>
            <a:lvl1pPr marL="0" indent="0" algn="ctr" defTabSz="685783" rtl="0" eaLnBrk="1" latinLnBrk="0" hangingPunct="1">
              <a:lnSpc>
                <a:spcPct val="100000"/>
              </a:lnSpc>
              <a:spcBef>
                <a:spcPts val="750"/>
              </a:spcBef>
              <a:spcAft>
                <a:spcPts val="225"/>
              </a:spcAft>
              <a:buFontTx/>
              <a:buNone/>
              <a:defRPr sz="9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100000"/>
              </a:lnSpc>
              <a:spcBef>
                <a:spcPts val="375"/>
              </a:spcBef>
              <a:spcAft>
                <a:spcPts val="225"/>
              </a:spcAft>
              <a:buClr>
                <a:srgbClr val="2B719B"/>
              </a:buClr>
              <a:buSzPct val="130000"/>
              <a:buFont typeface="Wingdings" pitchFamily="2" charset="2"/>
              <a:buChar char="§"/>
              <a:defRPr sz="1350" kern="1200">
                <a:solidFill>
                  <a:srgbClr val="21212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100000"/>
              </a:lnSpc>
              <a:spcBef>
                <a:spcPts val="375"/>
              </a:spcBef>
              <a:spcAft>
                <a:spcPts val="225"/>
              </a:spcAft>
              <a:buClr>
                <a:srgbClr val="2B719B"/>
              </a:buClr>
              <a:buFont typeface="Courier New" panose="02070309020205020404" pitchFamily="49" charset="0"/>
              <a:buChar char="o"/>
              <a:defRPr sz="1350" kern="1200">
                <a:solidFill>
                  <a:srgbClr val="21212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5pPr>
            <a:lvl6pPr marL="1714457"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UNCLASSIFIED</a:t>
            </a:r>
            <a:endParaRPr lang="en-US" dirty="0"/>
          </a:p>
        </p:txBody>
      </p:sp>
      <p:pic>
        <p:nvPicPr>
          <p:cNvPr id="7" name="Picture 6">
            <a:extLst>
              <a:ext uri="{FF2B5EF4-FFF2-40B4-BE49-F238E27FC236}">
                <a16:creationId xmlns:a16="http://schemas.microsoft.com/office/drawing/2014/main" id="{FFE8F99F-FECF-C519-6293-A6FED0E2285E}"/>
              </a:ext>
            </a:extLst>
          </p:cNvPr>
          <p:cNvPicPr>
            <a:picLocks noChangeAspect="1"/>
          </p:cNvPicPr>
          <p:nvPr/>
        </p:nvPicPr>
        <p:blipFill>
          <a:blip r:embed="rId3"/>
          <a:stretch>
            <a:fillRect/>
          </a:stretch>
        </p:blipFill>
        <p:spPr>
          <a:xfrm>
            <a:off x="4677070" y="1159206"/>
            <a:ext cx="3986073" cy="4417000"/>
          </a:xfrm>
          <a:prstGeom prst="rect">
            <a:avLst/>
          </a:prstGeom>
          <a:effectLst>
            <a:outerShdw blurRad="50800" dist="38100" dir="2700000" algn="tl" rotWithShape="0">
              <a:prstClr val="black">
                <a:alpha val="40000"/>
              </a:prstClr>
            </a:outerShdw>
          </a:effectLst>
        </p:spPr>
      </p:pic>
      <p:pic>
        <p:nvPicPr>
          <p:cNvPr id="9" name="Picture 8" descr="A group of men in military uniforms holding a flag&#10;&#10;Description automatically generated with low confidence">
            <a:extLst>
              <a:ext uri="{FF2B5EF4-FFF2-40B4-BE49-F238E27FC236}">
                <a16:creationId xmlns:a16="http://schemas.microsoft.com/office/drawing/2014/main" id="{89BEF8A6-8DB0-61C1-0508-34F3922AC1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818"/>
          <a:stretch/>
        </p:blipFill>
        <p:spPr>
          <a:xfrm>
            <a:off x="645561" y="1159206"/>
            <a:ext cx="3926439" cy="2465330"/>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AB312353-9CD0-080B-363D-9CC9DD0BFF63}"/>
              </a:ext>
            </a:extLst>
          </p:cNvPr>
          <p:cNvSpPr txBox="1"/>
          <p:nvPr/>
        </p:nvSpPr>
        <p:spPr>
          <a:xfrm>
            <a:off x="628652" y="3734602"/>
            <a:ext cx="4126228" cy="2164853"/>
          </a:xfrm>
          <a:prstGeom prst="rect">
            <a:avLst/>
          </a:prstGeom>
        </p:spPr>
        <p:txBody>
          <a:bodyPr wrap="square" rtlCol="0">
            <a:noAutofit/>
          </a:bodyPr>
          <a:lstStyle/>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9/11 Memorial and Museum in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New York offered loan of artifact </a:t>
            </a:r>
          </a:p>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22-foot steel box column recovered from one of the towers </a:t>
            </a:r>
          </a:p>
          <a:p>
            <a:pPr marL="285750" indent="-28575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Reminder of FBI’s goal to stay “ahead of the threat.”</a:t>
            </a:r>
            <a:endParaRPr lang="en-US" dirty="0"/>
          </a:p>
        </p:txBody>
      </p:sp>
    </p:spTree>
    <p:extLst>
      <p:ext uri="{BB962C8B-B14F-4D97-AF65-F5344CB8AC3E}">
        <p14:creationId xmlns:p14="http://schemas.microsoft.com/office/powerpoint/2010/main" val="2599027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73F1359-296D-AFEB-4EBB-0CA6B9882BBA}"/>
              </a:ext>
            </a:extLst>
          </p:cNvPr>
          <p:cNvSpPr>
            <a:spLocks noGrp="1"/>
          </p:cNvSpPr>
          <p:nvPr>
            <p:ph type="body" sz="quarter" idx="13"/>
          </p:nvPr>
        </p:nvSpPr>
        <p:spPr/>
        <p:txBody>
          <a:bodyPr/>
          <a:lstStyle/>
          <a:p>
            <a:r>
              <a:rPr lang="en-US" dirty="0"/>
              <a:t>UNCLASSIFIED</a:t>
            </a:r>
          </a:p>
        </p:txBody>
      </p:sp>
      <p:pic>
        <p:nvPicPr>
          <p:cNvPr id="5" name="Picture 4" descr="Logo&#10;&#10;Description automatically generated">
            <a:extLst>
              <a:ext uri="{FF2B5EF4-FFF2-40B4-BE49-F238E27FC236}">
                <a16:creationId xmlns:a16="http://schemas.microsoft.com/office/drawing/2014/main" id="{0EFEE5DA-2EBD-B0C8-B5D7-F23506E11F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3541" y="2489972"/>
            <a:ext cx="2629170" cy="2629170"/>
          </a:xfrm>
          <a:prstGeom prst="rect">
            <a:avLst/>
          </a:prstGeom>
        </p:spPr>
      </p:pic>
      <p:sp>
        <p:nvSpPr>
          <p:cNvPr id="6" name="Text Placeholder 3">
            <a:extLst>
              <a:ext uri="{FF2B5EF4-FFF2-40B4-BE49-F238E27FC236}">
                <a16:creationId xmlns:a16="http://schemas.microsoft.com/office/drawing/2014/main" id="{5CE1EDE4-CE35-FD76-E1EF-363726AA7E7D}"/>
              </a:ext>
            </a:extLst>
          </p:cNvPr>
          <p:cNvSpPr txBox="1">
            <a:spLocks/>
          </p:cNvSpPr>
          <p:nvPr/>
        </p:nvSpPr>
        <p:spPr>
          <a:xfrm>
            <a:off x="3002584" y="231602"/>
            <a:ext cx="3149895" cy="288450"/>
          </a:xfrm>
          <a:prstGeom prst="rect">
            <a:avLst/>
          </a:prstGeom>
        </p:spPr>
        <p:txBody>
          <a:bodyPr vert="horz" lIns="91440" tIns="45720" rIns="91440" bIns="45720" rtlCol="0" anchor="ctr">
            <a:normAutofit/>
          </a:bodyPr>
          <a:lstStyle>
            <a:lvl1pPr marL="0" indent="0" algn="ctr" defTabSz="685783" rtl="0" eaLnBrk="1" latinLnBrk="0" hangingPunct="1">
              <a:lnSpc>
                <a:spcPct val="100000"/>
              </a:lnSpc>
              <a:spcBef>
                <a:spcPts val="750"/>
              </a:spcBef>
              <a:spcAft>
                <a:spcPts val="225"/>
              </a:spcAft>
              <a:buFontTx/>
              <a:buNone/>
              <a:defRPr sz="9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100000"/>
              </a:lnSpc>
              <a:spcBef>
                <a:spcPts val="375"/>
              </a:spcBef>
              <a:spcAft>
                <a:spcPts val="225"/>
              </a:spcAft>
              <a:buClr>
                <a:srgbClr val="2B719B"/>
              </a:buClr>
              <a:buSzPct val="130000"/>
              <a:buFont typeface="Wingdings" pitchFamily="2" charset="2"/>
              <a:buChar char="§"/>
              <a:defRPr sz="1350" kern="1200">
                <a:solidFill>
                  <a:srgbClr val="21212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100000"/>
              </a:lnSpc>
              <a:spcBef>
                <a:spcPts val="375"/>
              </a:spcBef>
              <a:spcAft>
                <a:spcPts val="225"/>
              </a:spcAft>
              <a:buClr>
                <a:srgbClr val="2B719B"/>
              </a:buClr>
              <a:buFont typeface="Courier New" panose="02070309020205020404" pitchFamily="49" charset="0"/>
              <a:buChar char="o"/>
              <a:defRPr sz="1350" kern="1200">
                <a:solidFill>
                  <a:srgbClr val="21212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5pPr>
            <a:lvl6pPr marL="1714457"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UNCLASSIFIED</a:t>
            </a:r>
            <a:endParaRPr lang="en-US" dirty="0"/>
          </a:p>
        </p:txBody>
      </p:sp>
      <p:pic>
        <p:nvPicPr>
          <p:cNvPr id="10" name="Picture 9" descr="This slide contains the following visuals: clusteredColumnChart ,textbox ,textbox. Please refer to the notes on this slide for details">
            <a:extLst>
              <a:ext uri="{FF2B5EF4-FFF2-40B4-BE49-F238E27FC236}">
                <a16:creationId xmlns:a16="http://schemas.microsoft.com/office/drawing/2014/main" id="{BDDF671F-6EB9-804C-D7A0-867C13B27AEC}"/>
              </a:ext>
            </a:extLst>
          </p:cNvPr>
          <p:cNvPicPr>
            <a:picLocks noChangeAspect="1"/>
          </p:cNvPicPr>
          <p:nvPr/>
        </p:nvPicPr>
        <p:blipFill>
          <a:blip r:embed="rId4"/>
          <a:stretch>
            <a:fillRect/>
          </a:stretch>
        </p:blipFill>
        <p:spPr>
          <a:xfrm>
            <a:off x="370385" y="615066"/>
            <a:ext cx="8407879" cy="4862137"/>
          </a:xfrm>
          <a:prstGeom prst="rect">
            <a:avLst/>
          </a:prstGeom>
          <a:ln>
            <a:solidFill>
              <a:srgbClr val="333333"/>
            </a:solidFill>
          </a:ln>
        </p:spPr>
      </p:pic>
    </p:spTree>
    <p:extLst>
      <p:ext uri="{BB962C8B-B14F-4D97-AF65-F5344CB8AC3E}">
        <p14:creationId xmlns:p14="http://schemas.microsoft.com/office/powerpoint/2010/main" val="1085567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8C3D7-A064-2C60-C5F6-1059481D8C5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4B9CC1-6892-8FB1-AB37-4687AEC9D7EC}"/>
              </a:ext>
            </a:extLst>
          </p:cNvPr>
          <p:cNvSpPr>
            <a:spLocks noGrp="1"/>
          </p:cNvSpPr>
          <p:nvPr>
            <p:ph idx="1"/>
          </p:nvPr>
        </p:nvSpPr>
        <p:spPr/>
        <p:txBody>
          <a:bodyPr/>
          <a:lstStyle/>
          <a:p>
            <a:r>
              <a:rPr lang="en-US" dirty="0"/>
              <a:t>	</a:t>
            </a:r>
          </a:p>
        </p:txBody>
      </p:sp>
      <p:sp>
        <p:nvSpPr>
          <p:cNvPr id="4" name="Text Placeholder 3">
            <a:extLst>
              <a:ext uri="{FF2B5EF4-FFF2-40B4-BE49-F238E27FC236}">
                <a16:creationId xmlns:a16="http://schemas.microsoft.com/office/drawing/2014/main" id="{68A8B442-43A1-20F9-AA24-EE6535C2DA00}"/>
              </a:ext>
            </a:extLst>
          </p:cNvPr>
          <p:cNvSpPr>
            <a:spLocks noGrp="1"/>
          </p:cNvSpPr>
          <p:nvPr>
            <p:ph type="body" sz="quarter" idx="13"/>
          </p:nvPr>
        </p:nvSpPr>
        <p:spPr/>
        <p:txBody>
          <a:bodyPr/>
          <a:lstStyle/>
          <a:p>
            <a:r>
              <a:rPr lang="en-US" dirty="0"/>
              <a:t>UNCLASSIFIED</a:t>
            </a:r>
          </a:p>
        </p:txBody>
      </p:sp>
      <p:pic>
        <p:nvPicPr>
          <p:cNvPr id="5" name="Picture 4" descr="Logo&#10;&#10;Description automatically generated">
            <a:extLst>
              <a:ext uri="{FF2B5EF4-FFF2-40B4-BE49-F238E27FC236}">
                <a16:creationId xmlns:a16="http://schemas.microsoft.com/office/drawing/2014/main" id="{FF61ADC9-A091-E131-A5EB-D88552B462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3541" y="2489972"/>
            <a:ext cx="2629170" cy="2629170"/>
          </a:xfrm>
          <a:prstGeom prst="rect">
            <a:avLst/>
          </a:prstGeom>
        </p:spPr>
      </p:pic>
      <p:sp>
        <p:nvSpPr>
          <p:cNvPr id="6" name="Text Placeholder 3">
            <a:extLst>
              <a:ext uri="{FF2B5EF4-FFF2-40B4-BE49-F238E27FC236}">
                <a16:creationId xmlns:a16="http://schemas.microsoft.com/office/drawing/2014/main" id="{EB627A66-8C17-689C-B13C-D9E82F28AE57}"/>
              </a:ext>
            </a:extLst>
          </p:cNvPr>
          <p:cNvSpPr txBox="1">
            <a:spLocks/>
          </p:cNvSpPr>
          <p:nvPr/>
        </p:nvSpPr>
        <p:spPr>
          <a:xfrm>
            <a:off x="3002584" y="231602"/>
            <a:ext cx="3149895" cy="288450"/>
          </a:xfrm>
          <a:prstGeom prst="rect">
            <a:avLst/>
          </a:prstGeom>
        </p:spPr>
        <p:txBody>
          <a:bodyPr vert="horz" lIns="91440" tIns="45720" rIns="91440" bIns="45720" rtlCol="0" anchor="ctr">
            <a:normAutofit/>
          </a:bodyPr>
          <a:lstStyle>
            <a:lvl1pPr marL="0" indent="0" algn="ctr" defTabSz="685783" rtl="0" eaLnBrk="1" latinLnBrk="0" hangingPunct="1">
              <a:lnSpc>
                <a:spcPct val="100000"/>
              </a:lnSpc>
              <a:spcBef>
                <a:spcPts val="750"/>
              </a:spcBef>
              <a:spcAft>
                <a:spcPts val="225"/>
              </a:spcAft>
              <a:buFontTx/>
              <a:buNone/>
              <a:defRPr sz="9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100000"/>
              </a:lnSpc>
              <a:spcBef>
                <a:spcPts val="375"/>
              </a:spcBef>
              <a:spcAft>
                <a:spcPts val="225"/>
              </a:spcAft>
              <a:buClr>
                <a:srgbClr val="2B719B"/>
              </a:buClr>
              <a:buSzPct val="130000"/>
              <a:buFont typeface="Wingdings" pitchFamily="2" charset="2"/>
              <a:buChar char="§"/>
              <a:defRPr sz="1350" kern="1200">
                <a:solidFill>
                  <a:srgbClr val="21212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100000"/>
              </a:lnSpc>
              <a:spcBef>
                <a:spcPts val="375"/>
              </a:spcBef>
              <a:spcAft>
                <a:spcPts val="225"/>
              </a:spcAft>
              <a:buClr>
                <a:srgbClr val="2B719B"/>
              </a:buClr>
              <a:buFont typeface="Courier New" panose="02070309020205020404" pitchFamily="49" charset="0"/>
              <a:buChar char="o"/>
              <a:defRPr sz="1350" kern="1200">
                <a:solidFill>
                  <a:srgbClr val="21212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5pPr>
            <a:lvl6pPr marL="1714457"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UNCLASSIFIED</a:t>
            </a:r>
            <a:endParaRPr lang="en-US" dirty="0"/>
          </a:p>
        </p:txBody>
      </p:sp>
      <p:pic>
        <p:nvPicPr>
          <p:cNvPr id="8" name="Picture 7" descr="A picture containing indoor&#10;&#10;Description automatically generated">
            <a:extLst>
              <a:ext uri="{FF2B5EF4-FFF2-40B4-BE49-F238E27FC236}">
                <a16:creationId xmlns:a16="http://schemas.microsoft.com/office/drawing/2014/main" id="{6055C680-A18D-C85B-704C-3F03EA0150F3}"/>
              </a:ext>
            </a:extLst>
          </p:cNvPr>
          <p:cNvPicPr>
            <a:picLocks noChangeAspect="1"/>
          </p:cNvPicPr>
          <p:nvPr/>
        </p:nvPicPr>
        <p:blipFill rotWithShape="1">
          <a:blip r:embed="rId4">
            <a:extLst>
              <a:ext uri="{28A0092B-C50C-407E-A947-70E740481C1C}">
                <a14:useLocalDpi xmlns:a14="http://schemas.microsoft.com/office/drawing/2010/main" val="0"/>
              </a:ext>
            </a:extLst>
          </a:blip>
          <a:srcRect t="387" b="8218"/>
          <a:stretch/>
        </p:blipFill>
        <p:spPr>
          <a:xfrm>
            <a:off x="688722" y="575807"/>
            <a:ext cx="7766555" cy="4732171"/>
          </a:xfrm>
          <a:prstGeom prst="rect">
            <a:avLst/>
          </a:prstGeom>
        </p:spPr>
      </p:pic>
      <p:sp>
        <p:nvSpPr>
          <p:cNvPr id="9" name="Title 6">
            <a:extLst>
              <a:ext uri="{FF2B5EF4-FFF2-40B4-BE49-F238E27FC236}">
                <a16:creationId xmlns:a16="http://schemas.microsoft.com/office/drawing/2014/main" id="{F398C5C9-3412-AC5B-6591-8B5F398088C7}"/>
              </a:ext>
            </a:extLst>
          </p:cNvPr>
          <p:cNvSpPr txBox="1">
            <a:spLocks/>
          </p:cNvSpPr>
          <p:nvPr/>
        </p:nvSpPr>
        <p:spPr>
          <a:xfrm>
            <a:off x="688300" y="5371687"/>
            <a:ext cx="7277924" cy="485293"/>
          </a:xfrm>
          <a:prstGeom prst="rect">
            <a:avLst/>
          </a:prstGeom>
        </p:spPr>
        <p:txBody>
          <a:bodyPr vert="horz" lIns="91440" tIns="45720" rIns="91440" bIns="45720" rtlCol="0" anchor="ctr">
            <a:noAutofit/>
          </a:bodyPr>
          <a:lstStyle>
            <a:lvl1pPr algn="l" defTabSz="685783" rtl="0" eaLnBrk="1" latinLnBrk="0" hangingPunct="1">
              <a:lnSpc>
                <a:spcPct val="120000"/>
              </a:lnSpc>
              <a:spcBef>
                <a:spcPct val="0"/>
              </a:spcBef>
              <a:spcAft>
                <a:spcPts val="0"/>
              </a:spcAft>
              <a:buNone/>
              <a:defRPr sz="1900" b="0" i="0" kern="1200">
                <a:solidFill>
                  <a:srgbClr val="36619B"/>
                </a:solidFill>
                <a:latin typeface="Arial" panose="020B0604020202020204" pitchFamily="34" charset="0"/>
                <a:ea typeface="+mj-ea"/>
                <a:cs typeface="Arial" panose="020B0604020202020204" pitchFamily="34" charset="0"/>
              </a:defRPr>
            </a:lvl1pPr>
          </a:lstStyle>
          <a:p>
            <a:r>
              <a:rPr lang="en-US" sz="3200" b="1" dirty="0"/>
              <a:t>FBI CJIS Division</a:t>
            </a:r>
          </a:p>
        </p:txBody>
      </p:sp>
    </p:spTree>
    <p:extLst>
      <p:ext uri="{BB962C8B-B14F-4D97-AF65-F5344CB8AC3E}">
        <p14:creationId xmlns:p14="http://schemas.microsoft.com/office/powerpoint/2010/main" val="2216520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605E30-5D4C-4B72-4A3D-06B19F145EA0}"/>
              </a:ext>
            </a:extLst>
          </p:cNvPr>
          <p:cNvSpPr>
            <a:spLocks noGrp="1"/>
          </p:cNvSpPr>
          <p:nvPr>
            <p:ph type="title"/>
          </p:nvPr>
        </p:nvSpPr>
        <p:spPr>
          <a:xfrm>
            <a:off x="628652" y="167551"/>
            <a:ext cx="4575687" cy="1193419"/>
          </a:xfrm>
        </p:spPr>
        <p:txBody>
          <a:bodyPr>
            <a:normAutofit/>
          </a:bodyPr>
          <a:lstStyle/>
          <a:p>
            <a:r>
              <a:rPr lang="en-US" sz="3200" b="1" dirty="0"/>
              <a:t>FBI: A Historic Look </a:t>
            </a:r>
          </a:p>
        </p:txBody>
      </p:sp>
      <p:sp>
        <p:nvSpPr>
          <p:cNvPr id="3" name="Content Placeholder 2">
            <a:extLst>
              <a:ext uri="{FF2B5EF4-FFF2-40B4-BE49-F238E27FC236}">
                <a16:creationId xmlns:a16="http://schemas.microsoft.com/office/drawing/2014/main" id="{931BBEB7-C412-83A0-F121-BCEB8A99C8A9}"/>
              </a:ext>
            </a:extLst>
          </p:cNvPr>
          <p:cNvSpPr>
            <a:spLocks noGrp="1"/>
          </p:cNvSpPr>
          <p:nvPr>
            <p:ph idx="1"/>
          </p:nvPr>
        </p:nvSpPr>
        <p:spPr/>
        <p:txBody>
          <a:bodyPr/>
          <a:lstStyle/>
          <a:p>
            <a:r>
              <a:rPr lang="en-US" dirty="0"/>
              <a:t>Body text style</a:t>
            </a:r>
          </a:p>
          <a:p>
            <a:pPr lvl="1"/>
            <a:r>
              <a:rPr lang="en-US" dirty="0"/>
              <a:t>	Bullet text style 1</a:t>
            </a:r>
          </a:p>
          <a:p>
            <a:pPr lvl="2"/>
            <a:r>
              <a:rPr lang="en-US" dirty="0"/>
              <a:t>Bullet text style 2</a:t>
            </a:r>
          </a:p>
          <a:p>
            <a:r>
              <a:rPr lang="en-US" dirty="0"/>
              <a:t>	</a:t>
            </a:r>
          </a:p>
        </p:txBody>
      </p:sp>
      <p:sp>
        <p:nvSpPr>
          <p:cNvPr id="4" name="Text Placeholder 3">
            <a:extLst>
              <a:ext uri="{FF2B5EF4-FFF2-40B4-BE49-F238E27FC236}">
                <a16:creationId xmlns:a16="http://schemas.microsoft.com/office/drawing/2014/main" id="{F73F1359-296D-AFEB-4EBB-0CA6B9882BBA}"/>
              </a:ext>
            </a:extLst>
          </p:cNvPr>
          <p:cNvSpPr>
            <a:spLocks noGrp="1"/>
          </p:cNvSpPr>
          <p:nvPr>
            <p:ph type="body" sz="quarter" idx="13"/>
          </p:nvPr>
        </p:nvSpPr>
        <p:spPr/>
        <p:txBody>
          <a:bodyPr/>
          <a:lstStyle/>
          <a:p>
            <a:r>
              <a:rPr lang="en-US" dirty="0"/>
              <a:t>UNCLASSIFIED</a:t>
            </a:r>
          </a:p>
        </p:txBody>
      </p:sp>
      <p:sp>
        <p:nvSpPr>
          <p:cNvPr id="15" name="Text Placeholder 14">
            <a:extLst>
              <a:ext uri="{FF2B5EF4-FFF2-40B4-BE49-F238E27FC236}">
                <a16:creationId xmlns:a16="http://schemas.microsoft.com/office/drawing/2014/main" id="{7FAFBA68-EA72-1672-F5CF-3F5E2616655A}"/>
              </a:ext>
            </a:extLst>
          </p:cNvPr>
          <p:cNvSpPr txBox="1">
            <a:spLocks/>
          </p:cNvSpPr>
          <p:nvPr/>
        </p:nvSpPr>
        <p:spPr>
          <a:xfrm>
            <a:off x="8303371" y="5504821"/>
            <a:ext cx="425053" cy="186929"/>
          </a:xfrm>
          <a:prstGeom prst="rect">
            <a:avLst/>
          </a:prstGeom>
        </p:spPr>
        <p:txBody>
          <a:bodyPr>
            <a:noAutofit/>
          </a:bodyPr>
          <a:lstStyle>
            <a:lvl1pPr marL="0" indent="0" algn="r" defTabSz="914400" rtl="0" eaLnBrk="1" latinLnBrk="0" hangingPunct="1">
              <a:lnSpc>
                <a:spcPct val="100000"/>
              </a:lnSpc>
              <a:spcBef>
                <a:spcPts val="1000"/>
              </a:spcBef>
              <a:spcAft>
                <a:spcPts val="300"/>
              </a:spcAft>
              <a:buFontTx/>
              <a:buNone/>
              <a:defRPr sz="1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300"/>
              </a:spcAft>
              <a:buClr>
                <a:srgbClr val="2B719B"/>
              </a:buClr>
              <a:buSzPct val="130000"/>
              <a:buFont typeface="Wingdings" pitchFamily="2"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300"/>
              </a:spcAft>
              <a:buClr>
                <a:srgbClr val="2B719B"/>
              </a:buClr>
              <a:buFont typeface="Courier New" panose="02070309020205020404" pitchFamily="49" charset="0"/>
              <a:buChar char="o"/>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300"/>
              </a:spcAft>
              <a:buClr>
                <a:srgbClr val="2B719B"/>
              </a:buClr>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300"/>
              </a:spcAft>
              <a:buClr>
                <a:srgbClr val="2B719B"/>
              </a:buClr>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242DAC6C-4E79-EB43-9840-A46C5E467145}" type="slidenum">
              <a:rPr lang="en-US" sz="750"/>
              <a:t>2</a:t>
            </a:fld>
            <a:endParaRPr lang="en-US" sz="750" dirty="0"/>
          </a:p>
        </p:txBody>
      </p:sp>
      <p:pic>
        <p:nvPicPr>
          <p:cNvPr id="5" name="Picture 4" descr="Law enforcement agents inspect the crime scene surrounding Viola Liuzzo's car. Liuzzo, a civil rights worker from Detroit, Michigan, was killed by members of the Ku Klux Klan on March 25, 1965, as she was driving between Selma and Montgomery, Alabama. &#10;Image courtesy of the Walter P. Reuther Library, Archives of Labor and Urban Affairs, Wayne State University.">
            <a:extLst>
              <a:ext uri="{FF2B5EF4-FFF2-40B4-BE49-F238E27FC236}">
                <a16:creationId xmlns:a16="http://schemas.microsoft.com/office/drawing/2014/main" id="{DECC2D26-3782-D9D8-DE14-CF2A81062B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76" y="1155822"/>
            <a:ext cx="2751707" cy="2174426"/>
          </a:xfrm>
          <a:prstGeom prst="rect">
            <a:avLst/>
          </a:prstGeom>
        </p:spPr>
      </p:pic>
      <p:pic>
        <p:nvPicPr>
          <p:cNvPr id="8" name="Picture 7" descr="A fingerprint examiner analyzes a fingerprint card.">
            <a:extLst>
              <a:ext uri="{FF2B5EF4-FFF2-40B4-BE49-F238E27FC236}">
                <a16:creationId xmlns:a16="http://schemas.microsoft.com/office/drawing/2014/main" id="{77F2300E-2D86-43CB-76CC-95E1EB4132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76" y="4279836"/>
            <a:ext cx="2441314" cy="1767281"/>
          </a:xfrm>
          <a:prstGeom prst="rect">
            <a:avLst/>
          </a:prstGeom>
        </p:spPr>
      </p:pic>
      <p:pic>
        <p:nvPicPr>
          <p:cNvPr id="13" name="Picture 12" descr="Charles Ponzi works in his office in Boston in 1920. Ponzi fraud schemes are named after him.">
            <a:extLst>
              <a:ext uri="{FF2B5EF4-FFF2-40B4-BE49-F238E27FC236}">
                <a16:creationId xmlns:a16="http://schemas.microsoft.com/office/drawing/2014/main" id="{A36C6C46-5015-76A8-F2B0-5E916A7BAC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5842" y="3429000"/>
            <a:ext cx="2418027" cy="1450816"/>
          </a:xfrm>
          <a:prstGeom prst="rect">
            <a:avLst/>
          </a:prstGeom>
        </p:spPr>
      </p:pic>
      <p:pic>
        <p:nvPicPr>
          <p:cNvPr id="20" name="Picture Placeholder 19" descr="Director Hoover on September 28, 1961. Library of Congress photo from the U.S. News &amp; World Report Magazine Photograph Collection.">
            <a:extLst>
              <a:ext uri="{FF2B5EF4-FFF2-40B4-BE49-F238E27FC236}">
                <a16:creationId xmlns:a16="http://schemas.microsoft.com/office/drawing/2014/main" id="{0FAF6C35-BA31-7BB8-7711-6A5500B1943C}"/>
              </a:ext>
            </a:extLst>
          </p:cNvPr>
          <p:cNvPicPr>
            <a:picLocks noGrp="1" noChangeAspect="1"/>
          </p:cNvPicPr>
          <p:nvPr>
            <p:ph type="pic" sz="quarter" idx="14"/>
          </p:nvPr>
        </p:nvPicPr>
        <p:blipFill>
          <a:blip r:embed="rId6" cstate="print">
            <a:extLst>
              <a:ext uri="{28A0092B-C50C-407E-A947-70E740481C1C}">
                <a14:useLocalDpi xmlns:a14="http://schemas.microsoft.com/office/drawing/2010/main" val="0"/>
              </a:ext>
            </a:extLst>
          </a:blip>
          <a:srcRect l="6327" r="6327"/>
          <a:stretch>
            <a:fillRect/>
          </a:stretch>
        </p:blipFill>
        <p:spPr>
          <a:xfrm>
            <a:off x="5237521" y="239701"/>
            <a:ext cx="3713032" cy="6378597"/>
          </a:xfrm>
        </p:spPr>
      </p:pic>
      <p:pic>
        <p:nvPicPr>
          <p:cNvPr id="7" name="Picture 6" descr="Mobster Louis &quot;Lepke&quot; Buchalter (center) is escorted from a courthouse in 1940. For more information, see https://www.fbi.gov/history/famous-cases/the-fur-dressers-case. Library of Congress photograph.">
            <a:extLst>
              <a:ext uri="{FF2B5EF4-FFF2-40B4-BE49-F238E27FC236}">
                <a16:creationId xmlns:a16="http://schemas.microsoft.com/office/drawing/2014/main" id="{31F17E6F-0193-1602-B1F2-7145423B29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69826" y="1114313"/>
            <a:ext cx="1749416" cy="2211573"/>
          </a:xfrm>
          <a:prstGeom prst="rect">
            <a:avLst/>
          </a:prstGeom>
        </p:spPr>
      </p:pic>
      <p:sp>
        <p:nvSpPr>
          <p:cNvPr id="2" name="Text Placeholder 3">
            <a:extLst>
              <a:ext uri="{FF2B5EF4-FFF2-40B4-BE49-F238E27FC236}">
                <a16:creationId xmlns:a16="http://schemas.microsoft.com/office/drawing/2014/main" id="{30AFCF9F-E213-AFEA-8BBE-35855DFB6671}"/>
              </a:ext>
            </a:extLst>
          </p:cNvPr>
          <p:cNvSpPr txBox="1">
            <a:spLocks/>
          </p:cNvSpPr>
          <p:nvPr/>
        </p:nvSpPr>
        <p:spPr>
          <a:xfrm>
            <a:off x="3002584" y="231602"/>
            <a:ext cx="3149895" cy="288450"/>
          </a:xfrm>
          <a:prstGeom prst="rect">
            <a:avLst/>
          </a:prstGeom>
        </p:spPr>
        <p:txBody>
          <a:bodyPr vert="horz" lIns="91440" tIns="45720" rIns="91440" bIns="45720" rtlCol="0" anchor="ctr">
            <a:normAutofit/>
          </a:bodyPr>
          <a:lstStyle>
            <a:lvl1pPr marL="0" indent="0" algn="ctr" defTabSz="685783" rtl="0" eaLnBrk="1" latinLnBrk="0" hangingPunct="1">
              <a:lnSpc>
                <a:spcPct val="100000"/>
              </a:lnSpc>
              <a:spcBef>
                <a:spcPts val="750"/>
              </a:spcBef>
              <a:spcAft>
                <a:spcPts val="225"/>
              </a:spcAft>
              <a:buFontTx/>
              <a:buNone/>
              <a:defRPr sz="9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100000"/>
              </a:lnSpc>
              <a:spcBef>
                <a:spcPts val="375"/>
              </a:spcBef>
              <a:spcAft>
                <a:spcPts val="225"/>
              </a:spcAft>
              <a:buClr>
                <a:srgbClr val="2B719B"/>
              </a:buClr>
              <a:buSzPct val="130000"/>
              <a:buFont typeface="Wingdings" pitchFamily="2" charset="2"/>
              <a:buChar char="§"/>
              <a:defRPr sz="1350" kern="1200">
                <a:solidFill>
                  <a:srgbClr val="21212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100000"/>
              </a:lnSpc>
              <a:spcBef>
                <a:spcPts val="375"/>
              </a:spcBef>
              <a:spcAft>
                <a:spcPts val="225"/>
              </a:spcAft>
              <a:buClr>
                <a:srgbClr val="2B719B"/>
              </a:buClr>
              <a:buFont typeface="Courier New" panose="02070309020205020404" pitchFamily="49" charset="0"/>
              <a:buChar char="o"/>
              <a:defRPr sz="1350" kern="1200">
                <a:solidFill>
                  <a:srgbClr val="21212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5pPr>
            <a:lvl6pPr marL="1714457"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UNCLASSIFIED</a:t>
            </a:r>
            <a:endParaRPr lang="en-US" dirty="0"/>
          </a:p>
        </p:txBody>
      </p:sp>
    </p:spTree>
    <p:extLst>
      <p:ext uri="{BB962C8B-B14F-4D97-AF65-F5344CB8AC3E}">
        <p14:creationId xmlns:p14="http://schemas.microsoft.com/office/powerpoint/2010/main" val="3220120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55A1F8-1E3C-9539-7662-C9F7104E300C}"/>
              </a:ext>
            </a:extLst>
          </p:cNvPr>
          <p:cNvSpPr>
            <a:spLocks noGrp="1"/>
          </p:cNvSpPr>
          <p:nvPr>
            <p:ph type="title"/>
          </p:nvPr>
        </p:nvSpPr>
        <p:spPr/>
        <p:txBody>
          <a:bodyPr>
            <a:normAutofit/>
          </a:bodyPr>
          <a:lstStyle/>
          <a:p>
            <a:r>
              <a:rPr lang="en-US" sz="3200" b="1" dirty="0"/>
              <a:t>Biometrics Beginning</a:t>
            </a:r>
          </a:p>
        </p:txBody>
      </p:sp>
      <p:sp>
        <p:nvSpPr>
          <p:cNvPr id="5" name="Content Placeholder 4">
            <a:extLst>
              <a:ext uri="{FF2B5EF4-FFF2-40B4-BE49-F238E27FC236}">
                <a16:creationId xmlns:a16="http://schemas.microsoft.com/office/drawing/2014/main" id="{51D67250-4F24-6596-4234-EA43B7B1E4FB}"/>
              </a:ext>
            </a:extLst>
          </p:cNvPr>
          <p:cNvSpPr>
            <a:spLocks noGrp="1"/>
          </p:cNvSpPr>
          <p:nvPr>
            <p:ph idx="1"/>
          </p:nvPr>
        </p:nvSpPr>
        <p:spPr/>
        <p:txBody>
          <a:bodyPr/>
          <a:lstStyle/>
          <a:p>
            <a:endParaRPr lang="en-US"/>
          </a:p>
        </p:txBody>
      </p:sp>
      <p:sp>
        <p:nvSpPr>
          <p:cNvPr id="2" name="Text Placeholder 1">
            <a:extLst>
              <a:ext uri="{FF2B5EF4-FFF2-40B4-BE49-F238E27FC236}">
                <a16:creationId xmlns:a16="http://schemas.microsoft.com/office/drawing/2014/main" id="{8976D706-6A12-3BB0-946A-B8AF4DA92CA0}"/>
              </a:ext>
            </a:extLst>
          </p:cNvPr>
          <p:cNvSpPr>
            <a:spLocks noGrp="1"/>
          </p:cNvSpPr>
          <p:nvPr>
            <p:ph type="body" sz="quarter" idx="13"/>
          </p:nvPr>
        </p:nvSpPr>
        <p:spPr/>
        <p:txBody>
          <a:bodyPr/>
          <a:lstStyle/>
          <a:p>
            <a:r>
              <a:rPr lang="en-US" dirty="0"/>
              <a:t>UNCLASSIFIED</a:t>
            </a:r>
          </a:p>
        </p:txBody>
      </p:sp>
      <p:pic>
        <p:nvPicPr>
          <p:cNvPr id="10" name="Picture 9" descr="manclassifyingprint.TIF">
            <a:extLst>
              <a:ext uri="{FF2B5EF4-FFF2-40B4-BE49-F238E27FC236}">
                <a16:creationId xmlns:a16="http://schemas.microsoft.com/office/drawing/2014/main" id="{7A06E103-6833-5675-5C34-E0519ED38357}"/>
              </a:ext>
            </a:extLst>
          </p:cNvPr>
          <p:cNvPicPr>
            <a:picLocks noChangeAspect="1"/>
          </p:cNvPicPr>
          <p:nvPr/>
        </p:nvPicPr>
        <p:blipFill>
          <a:blip r:embed="rId3" cstate="print">
            <a:lum/>
          </a:blip>
          <a:srcRect l="5490" t="4444" r="10327" b="42761"/>
          <a:stretch>
            <a:fillRect/>
          </a:stretch>
        </p:blipFill>
        <p:spPr>
          <a:xfrm>
            <a:off x="276330" y="1360404"/>
            <a:ext cx="2002633" cy="2068596"/>
          </a:xfrm>
          <a:prstGeom prst="rect">
            <a:avLst/>
          </a:prstGeom>
        </p:spPr>
      </p:pic>
      <p:pic>
        <p:nvPicPr>
          <p:cNvPr id="11" name="Picture 10" descr="Technical Section 1929.jpg">
            <a:extLst>
              <a:ext uri="{FF2B5EF4-FFF2-40B4-BE49-F238E27FC236}">
                <a16:creationId xmlns:a16="http://schemas.microsoft.com/office/drawing/2014/main" id="{1C4C76BC-0ECC-7401-8530-0FDCFBF17C98}"/>
              </a:ext>
            </a:extLst>
          </p:cNvPr>
          <p:cNvPicPr>
            <a:picLocks noChangeAspect="1"/>
          </p:cNvPicPr>
          <p:nvPr/>
        </p:nvPicPr>
        <p:blipFill>
          <a:blip r:embed="rId4" cstate="print"/>
          <a:srcRect t="11661" b="16899"/>
          <a:stretch>
            <a:fillRect/>
          </a:stretch>
        </p:blipFill>
        <p:spPr>
          <a:xfrm>
            <a:off x="276330" y="3496918"/>
            <a:ext cx="4794546" cy="2076739"/>
          </a:xfrm>
          <a:prstGeom prst="rect">
            <a:avLst/>
          </a:prstGeom>
        </p:spPr>
      </p:pic>
      <p:pic>
        <p:nvPicPr>
          <p:cNvPr id="12" name="Picture 3" descr="2.1934.jpg">
            <a:extLst>
              <a:ext uri="{FF2B5EF4-FFF2-40B4-BE49-F238E27FC236}">
                <a16:creationId xmlns:a16="http://schemas.microsoft.com/office/drawing/2014/main" id="{FDBA1257-3931-7C12-9447-7C79F58818F0}"/>
              </a:ext>
            </a:extLst>
          </p:cNvPr>
          <p:cNvPicPr>
            <a:picLocks noChangeAspect="1"/>
          </p:cNvPicPr>
          <p:nvPr/>
        </p:nvPicPr>
        <p:blipFill rotWithShape="1">
          <a:blip r:embed="rId5" cstate="print"/>
          <a:srcRect/>
          <a:stretch/>
        </p:blipFill>
        <p:spPr bwMode="auto">
          <a:xfrm>
            <a:off x="2286580" y="1372653"/>
            <a:ext cx="2784296" cy="207673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Picture 2">
            <a:extLst>
              <a:ext uri="{FF2B5EF4-FFF2-40B4-BE49-F238E27FC236}">
                <a16:creationId xmlns:a16="http://schemas.microsoft.com/office/drawing/2014/main" id="{F768618D-E858-DE2F-14F2-7CC1096AC5E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262" t="34603" r="28206" b="32466"/>
          <a:stretch/>
        </p:blipFill>
        <p:spPr bwMode="auto">
          <a:xfrm>
            <a:off x="6226402" y="514232"/>
            <a:ext cx="2303017" cy="20767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descr="V:\SHARED\Strategic Management and Leadership Support\PowerPoint PresentationsKEEPALL\APB\APB2014\12_2014_APBpresentation\draftslidesandsuch\BiometricServicesdesk.jpg">
            <a:extLst>
              <a:ext uri="{FF2B5EF4-FFF2-40B4-BE49-F238E27FC236}">
                <a16:creationId xmlns:a16="http://schemas.microsoft.com/office/drawing/2014/main" id="{1BB1433C-D76C-172E-1878-99083CAA5E43}"/>
              </a:ext>
            </a:extLst>
          </p:cNvPr>
          <p:cNvPicPr>
            <a:picLocks noChangeAspect="1" noChangeArrowheads="1"/>
          </p:cNvPicPr>
          <p:nvPr/>
        </p:nvPicPr>
        <p:blipFill>
          <a:blip r:embed="rId7" cstate="print">
            <a:lum bright="15000" contrast="-14000"/>
          </a:blip>
          <a:srcRect l="11463" r="43256" b="442"/>
          <a:stretch>
            <a:fillRect/>
          </a:stretch>
        </p:blipFill>
        <p:spPr bwMode="auto">
          <a:xfrm>
            <a:off x="6218785" y="2647152"/>
            <a:ext cx="2303017" cy="1699531"/>
          </a:xfrm>
          <a:prstGeom prst="rect">
            <a:avLst/>
          </a:prstGeom>
          <a:noFill/>
        </p:spPr>
      </p:pic>
      <p:pic>
        <p:nvPicPr>
          <p:cNvPr id="15" name="Picture 5">
            <a:extLst>
              <a:ext uri="{FF2B5EF4-FFF2-40B4-BE49-F238E27FC236}">
                <a16:creationId xmlns:a16="http://schemas.microsoft.com/office/drawing/2014/main" id="{1C551D4E-64CA-2A74-AF7E-3BAECDC167E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71" r="8777"/>
          <a:stretch/>
        </p:blipFill>
        <p:spPr bwMode="auto">
          <a:xfrm>
            <a:off x="6152479" y="4402864"/>
            <a:ext cx="2369323" cy="16076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Connector: Elbow 18">
            <a:extLst>
              <a:ext uri="{FF2B5EF4-FFF2-40B4-BE49-F238E27FC236}">
                <a16:creationId xmlns:a16="http://schemas.microsoft.com/office/drawing/2014/main" id="{8F405A90-5911-90E7-1931-9FF85AE6FEE0}"/>
              </a:ext>
            </a:extLst>
          </p:cNvPr>
          <p:cNvCxnSpPr/>
          <p:nvPr/>
        </p:nvCxnSpPr>
        <p:spPr>
          <a:xfrm>
            <a:off x="5238079" y="2971800"/>
            <a:ext cx="914400" cy="914400"/>
          </a:xfrm>
          <a:prstGeom prst="bentConnector3">
            <a:avLst>
              <a:gd name="adj1" fmla="val 41209"/>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 Placeholder 3">
            <a:extLst>
              <a:ext uri="{FF2B5EF4-FFF2-40B4-BE49-F238E27FC236}">
                <a16:creationId xmlns:a16="http://schemas.microsoft.com/office/drawing/2014/main" id="{22C1F3D3-DC9A-F745-7334-7F289F99BA2D}"/>
              </a:ext>
            </a:extLst>
          </p:cNvPr>
          <p:cNvSpPr txBox="1">
            <a:spLocks/>
          </p:cNvSpPr>
          <p:nvPr/>
        </p:nvSpPr>
        <p:spPr>
          <a:xfrm>
            <a:off x="3002584" y="231602"/>
            <a:ext cx="3149895" cy="288450"/>
          </a:xfrm>
          <a:prstGeom prst="rect">
            <a:avLst/>
          </a:prstGeom>
        </p:spPr>
        <p:txBody>
          <a:bodyPr vert="horz" lIns="91440" tIns="45720" rIns="91440" bIns="45720" rtlCol="0" anchor="ctr">
            <a:normAutofit/>
          </a:bodyPr>
          <a:lstStyle>
            <a:lvl1pPr marL="0" indent="0" algn="ctr" defTabSz="685783" rtl="0" eaLnBrk="1" latinLnBrk="0" hangingPunct="1">
              <a:lnSpc>
                <a:spcPct val="100000"/>
              </a:lnSpc>
              <a:spcBef>
                <a:spcPts val="750"/>
              </a:spcBef>
              <a:spcAft>
                <a:spcPts val="225"/>
              </a:spcAft>
              <a:buFontTx/>
              <a:buNone/>
              <a:defRPr sz="9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100000"/>
              </a:lnSpc>
              <a:spcBef>
                <a:spcPts val="375"/>
              </a:spcBef>
              <a:spcAft>
                <a:spcPts val="225"/>
              </a:spcAft>
              <a:buClr>
                <a:srgbClr val="2B719B"/>
              </a:buClr>
              <a:buSzPct val="130000"/>
              <a:buFont typeface="Wingdings" pitchFamily="2" charset="2"/>
              <a:buChar char="§"/>
              <a:defRPr sz="1350" kern="1200">
                <a:solidFill>
                  <a:srgbClr val="21212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100000"/>
              </a:lnSpc>
              <a:spcBef>
                <a:spcPts val="375"/>
              </a:spcBef>
              <a:spcAft>
                <a:spcPts val="225"/>
              </a:spcAft>
              <a:buClr>
                <a:srgbClr val="2B719B"/>
              </a:buClr>
              <a:buFont typeface="Courier New" panose="02070309020205020404" pitchFamily="49" charset="0"/>
              <a:buChar char="o"/>
              <a:defRPr sz="1350" kern="1200">
                <a:solidFill>
                  <a:srgbClr val="21212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5pPr>
            <a:lvl6pPr marL="1714457"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UNCLASSIFIED</a:t>
            </a:r>
            <a:endParaRPr lang="en-US" dirty="0"/>
          </a:p>
        </p:txBody>
      </p:sp>
    </p:spTree>
    <p:extLst>
      <p:ext uri="{BB962C8B-B14F-4D97-AF65-F5344CB8AC3E}">
        <p14:creationId xmlns:p14="http://schemas.microsoft.com/office/powerpoint/2010/main" val="109958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2DCAFB3-908A-DF81-2574-088CD98AB2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31BBEB7-C412-83A0-F121-BCEB8A99C8A9}"/>
              </a:ext>
            </a:extLst>
          </p:cNvPr>
          <p:cNvSpPr>
            <a:spLocks noGrp="1"/>
          </p:cNvSpPr>
          <p:nvPr>
            <p:ph idx="1"/>
          </p:nvPr>
        </p:nvSpPr>
        <p:spPr/>
        <p:txBody>
          <a:bodyPr/>
          <a:lstStyle/>
          <a:p>
            <a:r>
              <a:rPr lang="en-US" dirty="0"/>
              <a:t>	</a:t>
            </a:r>
          </a:p>
        </p:txBody>
      </p:sp>
      <p:sp>
        <p:nvSpPr>
          <p:cNvPr id="4" name="Text Placeholder 3">
            <a:extLst>
              <a:ext uri="{FF2B5EF4-FFF2-40B4-BE49-F238E27FC236}">
                <a16:creationId xmlns:a16="http://schemas.microsoft.com/office/drawing/2014/main" id="{F73F1359-296D-AFEB-4EBB-0CA6B9882BBA}"/>
              </a:ext>
            </a:extLst>
          </p:cNvPr>
          <p:cNvSpPr>
            <a:spLocks noGrp="1"/>
          </p:cNvSpPr>
          <p:nvPr>
            <p:ph type="body" sz="quarter" idx="13"/>
          </p:nvPr>
        </p:nvSpPr>
        <p:spPr/>
        <p:txBody>
          <a:bodyPr/>
          <a:lstStyle/>
          <a:p>
            <a:r>
              <a:rPr lang="en-US" dirty="0"/>
              <a:t>UNCLASSIFIED</a:t>
            </a:r>
          </a:p>
        </p:txBody>
      </p:sp>
      <p:sp>
        <p:nvSpPr>
          <p:cNvPr id="2" name="Text Placeholder 3">
            <a:extLst>
              <a:ext uri="{FF2B5EF4-FFF2-40B4-BE49-F238E27FC236}">
                <a16:creationId xmlns:a16="http://schemas.microsoft.com/office/drawing/2014/main" id="{4133C859-4807-EBED-B2EF-5D2E191A2A66}"/>
              </a:ext>
            </a:extLst>
          </p:cNvPr>
          <p:cNvSpPr txBox="1">
            <a:spLocks/>
          </p:cNvSpPr>
          <p:nvPr/>
        </p:nvSpPr>
        <p:spPr>
          <a:xfrm>
            <a:off x="3002584" y="231602"/>
            <a:ext cx="3149895" cy="288450"/>
          </a:xfrm>
          <a:prstGeom prst="rect">
            <a:avLst/>
          </a:prstGeom>
        </p:spPr>
        <p:txBody>
          <a:bodyPr vert="horz" lIns="91440" tIns="45720" rIns="91440" bIns="45720" rtlCol="0" anchor="ctr">
            <a:normAutofit/>
          </a:bodyPr>
          <a:lstStyle>
            <a:lvl1pPr marL="0" indent="0" algn="ctr" defTabSz="685783" rtl="0" eaLnBrk="1" latinLnBrk="0" hangingPunct="1">
              <a:lnSpc>
                <a:spcPct val="100000"/>
              </a:lnSpc>
              <a:spcBef>
                <a:spcPts val="750"/>
              </a:spcBef>
              <a:spcAft>
                <a:spcPts val="225"/>
              </a:spcAft>
              <a:buFontTx/>
              <a:buNone/>
              <a:defRPr sz="9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100000"/>
              </a:lnSpc>
              <a:spcBef>
                <a:spcPts val="375"/>
              </a:spcBef>
              <a:spcAft>
                <a:spcPts val="225"/>
              </a:spcAft>
              <a:buClr>
                <a:srgbClr val="2B719B"/>
              </a:buClr>
              <a:buSzPct val="130000"/>
              <a:buFont typeface="Wingdings" pitchFamily="2" charset="2"/>
              <a:buChar char="§"/>
              <a:defRPr sz="1350" kern="1200">
                <a:solidFill>
                  <a:srgbClr val="21212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100000"/>
              </a:lnSpc>
              <a:spcBef>
                <a:spcPts val="375"/>
              </a:spcBef>
              <a:spcAft>
                <a:spcPts val="225"/>
              </a:spcAft>
              <a:buClr>
                <a:srgbClr val="2B719B"/>
              </a:buClr>
              <a:buFont typeface="Courier New" panose="02070309020205020404" pitchFamily="49" charset="0"/>
              <a:buChar char="o"/>
              <a:defRPr sz="1350" kern="1200">
                <a:solidFill>
                  <a:srgbClr val="21212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5pPr>
            <a:lvl6pPr marL="1714457"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UNCLASSIFIED</a:t>
            </a:r>
            <a:endParaRPr lang="en-US" dirty="0"/>
          </a:p>
        </p:txBody>
      </p:sp>
      <p:pic>
        <p:nvPicPr>
          <p:cNvPr id="6" name="Picture 5" descr="Diagram&#10;&#10;Description automatically generated">
            <a:extLst>
              <a:ext uri="{FF2B5EF4-FFF2-40B4-BE49-F238E27FC236}">
                <a16:creationId xmlns:a16="http://schemas.microsoft.com/office/drawing/2014/main" id="{6115152D-0A7D-85DF-1DD9-687D55BD8B40}"/>
              </a:ext>
            </a:extLst>
          </p:cNvPr>
          <p:cNvPicPr>
            <a:picLocks noChangeAspect="1"/>
          </p:cNvPicPr>
          <p:nvPr/>
        </p:nvPicPr>
        <p:blipFill rotWithShape="1">
          <a:blip r:embed="rId3">
            <a:extLst>
              <a:ext uri="{28A0092B-C50C-407E-A947-70E740481C1C}">
                <a14:useLocalDpi xmlns:a14="http://schemas.microsoft.com/office/drawing/2010/main" val="0"/>
              </a:ext>
            </a:extLst>
          </a:blip>
          <a:srcRect l="-363" t="2790" r="110" b="8957"/>
          <a:stretch>
            <a:fillRect/>
          </a:stretch>
        </p:blipFill>
        <p:spPr>
          <a:xfrm>
            <a:off x="420832" y="457200"/>
            <a:ext cx="8325803" cy="5523476"/>
          </a:xfrm>
          <a:prstGeom prst="rect">
            <a:avLst/>
          </a:prstGeom>
        </p:spPr>
      </p:pic>
    </p:spTree>
    <p:extLst>
      <p:ext uri="{BB962C8B-B14F-4D97-AF65-F5344CB8AC3E}">
        <p14:creationId xmlns:p14="http://schemas.microsoft.com/office/powerpoint/2010/main" val="1955429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7EFC5-4951-DD8E-85CC-2E564742BF57}"/>
              </a:ext>
            </a:extLst>
          </p:cNvPr>
          <p:cNvSpPr>
            <a:spLocks noGrp="1"/>
          </p:cNvSpPr>
          <p:nvPr>
            <p:ph type="title"/>
          </p:nvPr>
        </p:nvSpPr>
        <p:spPr/>
        <p:txBody>
          <a:bodyPr>
            <a:normAutofit/>
          </a:bodyPr>
          <a:lstStyle/>
          <a:p>
            <a:r>
              <a:rPr lang="en-US" sz="2800" b="1" dirty="0"/>
              <a:t>CJIS Division Mission</a:t>
            </a:r>
          </a:p>
        </p:txBody>
      </p:sp>
      <p:sp>
        <p:nvSpPr>
          <p:cNvPr id="3" name="Content Placeholder 2">
            <a:extLst>
              <a:ext uri="{FF2B5EF4-FFF2-40B4-BE49-F238E27FC236}">
                <a16:creationId xmlns:a16="http://schemas.microsoft.com/office/drawing/2014/main" id="{AE6A2ABA-5899-51E1-F885-000B95689932}"/>
              </a:ext>
            </a:extLst>
          </p:cNvPr>
          <p:cNvSpPr>
            <a:spLocks noGrp="1"/>
          </p:cNvSpPr>
          <p:nvPr>
            <p:ph idx="1"/>
          </p:nvPr>
        </p:nvSpPr>
        <p:spPr>
          <a:xfrm>
            <a:off x="532563" y="1460322"/>
            <a:ext cx="4059534" cy="4276803"/>
          </a:xfrm>
        </p:spPr>
        <p:txBody>
          <a:bodyPr>
            <a:normAutofit/>
          </a:bodyPr>
          <a:lstStyle/>
          <a:p>
            <a:pPr marL="0" indent="0">
              <a:lnSpc>
                <a:spcPct val="100000"/>
              </a:lnSpc>
              <a:spcBef>
                <a:spcPts val="300"/>
              </a:spcBef>
              <a:spcAft>
                <a:spcPts val="300"/>
              </a:spcAft>
              <a:buNone/>
            </a:pPr>
            <a:r>
              <a:rPr lang="en-US" sz="2700" i="0" dirty="0">
                <a:solidFill>
                  <a:schemeClr val="tx1"/>
                </a:solidFill>
                <a:effectLst/>
              </a:rPr>
              <a:t>To equip our partners with the criminal justice information they need to protect the United States while preserving civil liberties.</a:t>
            </a:r>
            <a:endParaRPr lang="en-US" sz="2700" dirty="0">
              <a:solidFill>
                <a:schemeClr val="tx1"/>
              </a:solidFill>
              <a:ea typeface="+mn-lt"/>
            </a:endParaRPr>
          </a:p>
        </p:txBody>
      </p:sp>
      <p:pic>
        <p:nvPicPr>
          <p:cNvPr id="4" name="Picture Placeholder 7">
            <a:extLst>
              <a:ext uri="{FF2B5EF4-FFF2-40B4-BE49-F238E27FC236}">
                <a16:creationId xmlns:a16="http://schemas.microsoft.com/office/drawing/2014/main" id="{F1680426-B247-F29E-4A7A-AD4615DA97CC}"/>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l="32072" r="32072"/>
          <a:stretch/>
        </p:blipFill>
        <p:spPr>
          <a:xfrm>
            <a:off x="4837110" y="223764"/>
            <a:ext cx="4140838" cy="6410472"/>
          </a:xfrm>
          <a:prstGeom prst="rect">
            <a:avLst/>
          </a:prstGeom>
        </p:spPr>
      </p:pic>
      <p:pic>
        <p:nvPicPr>
          <p:cNvPr id="7" name="Picture 6" descr="Logo&#10;&#10;Description automatically generated">
            <a:extLst>
              <a:ext uri="{FF2B5EF4-FFF2-40B4-BE49-F238E27FC236}">
                <a16:creationId xmlns:a16="http://schemas.microsoft.com/office/drawing/2014/main" id="{A0651247-DBD9-3716-E84C-227176A05B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0367" y="914428"/>
            <a:ext cx="3364224" cy="3364224"/>
          </a:xfrm>
          <a:prstGeom prst="rect">
            <a:avLst/>
          </a:prstGeom>
        </p:spPr>
      </p:pic>
      <p:sp>
        <p:nvSpPr>
          <p:cNvPr id="6" name="Text Placeholder 3">
            <a:extLst>
              <a:ext uri="{FF2B5EF4-FFF2-40B4-BE49-F238E27FC236}">
                <a16:creationId xmlns:a16="http://schemas.microsoft.com/office/drawing/2014/main" id="{2DF18282-5ABD-F5E1-C6D9-119364E24425}"/>
              </a:ext>
            </a:extLst>
          </p:cNvPr>
          <p:cNvSpPr txBox="1">
            <a:spLocks/>
          </p:cNvSpPr>
          <p:nvPr/>
        </p:nvSpPr>
        <p:spPr>
          <a:xfrm>
            <a:off x="2824784" y="231602"/>
            <a:ext cx="3149895" cy="288450"/>
          </a:xfrm>
          <a:prstGeom prst="rect">
            <a:avLst/>
          </a:prstGeom>
        </p:spPr>
        <p:txBody>
          <a:bodyPr vert="horz" lIns="91440" tIns="45720" rIns="91440" bIns="45720" rtlCol="0" anchor="ctr">
            <a:normAutofit/>
          </a:bodyPr>
          <a:lstStyle>
            <a:lvl1pPr marL="0" indent="0" algn="ctr" defTabSz="685783" rtl="0" eaLnBrk="1" latinLnBrk="0" hangingPunct="1">
              <a:lnSpc>
                <a:spcPct val="100000"/>
              </a:lnSpc>
              <a:spcBef>
                <a:spcPts val="750"/>
              </a:spcBef>
              <a:spcAft>
                <a:spcPts val="225"/>
              </a:spcAft>
              <a:buFontTx/>
              <a:buNone/>
              <a:defRPr sz="9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100000"/>
              </a:lnSpc>
              <a:spcBef>
                <a:spcPts val="375"/>
              </a:spcBef>
              <a:spcAft>
                <a:spcPts val="225"/>
              </a:spcAft>
              <a:buClr>
                <a:srgbClr val="2B719B"/>
              </a:buClr>
              <a:buSzPct val="130000"/>
              <a:buFont typeface="Wingdings" pitchFamily="2" charset="2"/>
              <a:buChar char="§"/>
              <a:defRPr sz="1350" kern="1200">
                <a:solidFill>
                  <a:srgbClr val="21212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100000"/>
              </a:lnSpc>
              <a:spcBef>
                <a:spcPts val="375"/>
              </a:spcBef>
              <a:spcAft>
                <a:spcPts val="225"/>
              </a:spcAft>
              <a:buClr>
                <a:srgbClr val="2B719B"/>
              </a:buClr>
              <a:buFont typeface="Courier New" panose="02070309020205020404" pitchFamily="49" charset="0"/>
              <a:buChar char="o"/>
              <a:defRPr sz="1350" kern="1200">
                <a:solidFill>
                  <a:srgbClr val="21212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5pPr>
            <a:lvl6pPr marL="1714457"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UNCLASSIFIED</a:t>
            </a:r>
          </a:p>
        </p:txBody>
      </p:sp>
      <p:sp>
        <p:nvSpPr>
          <p:cNvPr id="5" name="Text Placeholder 4">
            <a:extLst>
              <a:ext uri="{FF2B5EF4-FFF2-40B4-BE49-F238E27FC236}">
                <a16:creationId xmlns:a16="http://schemas.microsoft.com/office/drawing/2014/main" id="{BDA7F407-886C-AC14-5EC7-FD72909DC08C}"/>
              </a:ext>
            </a:extLst>
          </p:cNvPr>
          <p:cNvSpPr>
            <a:spLocks noGrp="1"/>
          </p:cNvSpPr>
          <p:nvPr>
            <p:ph type="body" sz="quarter" idx="13"/>
          </p:nvPr>
        </p:nvSpPr>
        <p:spPr>
          <a:xfrm>
            <a:off x="2824784" y="6297278"/>
            <a:ext cx="3149895" cy="288450"/>
          </a:xfrm>
        </p:spPr>
        <p:txBody>
          <a:bodyPr/>
          <a:lstStyle/>
          <a:p>
            <a:r>
              <a:rPr lang="en-US" dirty="0"/>
              <a:t>UNCLASSIFIED</a:t>
            </a:r>
          </a:p>
        </p:txBody>
      </p:sp>
    </p:spTree>
    <p:extLst>
      <p:ext uri="{BB962C8B-B14F-4D97-AF65-F5344CB8AC3E}">
        <p14:creationId xmlns:p14="http://schemas.microsoft.com/office/powerpoint/2010/main" val="786580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solidFill>
                  <a:srgbClr val="36619B"/>
                </a:solidFill>
                <a:latin typeface="Arial" panose="020B0604020202020204" pitchFamily="34" charset="0"/>
                <a:ea typeface="+mj-ea"/>
              </a:rPr>
              <a:t>CJIS Division Major Programs</a:t>
            </a:r>
          </a:p>
        </p:txBody>
      </p:sp>
      <p:sp>
        <p:nvSpPr>
          <p:cNvPr id="5" name="Text Placeholder 4">
            <a:extLst>
              <a:ext uri="{FF2B5EF4-FFF2-40B4-BE49-F238E27FC236}">
                <a16:creationId xmlns:a16="http://schemas.microsoft.com/office/drawing/2014/main" id="{209106DD-CCF8-E8A9-11C0-C0DEBBC5DDE8}"/>
              </a:ext>
            </a:extLst>
          </p:cNvPr>
          <p:cNvSpPr>
            <a:spLocks noGrp="1"/>
          </p:cNvSpPr>
          <p:nvPr>
            <p:ph type="body" sz="quarter" idx="13"/>
          </p:nvPr>
        </p:nvSpPr>
        <p:spPr/>
        <p:txBody>
          <a:bodyPr/>
          <a:lstStyle/>
          <a:p>
            <a:r>
              <a:rPr lang="en-US" dirty="0"/>
              <a:t>UNCLASSIFIED</a:t>
            </a:r>
          </a:p>
        </p:txBody>
      </p:sp>
      <p:graphicFrame>
        <p:nvGraphicFramePr>
          <p:cNvPr id="17" name="Content Placeholder 9">
            <a:extLst>
              <a:ext uri="{FF2B5EF4-FFF2-40B4-BE49-F238E27FC236}">
                <a16:creationId xmlns:a16="http://schemas.microsoft.com/office/drawing/2014/main" id="{CAD5968E-CCC0-4238-8406-E394807574CC}"/>
              </a:ext>
            </a:extLst>
          </p:cNvPr>
          <p:cNvGraphicFramePr>
            <a:graphicFrameLocks/>
          </p:cNvGraphicFramePr>
          <p:nvPr>
            <p:extLst>
              <p:ext uri="{D42A27DB-BD31-4B8C-83A1-F6EECF244321}">
                <p14:modId xmlns:p14="http://schemas.microsoft.com/office/powerpoint/2010/main" val="4163619538"/>
              </p:ext>
            </p:extLst>
          </p:nvPr>
        </p:nvGraphicFramePr>
        <p:xfrm>
          <a:off x="437680" y="2155521"/>
          <a:ext cx="3955463" cy="3518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17">
            <a:extLst>
              <a:ext uri="{FF2B5EF4-FFF2-40B4-BE49-F238E27FC236}">
                <a16:creationId xmlns:a16="http://schemas.microsoft.com/office/drawing/2014/main" id="{26314DAD-F192-4950-A72D-0E8D29437F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7289" y="1081818"/>
            <a:ext cx="1320509" cy="1371600"/>
          </a:xfrm>
          <a:prstGeom prst="rect">
            <a:avLst/>
          </a:prstGeom>
          <a:ln>
            <a:noFill/>
          </a:ln>
          <a:effectLst>
            <a:outerShdw blurRad="190500" algn="tl" rotWithShape="0">
              <a:srgbClr val="000000">
                <a:alpha val="70000"/>
              </a:srgbClr>
            </a:outerShdw>
          </a:effectLst>
        </p:spPr>
      </p:pic>
      <p:pic>
        <p:nvPicPr>
          <p:cNvPr id="19" name="Picture 18" descr="Logo&#10;&#10;Description automatically generated">
            <a:extLst>
              <a:ext uri="{FF2B5EF4-FFF2-40B4-BE49-F238E27FC236}">
                <a16:creationId xmlns:a16="http://schemas.microsoft.com/office/drawing/2014/main" id="{C3DA185A-D650-4F0D-9008-4985607411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71363" y="2448144"/>
            <a:ext cx="1368818" cy="1371600"/>
          </a:xfrm>
          <a:prstGeom prst="rect">
            <a:avLst/>
          </a:prstGeom>
        </p:spPr>
      </p:pic>
      <p:pic>
        <p:nvPicPr>
          <p:cNvPr id="20" name="Picture 19" descr="UCR Logo Transparent">
            <a:extLst>
              <a:ext uri="{FF2B5EF4-FFF2-40B4-BE49-F238E27FC236}">
                <a16:creationId xmlns:a16="http://schemas.microsoft.com/office/drawing/2014/main" id="{26E62B03-0145-4004-A9D3-9994A2D2E2B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703"/>
          <a:stretch/>
        </p:blipFill>
        <p:spPr bwMode="auto">
          <a:xfrm>
            <a:off x="6120639" y="2448144"/>
            <a:ext cx="1511324"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Logo&#10;&#10;Description automatically generated">
            <a:hlinkClick r:id="" action="ppaction://noaction"/>
            <a:extLst>
              <a:ext uri="{FF2B5EF4-FFF2-40B4-BE49-F238E27FC236}">
                <a16:creationId xmlns:a16="http://schemas.microsoft.com/office/drawing/2014/main" id="{C912946C-B83C-46BF-B453-3C55BD6764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01743" y="3963854"/>
            <a:ext cx="1371600" cy="1315616"/>
          </a:xfrm>
          <a:prstGeom prst="rect">
            <a:avLst/>
          </a:prstGeom>
        </p:spPr>
      </p:pic>
      <p:pic>
        <p:nvPicPr>
          <p:cNvPr id="22" name="Picture 4">
            <a:extLst>
              <a:ext uri="{FF2B5EF4-FFF2-40B4-BE49-F238E27FC236}">
                <a16:creationId xmlns:a16="http://schemas.microsoft.com/office/drawing/2014/main" id="{DF0C6447-1563-4CB2-B204-E3219FFCC08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4709640" y="2448144"/>
            <a:ext cx="1371600" cy="1371600"/>
          </a:xfrm>
          <a:prstGeom prst="rect">
            <a:avLst/>
          </a:prstGeom>
        </p:spPr>
      </p:pic>
      <p:pic>
        <p:nvPicPr>
          <p:cNvPr id="23" name="Picture 394" descr="A close up of a sign&#10;&#10;Description generated with very high confidence">
            <a:hlinkClick r:id="" action="ppaction://noaction"/>
            <a:extLst>
              <a:ext uri="{FF2B5EF4-FFF2-40B4-BE49-F238E27FC236}">
                <a16:creationId xmlns:a16="http://schemas.microsoft.com/office/drawing/2014/main" id="{34014F06-99BC-4987-95FA-AC700FAA2DB9}"/>
              </a:ext>
            </a:extLst>
          </p:cNvPr>
          <p:cNvPicPr>
            <a:picLocks noChangeAspect="1"/>
          </p:cNvPicPr>
          <p:nvPr/>
        </p:nvPicPr>
        <p:blipFill>
          <a:blip r:embed="rId13"/>
          <a:stretch>
            <a:fillRect/>
          </a:stretch>
        </p:blipFill>
        <p:spPr>
          <a:xfrm>
            <a:off x="6894955" y="3935862"/>
            <a:ext cx="1428545" cy="1371600"/>
          </a:xfrm>
          <a:prstGeom prst="rect">
            <a:avLst/>
          </a:prstGeom>
        </p:spPr>
      </p:pic>
      <p:pic>
        <p:nvPicPr>
          <p:cNvPr id="24" name="Picture 23">
            <a:extLst>
              <a:ext uri="{FF2B5EF4-FFF2-40B4-BE49-F238E27FC236}">
                <a16:creationId xmlns:a16="http://schemas.microsoft.com/office/drawing/2014/main" id="{41EC7780-B4F4-4018-86BB-BFB61672947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40244" y="1071669"/>
            <a:ext cx="1337966" cy="1371600"/>
          </a:xfrm>
          <a:prstGeom prst="rect">
            <a:avLst/>
          </a:prstGeom>
        </p:spPr>
      </p:pic>
      <p:sp>
        <p:nvSpPr>
          <p:cNvPr id="3" name="TextBox 2">
            <a:extLst>
              <a:ext uri="{FF2B5EF4-FFF2-40B4-BE49-F238E27FC236}">
                <a16:creationId xmlns:a16="http://schemas.microsoft.com/office/drawing/2014/main" id="{D4A48D7E-BDA6-E304-62AA-8BEDF45E34AA}"/>
              </a:ext>
            </a:extLst>
          </p:cNvPr>
          <p:cNvSpPr txBox="1"/>
          <p:nvPr/>
        </p:nvSpPr>
        <p:spPr>
          <a:xfrm>
            <a:off x="432371" y="1231760"/>
            <a:ext cx="5745902" cy="4793655"/>
          </a:xfrm>
          <a:prstGeom prst="rect">
            <a:avLst/>
          </a:prstGeom>
        </p:spPr>
        <p:txBody>
          <a:bodyPr wrap="none" rtlCol="0">
            <a:noAutofit/>
          </a:bodyPr>
          <a:lstStyle/>
          <a:p>
            <a:pPr marL="285750" indent="-285750" algn="l">
              <a:spcAft>
                <a:spcPts val="800"/>
              </a:spcAft>
              <a:buFont typeface="Arial" panose="020B0604020202020204" pitchFamily="34" charset="0"/>
              <a:buChar char="•"/>
            </a:pPr>
            <a:r>
              <a:rPr lang="en-US" sz="2400" dirty="0">
                <a:latin typeface="Arial" panose="020B0604020202020204" pitchFamily="34" charset="0"/>
                <a:cs typeface="Arial" panose="020B0604020202020204" pitchFamily="34" charset="0"/>
              </a:rPr>
              <a:t>National Crime Information</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Center</a:t>
            </a:r>
          </a:p>
          <a:p>
            <a:pPr marL="285750" indent="-285750" algn="l">
              <a:spcAft>
                <a:spcPts val="800"/>
              </a:spcAft>
              <a:buFont typeface="Arial" panose="020B0604020202020204" pitchFamily="34" charset="0"/>
              <a:buChar char="•"/>
            </a:pPr>
            <a:r>
              <a:rPr lang="en-US" sz="2400" dirty="0">
                <a:latin typeface="Arial" panose="020B0604020202020204" pitchFamily="34" charset="0"/>
                <a:cs typeface="Arial" panose="020B0604020202020204" pitchFamily="34" charset="0"/>
              </a:rPr>
              <a:t>Next Generation Identification</a:t>
            </a:r>
          </a:p>
          <a:p>
            <a:pPr marL="285750" indent="-285750" algn="l">
              <a:spcAft>
                <a:spcPts val="800"/>
              </a:spcAft>
              <a:buFont typeface="Arial" panose="020B0604020202020204" pitchFamily="34" charset="0"/>
              <a:buChar char="•"/>
            </a:pPr>
            <a:r>
              <a:rPr lang="en-US" sz="2400" dirty="0">
                <a:latin typeface="Arial" panose="020B0604020202020204" pitchFamily="34" charset="0"/>
                <a:cs typeface="Arial" panose="020B0604020202020204" pitchFamily="34" charset="0"/>
              </a:rPr>
              <a:t>National Instant Criminal</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Background Check System</a:t>
            </a:r>
          </a:p>
          <a:p>
            <a:pPr marL="285750" indent="-285750" algn="l">
              <a:spcAft>
                <a:spcPts val="800"/>
              </a:spcAft>
              <a:buFont typeface="Arial" panose="020B0604020202020204" pitchFamily="34" charset="0"/>
              <a:buChar char="•"/>
            </a:pPr>
            <a:r>
              <a:rPr lang="en-US" sz="2400" dirty="0">
                <a:latin typeface="Arial" panose="020B0604020202020204" pitchFamily="34" charset="0"/>
                <a:cs typeface="Arial" panose="020B0604020202020204" pitchFamily="34" charset="0"/>
              </a:rPr>
              <a:t>Uniform Crime Reporting</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Program</a:t>
            </a:r>
          </a:p>
          <a:p>
            <a:pPr marL="285750" indent="-285750" algn="l">
              <a:spcAft>
                <a:spcPts val="800"/>
              </a:spcAft>
              <a:buFont typeface="Arial" panose="020B0604020202020204" pitchFamily="34" charset="0"/>
              <a:buChar char="•"/>
            </a:pPr>
            <a:r>
              <a:rPr lang="en-US" sz="2400" dirty="0">
                <a:latin typeface="Arial" panose="020B0604020202020204" pitchFamily="34" charset="0"/>
                <a:cs typeface="Arial" panose="020B0604020202020204" pitchFamily="34" charset="0"/>
              </a:rPr>
              <a:t>National Threat Operations</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Center</a:t>
            </a:r>
          </a:p>
          <a:p>
            <a:pPr marL="285750" indent="-285750" algn="l">
              <a:spcAft>
                <a:spcPts val="800"/>
              </a:spcAft>
              <a:buFont typeface="Arial" panose="020B0604020202020204" pitchFamily="34" charset="0"/>
              <a:buChar char="•"/>
            </a:pPr>
            <a:r>
              <a:rPr lang="en-US" sz="2400" dirty="0">
                <a:latin typeface="Arial" panose="020B0604020202020204" pitchFamily="34" charset="0"/>
                <a:cs typeface="Arial" panose="020B0604020202020204" pitchFamily="34" charset="0"/>
              </a:rPr>
              <a:t>National Data Exchange</a:t>
            </a:r>
          </a:p>
          <a:p>
            <a:pPr marL="285750" indent="-285750" algn="l">
              <a:spcAft>
                <a:spcPts val="800"/>
              </a:spcAft>
              <a:buFont typeface="Arial" panose="020B0604020202020204" pitchFamily="34" charset="0"/>
              <a:buChar char="•"/>
            </a:pPr>
            <a:r>
              <a:rPr lang="en-US" sz="2400" dirty="0">
                <a:latin typeface="Arial" panose="020B0604020202020204" pitchFamily="34" charset="0"/>
                <a:cs typeface="Arial" panose="020B0604020202020204" pitchFamily="34" charset="0"/>
              </a:rPr>
              <a:t>Law Enforcement Enterprise Portal</a:t>
            </a:r>
          </a:p>
        </p:txBody>
      </p:sp>
      <p:sp>
        <p:nvSpPr>
          <p:cNvPr id="4" name="Text Placeholder 3">
            <a:extLst>
              <a:ext uri="{FF2B5EF4-FFF2-40B4-BE49-F238E27FC236}">
                <a16:creationId xmlns:a16="http://schemas.microsoft.com/office/drawing/2014/main" id="{0A812AB9-D3EF-09C7-E9B5-2AD7E8879E4A}"/>
              </a:ext>
            </a:extLst>
          </p:cNvPr>
          <p:cNvSpPr txBox="1">
            <a:spLocks/>
          </p:cNvSpPr>
          <p:nvPr/>
        </p:nvSpPr>
        <p:spPr>
          <a:xfrm>
            <a:off x="3002584" y="231602"/>
            <a:ext cx="3149895" cy="288450"/>
          </a:xfrm>
          <a:prstGeom prst="rect">
            <a:avLst/>
          </a:prstGeom>
        </p:spPr>
        <p:txBody>
          <a:bodyPr vert="horz" lIns="91440" tIns="45720" rIns="91440" bIns="45720" rtlCol="0" anchor="ctr">
            <a:normAutofit/>
          </a:bodyPr>
          <a:lstStyle>
            <a:lvl1pPr marL="0" indent="0" algn="ctr" defTabSz="685783" rtl="0" eaLnBrk="1" latinLnBrk="0" hangingPunct="1">
              <a:lnSpc>
                <a:spcPct val="100000"/>
              </a:lnSpc>
              <a:spcBef>
                <a:spcPts val="750"/>
              </a:spcBef>
              <a:spcAft>
                <a:spcPts val="225"/>
              </a:spcAft>
              <a:buFontTx/>
              <a:buNone/>
              <a:defRPr sz="9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100000"/>
              </a:lnSpc>
              <a:spcBef>
                <a:spcPts val="375"/>
              </a:spcBef>
              <a:spcAft>
                <a:spcPts val="225"/>
              </a:spcAft>
              <a:buClr>
                <a:srgbClr val="2B719B"/>
              </a:buClr>
              <a:buSzPct val="130000"/>
              <a:buFont typeface="Wingdings" pitchFamily="2" charset="2"/>
              <a:buChar char="§"/>
              <a:defRPr sz="1350" kern="1200">
                <a:solidFill>
                  <a:srgbClr val="21212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100000"/>
              </a:lnSpc>
              <a:spcBef>
                <a:spcPts val="375"/>
              </a:spcBef>
              <a:spcAft>
                <a:spcPts val="225"/>
              </a:spcAft>
              <a:buClr>
                <a:srgbClr val="2B719B"/>
              </a:buClr>
              <a:buFont typeface="Courier New" panose="02070309020205020404" pitchFamily="49" charset="0"/>
              <a:buChar char="o"/>
              <a:defRPr sz="1350" kern="1200">
                <a:solidFill>
                  <a:srgbClr val="21212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5pPr>
            <a:lvl6pPr marL="1714457"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UNCLASSIFIED</a:t>
            </a:r>
            <a:endParaRPr lang="en-US" dirty="0"/>
          </a:p>
        </p:txBody>
      </p:sp>
    </p:spTree>
    <p:extLst>
      <p:ext uri="{BB962C8B-B14F-4D97-AF65-F5344CB8AC3E}">
        <p14:creationId xmlns:p14="http://schemas.microsoft.com/office/powerpoint/2010/main" val="464838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86891"/>
            <a:ext cx="8585199" cy="1193419"/>
          </a:xfrm>
        </p:spPr>
        <p:txBody>
          <a:bodyPr>
            <a:noAutofit/>
          </a:bodyPr>
          <a:lstStyle/>
          <a:p>
            <a:r>
              <a:rPr lang="en-US" sz="2800" b="1" dirty="0"/>
              <a:t>National Crime Information Center (NCIC) System</a:t>
            </a:r>
          </a:p>
        </p:txBody>
      </p:sp>
      <p:sp>
        <p:nvSpPr>
          <p:cNvPr id="5" name="Text Placeholder 4">
            <a:extLst>
              <a:ext uri="{FF2B5EF4-FFF2-40B4-BE49-F238E27FC236}">
                <a16:creationId xmlns:a16="http://schemas.microsoft.com/office/drawing/2014/main" id="{209106DD-CCF8-E8A9-11C0-C0DEBBC5DDE8}"/>
              </a:ext>
            </a:extLst>
          </p:cNvPr>
          <p:cNvSpPr>
            <a:spLocks noGrp="1"/>
          </p:cNvSpPr>
          <p:nvPr>
            <p:ph type="body" sz="quarter" idx="13"/>
          </p:nvPr>
        </p:nvSpPr>
        <p:spPr/>
        <p:txBody>
          <a:bodyPr/>
          <a:lstStyle/>
          <a:p>
            <a:r>
              <a:rPr lang="en-US" dirty="0"/>
              <a:t>UNCLASSIFIED</a:t>
            </a:r>
          </a:p>
        </p:txBody>
      </p:sp>
      <p:sp>
        <p:nvSpPr>
          <p:cNvPr id="4" name="Text Placeholder 3">
            <a:extLst>
              <a:ext uri="{FF2B5EF4-FFF2-40B4-BE49-F238E27FC236}">
                <a16:creationId xmlns:a16="http://schemas.microsoft.com/office/drawing/2014/main" id="{0A812AB9-D3EF-09C7-E9B5-2AD7E8879E4A}"/>
              </a:ext>
            </a:extLst>
          </p:cNvPr>
          <p:cNvSpPr txBox="1">
            <a:spLocks/>
          </p:cNvSpPr>
          <p:nvPr/>
        </p:nvSpPr>
        <p:spPr>
          <a:xfrm>
            <a:off x="3002584" y="231602"/>
            <a:ext cx="3149895" cy="288450"/>
          </a:xfrm>
          <a:prstGeom prst="rect">
            <a:avLst/>
          </a:prstGeom>
        </p:spPr>
        <p:txBody>
          <a:bodyPr vert="horz" lIns="91440" tIns="45720" rIns="91440" bIns="45720" rtlCol="0" anchor="ctr">
            <a:normAutofit/>
          </a:bodyPr>
          <a:lstStyle>
            <a:lvl1pPr marL="0" indent="0" algn="ctr" defTabSz="685783" rtl="0" eaLnBrk="1" latinLnBrk="0" hangingPunct="1">
              <a:lnSpc>
                <a:spcPct val="100000"/>
              </a:lnSpc>
              <a:spcBef>
                <a:spcPts val="750"/>
              </a:spcBef>
              <a:spcAft>
                <a:spcPts val="225"/>
              </a:spcAft>
              <a:buFontTx/>
              <a:buNone/>
              <a:defRPr sz="9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100000"/>
              </a:lnSpc>
              <a:spcBef>
                <a:spcPts val="375"/>
              </a:spcBef>
              <a:spcAft>
                <a:spcPts val="225"/>
              </a:spcAft>
              <a:buClr>
                <a:srgbClr val="2B719B"/>
              </a:buClr>
              <a:buSzPct val="130000"/>
              <a:buFont typeface="Wingdings" pitchFamily="2" charset="2"/>
              <a:buChar char="§"/>
              <a:defRPr sz="1350" kern="1200">
                <a:solidFill>
                  <a:srgbClr val="21212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100000"/>
              </a:lnSpc>
              <a:spcBef>
                <a:spcPts val="375"/>
              </a:spcBef>
              <a:spcAft>
                <a:spcPts val="225"/>
              </a:spcAft>
              <a:buClr>
                <a:srgbClr val="2B719B"/>
              </a:buClr>
              <a:buFont typeface="Courier New" panose="02070309020205020404" pitchFamily="49" charset="0"/>
              <a:buChar char="o"/>
              <a:defRPr sz="1350" kern="1200">
                <a:solidFill>
                  <a:srgbClr val="21212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5pPr>
            <a:lvl6pPr marL="1714457"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UNCLASSIFIED</a:t>
            </a:r>
            <a:endParaRPr lang="en-US" dirty="0"/>
          </a:p>
        </p:txBody>
      </p:sp>
      <p:sp>
        <p:nvSpPr>
          <p:cNvPr id="6" name="Rectangle 5">
            <a:extLst>
              <a:ext uri="{FF2B5EF4-FFF2-40B4-BE49-F238E27FC236}">
                <a16:creationId xmlns:a16="http://schemas.microsoft.com/office/drawing/2014/main" id="{147D3016-702D-1A11-3C76-01256E36686E}"/>
              </a:ext>
            </a:extLst>
          </p:cNvPr>
          <p:cNvSpPr/>
          <p:nvPr/>
        </p:nvSpPr>
        <p:spPr>
          <a:xfrm>
            <a:off x="918293" y="4791193"/>
            <a:ext cx="1728216" cy="108631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18M+</a:t>
            </a:r>
          </a:p>
          <a:p>
            <a:pPr algn="ctr"/>
            <a:r>
              <a:rPr lang="en-US" sz="1600" b="1" dirty="0">
                <a:solidFill>
                  <a:sysClr val="windowText" lastClr="000000"/>
                </a:solidFill>
                <a:latin typeface="Arial" panose="020B0604020202020204" pitchFamily="34" charset="0"/>
                <a:cs typeface="Arial" panose="020B0604020202020204" pitchFamily="34" charset="0"/>
              </a:rPr>
              <a:t>NCIC Records</a:t>
            </a:r>
          </a:p>
        </p:txBody>
      </p:sp>
      <p:sp>
        <p:nvSpPr>
          <p:cNvPr id="7" name="Rectangle 6">
            <a:extLst>
              <a:ext uri="{FF2B5EF4-FFF2-40B4-BE49-F238E27FC236}">
                <a16:creationId xmlns:a16="http://schemas.microsoft.com/office/drawing/2014/main" id="{D04741AD-0A85-812F-97D2-DC8D5F362CFC}"/>
              </a:ext>
            </a:extLst>
          </p:cNvPr>
          <p:cNvSpPr/>
          <p:nvPr/>
        </p:nvSpPr>
        <p:spPr>
          <a:xfrm>
            <a:off x="3714647" y="4779664"/>
            <a:ext cx="1728216" cy="10881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10.9 M</a:t>
            </a:r>
          </a:p>
          <a:p>
            <a:pPr algn="ctr"/>
            <a:r>
              <a:rPr lang="en-US" sz="1600" b="1" dirty="0">
                <a:solidFill>
                  <a:sysClr val="windowText" lastClr="000000"/>
                </a:solidFill>
                <a:latin typeface="Arial" panose="020B0604020202020204" pitchFamily="34" charset="0"/>
                <a:cs typeface="Arial" panose="020B0604020202020204" pitchFamily="34" charset="0"/>
              </a:rPr>
              <a:t> Average</a:t>
            </a:r>
            <a:br>
              <a:rPr lang="en-US" sz="1600" b="1" dirty="0">
                <a:solidFill>
                  <a:sysClr val="windowText" lastClr="000000"/>
                </a:solidFill>
                <a:latin typeface="Arial" panose="020B0604020202020204" pitchFamily="34" charset="0"/>
                <a:cs typeface="Arial" panose="020B0604020202020204" pitchFamily="34" charset="0"/>
              </a:rPr>
            </a:br>
            <a:r>
              <a:rPr lang="en-US" sz="1600" b="1" dirty="0">
                <a:solidFill>
                  <a:sysClr val="windowText" lastClr="000000"/>
                </a:solidFill>
                <a:latin typeface="Arial" panose="020B0604020202020204" pitchFamily="34" charset="0"/>
                <a:cs typeface="Arial" panose="020B0604020202020204" pitchFamily="34" charset="0"/>
              </a:rPr>
              <a:t>Daily Transactions</a:t>
            </a:r>
          </a:p>
        </p:txBody>
      </p:sp>
      <p:sp>
        <p:nvSpPr>
          <p:cNvPr id="8" name="Rectangle 7">
            <a:extLst>
              <a:ext uri="{FF2B5EF4-FFF2-40B4-BE49-F238E27FC236}">
                <a16:creationId xmlns:a16="http://schemas.microsoft.com/office/drawing/2014/main" id="{AD540C14-7F29-1406-B243-5C79C9B9B21E}"/>
              </a:ext>
            </a:extLst>
          </p:cNvPr>
          <p:cNvSpPr/>
          <p:nvPr/>
        </p:nvSpPr>
        <p:spPr>
          <a:xfrm>
            <a:off x="6511001" y="4790284"/>
            <a:ext cx="1727192" cy="10881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ysClr val="windowText" lastClr="000000"/>
                </a:solidFill>
                <a:latin typeface="Arial" panose="020B0604020202020204" pitchFamily="34" charset="0"/>
                <a:cs typeface="Arial" panose="020B0604020202020204" pitchFamily="34" charset="0"/>
              </a:rPr>
              <a:t>Average Response Time 0.0076</a:t>
            </a:r>
          </a:p>
          <a:p>
            <a:pPr algn="ctr"/>
            <a:r>
              <a:rPr lang="en-US" sz="1600" b="1" dirty="0">
                <a:solidFill>
                  <a:sysClr val="windowText" lastClr="000000"/>
                </a:solidFill>
                <a:latin typeface="Arial" panose="020B0604020202020204" pitchFamily="34" charset="0"/>
                <a:cs typeface="Arial" panose="020B0604020202020204" pitchFamily="34" charset="0"/>
              </a:rPr>
              <a:t>seconds</a:t>
            </a:r>
          </a:p>
        </p:txBody>
      </p:sp>
      <p:grpSp>
        <p:nvGrpSpPr>
          <p:cNvPr id="9" name="Group 8">
            <a:extLst>
              <a:ext uri="{FF2B5EF4-FFF2-40B4-BE49-F238E27FC236}">
                <a16:creationId xmlns:a16="http://schemas.microsoft.com/office/drawing/2014/main" id="{72AB03E8-B246-9C69-5FBD-10E209093AAC}"/>
              </a:ext>
            </a:extLst>
          </p:cNvPr>
          <p:cNvGrpSpPr/>
          <p:nvPr/>
        </p:nvGrpSpPr>
        <p:grpSpPr>
          <a:xfrm>
            <a:off x="5659410" y="5186038"/>
            <a:ext cx="676656" cy="510480"/>
            <a:chOff x="2271116" y="2896275"/>
            <a:chExt cx="436378" cy="510480"/>
          </a:xfrm>
          <a:solidFill>
            <a:schemeClr val="accent1">
              <a:lumMod val="40000"/>
              <a:lumOff val="60000"/>
            </a:schemeClr>
          </a:solidFill>
        </p:grpSpPr>
        <p:sp>
          <p:nvSpPr>
            <p:cNvPr id="10" name="Right Arrow 17">
              <a:extLst>
                <a:ext uri="{FF2B5EF4-FFF2-40B4-BE49-F238E27FC236}">
                  <a16:creationId xmlns:a16="http://schemas.microsoft.com/office/drawing/2014/main" id="{6608888F-C6FF-1653-4FF2-C21F6E203DA9}"/>
                </a:ext>
              </a:extLst>
            </p:cNvPr>
            <p:cNvSpPr/>
            <p:nvPr/>
          </p:nvSpPr>
          <p:spPr>
            <a:xfrm>
              <a:off x="2271116" y="2896275"/>
              <a:ext cx="436378" cy="510480"/>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1" name="Right Arrow 4">
              <a:extLst>
                <a:ext uri="{FF2B5EF4-FFF2-40B4-BE49-F238E27FC236}">
                  <a16:creationId xmlns:a16="http://schemas.microsoft.com/office/drawing/2014/main" id="{DA197BB5-80F4-CC6D-C531-12A66F128BE8}"/>
                </a:ext>
              </a:extLst>
            </p:cNvPr>
            <p:cNvSpPr txBox="1"/>
            <p:nvPr/>
          </p:nvSpPr>
          <p:spPr>
            <a:xfrm>
              <a:off x="2271116" y="2998371"/>
              <a:ext cx="305465" cy="30628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grpSp>
      <p:grpSp>
        <p:nvGrpSpPr>
          <p:cNvPr id="12" name="Group 11">
            <a:extLst>
              <a:ext uri="{FF2B5EF4-FFF2-40B4-BE49-F238E27FC236}">
                <a16:creationId xmlns:a16="http://schemas.microsoft.com/office/drawing/2014/main" id="{DDCF7E64-03B4-A880-8682-424A578A1F2B}"/>
              </a:ext>
            </a:extLst>
          </p:cNvPr>
          <p:cNvGrpSpPr/>
          <p:nvPr/>
        </p:nvGrpSpPr>
        <p:grpSpPr>
          <a:xfrm>
            <a:off x="2808523" y="5186038"/>
            <a:ext cx="676656" cy="510480"/>
            <a:chOff x="2271116" y="2896275"/>
            <a:chExt cx="436378" cy="510480"/>
          </a:xfrm>
          <a:solidFill>
            <a:schemeClr val="accent1">
              <a:lumMod val="40000"/>
              <a:lumOff val="60000"/>
            </a:schemeClr>
          </a:solidFill>
        </p:grpSpPr>
        <p:sp>
          <p:nvSpPr>
            <p:cNvPr id="13" name="Right Arrow 21">
              <a:extLst>
                <a:ext uri="{FF2B5EF4-FFF2-40B4-BE49-F238E27FC236}">
                  <a16:creationId xmlns:a16="http://schemas.microsoft.com/office/drawing/2014/main" id="{A1BDBF20-F2B9-4430-7C13-8BB7F3917751}"/>
                </a:ext>
              </a:extLst>
            </p:cNvPr>
            <p:cNvSpPr/>
            <p:nvPr/>
          </p:nvSpPr>
          <p:spPr>
            <a:xfrm>
              <a:off x="2271116" y="2896275"/>
              <a:ext cx="436378" cy="510480"/>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4" name="Right Arrow 4">
              <a:extLst>
                <a:ext uri="{FF2B5EF4-FFF2-40B4-BE49-F238E27FC236}">
                  <a16:creationId xmlns:a16="http://schemas.microsoft.com/office/drawing/2014/main" id="{94DF6D91-1FF0-A954-80E3-08A6D4B5FDCB}"/>
                </a:ext>
              </a:extLst>
            </p:cNvPr>
            <p:cNvSpPr txBox="1"/>
            <p:nvPr/>
          </p:nvSpPr>
          <p:spPr>
            <a:xfrm>
              <a:off x="2271116" y="2998371"/>
              <a:ext cx="305465" cy="30628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grpSp>
      <p:pic>
        <p:nvPicPr>
          <p:cNvPr id="15" name="Picture 14" descr="A person walking next to a police car&#10;&#10;Description automatically generated with medium confidence">
            <a:extLst>
              <a:ext uri="{FF2B5EF4-FFF2-40B4-BE49-F238E27FC236}">
                <a16:creationId xmlns:a16="http://schemas.microsoft.com/office/drawing/2014/main" id="{B04C52A4-20AD-7313-EA00-92F20C0A32C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a14:imgEffect>
                  </a14:imgLayer>
                </a14:imgProps>
              </a:ext>
              <a:ext uri="{28A0092B-C50C-407E-A947-70E740481C1C}">
                <a14:useLocalDpi xmlns:a14="http://schemas.microsoft.com/office/drawing/2010/main" val="0"/>
              </a:ext>
            </a:extLst>
          </a:blip>
          <a:srcRect t="3176" b="9545"/>
          <a:stretch/>
        </p:blipFill>
        <p:spPr>
          <a:xfrm>
            <a:off x="992124" y="1162815"/>
            <a:ext cx="7159749" cy="3518154"/>
          </a:xfrm>
          <a:prstGeom prst="rect">
            <a:avLst/>
          </a:prstGeom>
        </p:spPr>
      </p:pic>
      <p:pic>
        <p:nvPicPr>
          <p:cNvPr id="18" name="Picture 17">
            <a:extLst>
              <a:ext uri="{FF2B5EF4-FFF2-40B4-BE49-F238E27FC236}">
                <a16:creationId xmlns:a16="http://schemas.microsoft.com/office/drawing/2014/main" id="{26314DAD-F192-4950-A72D-0E8D29437F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7759" y="1004799"/>
            <a:ext cx="1527048" cy="15861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124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800" b="1" dirty="0"/>
              <a:t>Next Generation Identification (NGI) System</a:t>
            </a:r>
          </a:p>
        </p:txBody>
      </p:sp>
      <p:sp>
        <p:nvSpPr>
          <p:cNvPr id="6" name="Content Placeholder 5">
            <a:extLst>
              <a:ext uri="{FF2B5EF4-FFF2-40B4-BE49-F238E27FC236}">
                <a16:creationId xmlns:a16="http://schemas.microsoft.com/office/drawing/2014/main" id="{E4CBEA7D-E772-3DFB-F332-3F5464F2492B}"/>
              </a:ext>
            </a:extLst>
          </p:cNvPr>
          <p:cNvSpPr>
            <a:spLocks noGrp="1"/>
          </p:cNvSpPr>
          <p:nvPr>
            <p:ph idx="1"/>
          </p:nvPr>
        </p:nvSpPr>
        <p:spPr/>
        <p:txBody>
          <a:bodyPr/>
          <a:lstStyle/>
          <a:p>
            <a:endParaRPr lang="en-US"/>
          </a:p>
        </p:txBody>
      </p:sp>
      <p:sp>
        <p:nvSpPr>
          <p:cNvPr id="5" name="Text Placeholder 4">
            <a:extLst>
              <a:ext uri="{FF2B5EF4-FFF2-40B4-BE49-F238E27FC236}">
                <a16:creationId xmlns:a16="http://schemas.microsoft.com/office/drawing/2014/main" id="{209106DD-CCF8-E8A9-11C0-C0DEBBC5DDE8}"/>
              </a:ext>
            </a:extLst>
          </p:cNvPr>
          <p:cNvSpPr>
            <a:spLocks noGrp="1"/>
          </p:cNvSpPr>
          <p:nvPr>
            <p:ph type="body" sz="quarter" idx="13"/>
          </p:nvPr>
        </p:nvSpPr>
        <p:spPr/>
        <p:txBody>
          <a:bodyPr/>
          <a:lstStyle/>
          <a:p>
            <a:r>
              <a:rPr lang="en-US" dirty="0"/>
              <a:t>UNCLASSIFIED</a:t>
            </a:r>
          </a:p>
        </p:txBody>
      </p:sp>
      <p:sp>
        <p:nvSpPr>
          <p:cNvPr id="4" name="Text Placeholder 3">
            <a:extLst>
              <a:ext uri="{FF2B5EF4-FFF2-40B4-BE49-F238E27FC236}">
                <a16:creationId xmlns:a16="http://schemas.microsoft.com/office/drawing/2014/main" id="{0A812AB9-D3EF-09C7-E9B5-2AD7E8879E4A}"/>
              </a:ext>
            </a:extLst>
          </p:cNvPr>
          <p:cNvSpPr txBox="1">
            <a:spLocks/>
          </p:cNvSpPr>
          <p:nvPr/>
        </p:nvSpPr>
        <p:spPr>
          <a:xfrm>
            <a:off x="3002584" y="231602"/>
            <a:ext cx="3149895" cy="288450"/>
          </a:xfrm>
          <a:prstGeom prst="rect">
            <a:avLst/>
          </a:prstGeom>
        </p:spPr>
        <p:txBody>
          <a:bodyPr vert="horz" lIns="91440" tIns="45720" rIns="91440" bIns="45720" rtlCol="0" anchor="ctr">
            <a:normAutofit/>
          </a:bodyPr>
          <a:lstStyle>
            <a:lvl1pPr marL="0" indent="0" algn="ctr" defTabSz="685783" rtl="0" eaLnBrk="1" latinLnBrk="0" hangingPunct="1">
              <a:lnSpc>
                <a:spcPct val="100000"/>
              </a:lnSpc>
              <a:spcBef>
                <a:spcPts val="750"/>
              </a:spcBef>
              <a:spcAft>
                <a:spcPts val="225"/>
              </a:spcAft>
              <a:buFontTx/>
              <a:buNone/>
              <a:defRPr sz="9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100000"/>
              </a:lnSpc>
              <a:spcBef>
                <a:spcPts val="375"/>
              </a:spcBef>
              <a:spcAft>
                <a:spcPts val="225"/>
              </a:spcAft>
              <a:buClr>
                <a:srgbClr val="2B719B"/>
              </a:buClr>
              <a:buSzPct val="130000"/>
              <a:buFont typeface="Wingdings" pitchFamily="2" charset="2"/>
              <a:buChar char="§"/>
              <a:defRPr sz="1350" kern="1200">
                <a:solidFill>
                  <a:srgbClr val="21212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100000"/>
              </a:lnSpc>
              <a:spcBef>
                <a:spcPts val="375"/>
              </a:spcBef>
              <a:spcAft>
                <a:spcPts val="225"/>
              </a:spcAft>
              <a:buClr>
                <a:srgbClr val="2B719B"/>
              </a:buClr>
              <a:buFont typeface="Courier New" panose="02070309020205020404" pitchFamily="49" charset="0"/>
              <a:buChar char="o"/>
              <a:defRPr sz="1350" kern="1200">
                <a:solidFill>
                  <a:srgbClr val="21212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5pPr>
            <a:lvl6pPr marL="1714457"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UNCLASSIFIED</a:t>
            </a:r>
            <a:endParaRPr lang="en-US" dirty="0"/>
          </a:p>
        </p:txBody>
      </p:sp>
      <p:pic>
        <p:nvPicPr>
          <p:cNvPr id="20" name="Picture 19" descr="A picture containing text, person, person, head covering&#10;&#10;Description automatically generated">
            <a:extLst>
              <a:ext uri="{FF2B5EF4-FFF2-40B4-BE49-F238E27FC236}">
                <a16:creationId xmlns:a16="http://schemas.microsoft.com/office/drawing/2014/main" id="{B31C61B1-E77D-6911-6153-9875C9A64439}"/>
              </a:ext>
            </a:extLst>
          </p:cNvPr>
          <p:cNvPicPr>
            <a:picLocks noChangeAspect="1"/>
          </p:cNvPicPr>
          <p:nvPr/>
        </p:nvPicPr>
        <p:blipFill rotWithShape="1">
          <a:blip r:embed="rId3">
            <a:extLst>
              <a:ext uri="{28A0092B-C50C-407E-A947-70E740481C1C}">
                <a14:useLocalDpi xmlns:a14="http://schemas.microsoft.com/office/drawing/2010/main" val="0"/>
              </a:ext>
            </a:extLst>
          </a:blip>
          <a:srcRect l="12724" t="-333" r="11681" b="333"/>
          <a:stretch/>
        </p:blipFill>
        <p:spPr>
          <a:xfrm>
            <a:off x="446665" y="1371494"/>
            <a:ext cx="5873079" cy="4439556"/>
          </a:xfrm>
          <a:prstGeom prst="rect">
            <a:avLst/>
          </a:prstGeom>
        </p:spPr>
      </p:pic>
      <p:pic>
        <p:nvPicPr>
          <p:cNvPr id="21" name="Picture 20" descr="A person sitting at a desk looking at a computer screen&#10;&#10;Description automatically generated with medium confidence">
            <a:extLst>
              <a:ext uri="{FF2B5EF4-FFF2-40B4-BE49-F238E27FC236}">
                <a16:creationId xmlns:a16="http://schemas.microsoft.com/office/drawing/2014/main" id="{37FE1B4D-70FF-0799-1439-99633A1914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420" b="14386"/>
          <a:stretch/>
        </p:blipFill>
        <p:spPr>
          <a:xfrm>
            <a:off x="6486953" y="1395163"/>
            <a:ext cx="2199842" cy="1387900"/>
          </a:xfrm>
          <a:prstGeom prst="rect">
            <a:avLst/>
          </a:prstGeom>
        </p:spPr>
      </p:pic>
      <p:pic>
        <p:nvPicPr>
          <p:cNvPr id="22" name="Picture 21">
            <a:extLst>
              <a:ext uri="{FF2B5EF4-FFF2-40B4-BE49-F238E27FC236}">
                <a16:creationId xmlns:a16="http://schemas.microsoft.com/office/drawing/2014/main" id="{E5971A71-06EE-7D66-222A-19FEC91853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25" t="9884" r="5997" b="8061"/>
          <a:stretch/>
        </p:blipFill>
        <p:spPr>
          <a:xfrm>
            <a:off x="6486953" y="4259905"/>
            <a:ext cx="2199842" cy="1551145"/>
          </a:xfrm>
          <a:prstGeom prst="rect">
            <a:avLst/>
          </a:prstGeom>
        </p:spPr>
      </p:pic>
      <p:pic>
        <p:nvPicPr>
          <p:cNvPr id="23" name="Picture 22">
            <a:extLst>
              <a:ext uri="{FF2B5EF4-FFF2-40B4-BE49-F238E27FC236}">
                <a16:creationId xmlns:a16="http://schemas.microsoft.com/office/drawing/2014/main" id="{5212713E-490A-CC90-0C49-D7B19C42742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949" t="541" r="7194" b="-541"/>
          <a:stretch/>
        </p:blipFill>
        <p:spPr>
          <a:xfrm>
            <a:off x="6486953" y="2837088"/>
            <a:ext cx="2199842" cy="1368791"/>
          </a:xfrm>
          <a:prstGeom prst="rect">
            <a:avLst/>
          </a:prstGeom>
        </p:spPr>
      </p:pic>
      <p:pic>
        <p:nvPicPr>
          <p:cNvPr id="3" name="Picture 2">
            <a:extLst>
              <a:ext uri="{FF2B5EF4-FFF2-40B4-BE49-F238E27FC236}">
                <a16:creationId xmlns:a16="http://schemas.microsoft.com/office/drawing/2014/main" id="{F28638A5-EDE0-7CB9-17A4-2A6414E712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7964" y="4850447"/>
            <a:ext cx="1552041" cy="1591056"/>
          </a:xfrm>
          <a:prstGeom prst="rect">
            <a:avLst/>
          </a:prstGeom>
        </p:spPr>
      </p:pic>
    </p:spTree>
    <p:extLst>
      <p:ext uri="{BB962C8B-B14F-4D97-AF65-F5344CB8AC3E}">
        <p14:creationId xmlns:p14="http://schemas.microsoft.com/office/powerpoint/2010/main" val="4214289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800" b="1" dirty="0"/>
              <a:t>National Instant Criminal Background </a:t>
            </a:r>
            <a:br>
              <a:rPr lang="en-US" sz="2800" b="1" dirty="0"/>
            </a:br>
            <a:r>
              <a:rPr lang="en-US" sz="2800" b="1" dirty="0"/>
              <a:t>Check System</a:t>
            </a:r>
            <a:endParaRPr lang="en-US" sz="2800" b="1" dirty="0">
              <a:solidFill>
                <a:srgbClr val="36619B"/>
              </a:solidFill>
              <a:latin typeface="Arial" panose="020B0604020202020204" pitchFamily="34" charset="0"/>
              <a:ea typeface="+mj-ea"/>
            </a:endParaRPr>
          </a:p>
        </p:txBody>
      </p:sp>
      <p:sp>
        <p:nvSpPr>
          <p:cNvPr id="5" name="Text Placeholder 4">
            <a:extLst>
              <a:ext uri="{FF2B5EF4-FFF2-40B4-BE49-F238E27FC236}">
                <a16:creationId xmlns:a16="http://schemas.microsoft.com/office/drawing/2014/main" id="{209106DD-CCF8-E8A9-11C0-C0DEBBC5DDE8}"/>
              </a:ext>
            </a:extLst>
          </p:cNvPr>
          <p:cNvSpPr>
            <a:spLocks noGrp="1"/>
          </p:cNvSpPr>
          <p:nvPr>
            <p:ph type="body" sz="quarter" idx="13"/>
          </p:nvPr>
        </p:nvSpPr>
        <p:spPr/>
        <p:txBody>
          <a:bodyPr/>
          <a:lstStyle/>
          <a:p>
            <a:r>
              <a:rPr lang="en-US" dirty="0"/>
              <a:t>UNCLASSIFIED</a:t>
            </a:r>
          </a:p>
        </p:txBody>
      </p:sp>
      <p:graphicFrame>
        <p:nvGraphicFramePr>
          <p:cNvPr id="17" name="Content Placeholder 9">
            <a:extLst>
              <a:ext uri="{FF2B5EF4-FFF2-40B4-BE49-F238E27FC236}">
                <a16:creationId xmlns:a16="http://schemas.microsoft.com/office/drawing/2014/main" id="{CAD5968E-CCC0-4238-8406-E394807574CC}"/>
              </a:ext>
            </a:extLst>
          </p:cNvPr>
          <p:cNvGraphicFramePr>
            <a:graphicFrameLocks/>
          </p:cNvGraphicFramePr>
          <p:nvPr/>
        </p:nvGraphicFramePr>
        <p:xfrm>
          <a:off x="437680" y="2155521"/>
          <a:ext cx="3955463" cy="3518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A812AB9-D3EF-09C7-E9B5-2AD7E8879E4A}"/>
              </a:ext>
            </a:extLst>
          </p:cNvPr>
          <p:cNvSpPr txBox="1">
            <a:spLocks/>
          </p:cNvSpPr>
          <p:nvPr/>
        </p:nvSpPr>
        <p:spPr>
          <a:xfrm>
            <a:off x="3002584" y="231602"/>
            <a:ext cx="3149895" cy="288450"/>
          </a:xfrm>
          <a:prstGeom prst="rect">
            <a:avLst/>
          </a:prstGeom>
        </p:spPr>
        <p:txBody>
          <a:bodyPr vert="horz" lIns="91440" tIns="45720" rIns="91440" bIns="45720" rtlCol="0" anchor="ctr">
            <a:normAutofit/>
          </a:bodyPr>
          <a:lstStyle>
            <a:lvl1pPr marL="0" indent="0" algn="ctr" defTabSz="685783" rtl="0" eaLnBrk="1" latinLnBrk="0" hangingPunct="1">
              <a:lnSpc>
                <a:spcPct val="100000"/>
              </a:lnSpc>
              <a:spcBef>
                <a:spcPts val="750"/>
              </a:spcBef>
              <a:spcAft>
                <a:spcPts val="225"/>
              </a:spcAft>
              <a:buFontTx/>
              <a:buNone/>
              <a:defRPr sz="9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100000"/>
              </a:lnSpc>
              <a:spcBef>
                <a:spcPts val="375"/>
              </a:spcBef>
              <a:spcAft>
                <a:spcPts val="225"/>
              </a:spcAft>
              <a:buClr>
                <a:srgbClr val="2B719B"/>
              </a:buClr>
              <a:buSzPct val="130000"/>
              <a:buFont typeface="Wingdings" pitchFamily="2" charset="2"/>
              <a:buChar char="§"/>
              <a:defRPr sz="1350" kern="1200">
                <a:solidFill>
                  <a:srgbClr val="21212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100000"/>
              </a:lnSpc>
              <a:spcBef>
                <a:spcPts val="375"/>
              </a:spcBef>
              <a:spcAft>
                <a:spcPts val="225"/>
              </a:spcAft>
              <a:buClr>
                <a:srgbClr val="2B719B"/>
              </a:buClr>
              <a:buFont typeface="Courier New" panose="02070309020205020404" pitchFamily="49" charset="0"/>
              <a:buChar char="o"/>
              <a:defRPr sz="1350" kern="1200">
                <a:solidFill>
                  <a:srgbClr val="21212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100000"/>
              </a:lnSpc>
              <a:spcBef>
                <a:spcPts val="375"/>
              </a:spcBef>
              <a:spcAft>
                <a:spcPts val="225"/>
              </a:spcAft>
              <a:buClr>
                <a:srgbClr val="2B719B"/>
              </a:buClr>
              <a:buFont typeface="Arial" panose="020B0604020202020204" pitchFamily="34" charset="0"/>
              <a:buChar char="•"/>
              <a:defRPr sz="1050" kern="1200">
                <a:solidFill>
                  <a:srgbClr val="212121"/>
                </a:solidFill>
                <a:latin typeface="Arial" panose="020B0604020202020204" pitchFamily="34" charset="0"/>
                <a:ea typeface="+mn-ea"/>
                <a:cs typeface="Arial" panose="020B0604020202020204" pitchFamily="34" charset="0"/>
              </a:defRPr>
            </a:lvl5pPr>
            <a:lvl6pPr marL="1714457"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UNCLASSIFIED</a:t>
            </a:r>
            <a:endParaRPr lang="en-US" dirty="0"/>
          </a:p>
        </p:txBody>
      </p:sp>
      <p:pic>
        <p:nvPicPr>
          <p:cNvPr id="6" name="Picture 5" descr="A picture containing text, person, indoor, kitchen&#10;&#10;Description automatically generated">
            <a:extLst>
              <a:ext uri="{FF2B5EF4-FFF2-40B4-BE49-F238E27FC236}">
                <a16:creationId xmlns:a16="http://schemas.microsoft.com/office/drawing/2014/main" id="{9ACF0FC7-B335-02BE-B1DA-E4F7D7CAAED8}"/>
              </a:ext>
            </a:extLst>
          </p:cNvPr>
          <p:cNvPicPr>
            <a:picLocks noChangeAspect="1"/>
          </p:cNvPicPr>
          <p:nvPr/>
        </p:nvPicPr>
        <p:blipFill rotWithShape="1">
          <a:blip r:embed="rId8">
            <a:extLst>
              <a:ext uri="{28A0092B-C50C-407E-A947-70E740481C1C}">
                <a14:useLocalDpi xmlns:a14="http://schemas.microsoft.com/office/drawing/2010/main" val="0"/>
              </a:ext>
            </a:extLst>
          </a:blip>
          <a:srcRect b="15192"/>
          <a:stretch/>
        </p:blipFill>
        <p:spPr>
          <a:xfrm>
            <a:off x="790680" y="1555643"/>
            <a:ext cx="7562640" cy="4173787"/>
          </a:xfrm>
          <a:prstGeom prst="rect">
            <a:avLst/>
          </a:prstGeom>
        </p:spPr>
      </p:pic>
      <p:pic>
        <p:nvPicPr>
          <p:cNvPr id="22" name="Picture 4">
            <a:extLst>
              <a:ext uri="{FF2B5EF4-FFF2-40B4-BE49-F238E27FC236}">
                <a16:creationId xmlns:a16="http://schemas.microsoft.com/office/drawing/2014/main" id="{DF0C6447-1563-4CB2-B204-E3219FFCC08B}"/>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123184" y="387513"/>
            <a:ext cx="1591056" cy="1591056"/>
          </a:xfrm>
          <a:prstGeom prst="rect">
            <a:avLst/>
          </a:prstGeom>
        </p:spPr>
      </p:pic>
    </p:spTree>
    <p:extLst>
      <p:ext uri="{BB962C8B-B14F-4D97-AF65-F5344CB8AC3E}">
        <p14:creationId xmlns:p14="http://schemas.microsoft.com/office/powerpoint/2010/main" val="3002641411"/>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Autofit/>
      </a:bodyPr>
      <a:lstStyle>
        <a:defPPr algn="l">
          <a:defRPr dirty="0" smtClean="0"/>
        </a:defPPr>
      </a:lstStyle>
    </a:txDef>
  </a:objectDefaults>
  <a:extraClrSchemeLst/>
  <a:extLst>
    <a:ext uri="{05A4C25C-085E-4340-85A3-A5531E510DB2}">
      <thm15:themeFamily xmlns:thm15="http://schemas.microsoft.com/office/thememl/2012/main" name="Presentation2" id="{83CAD55B-5E9A-904E-BF09-8219936EC5C5}" vid="{F019CA83-0756-D347-B75B-F4B1949565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6194B734C11494CAFC6A571249EC0BE" ma:contentTypeVersion="13" ma:contentTypeDescription="Create a new document." ma:contentTypeScope="" ma:versionID="9938a2585546d8bee5be56b6d5d260e5">
  <xsd:schema xmlns:xsd="http://www.w3.org/2001/XMLSchema" xmlns:xs="http://www.w3.org/2001/XMLSchema" xmlns:p="http://schemas.microsoft.com/office/2006/metadata/properties" xmlns:ns2="72bff401-b54a-4523-8a29-990b391aa9f8" xmlns:ns3="7f25be56-f3f9-4b38-a968-2236a24de457" targetNamespace="http://schemas.microsoft.com/office/2006/metadata/properties" ma:root="true" ma:fieldsID="2bf02f88c93757232c086791e4678bfd" ns2:_="" ns3:_="">
    <xsd:import namespace="72bff401-b54a-4523-8a29-990b391aa9f8"/>
    <xsd:import namespace="7f25be56-f3f9-4b38-a968-2236a24de45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bff401-b54a-4523-8a29-990b391aa9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94dbe8b-18e9-47c7-b546-59b10e5c3f2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f25be56-f3f9-4b38-a968-2236a24de45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ca6388f-1bed-40a5-91bf-0879058dec86}" ma:internalName="TaxCatchAll" ma:showField="CatchAllData" ma:web="7f25be56-f3f9-4b38-a968-2236a24de4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2bff401-b54a-4523-8a29-990b391aa9f8">
      <Terms xmlns="http://schemas.microsoft.com/office/infopath/2007/PartnerControls"/>
    </lcf76f155ced4ddcb4097134ff3c332f>
    <TaxCatchAll xmlns="7f25be56-f3f9-4b38-a968-2236a24de457" xsi:nil="true"/>
  </documentManagement>
</p:properties>
</file>

<file path=customXml/itemProps1.xml><?xml version="1.0" encoding="utf-8"?>
<ds:datastoreItem xmlns:ds="http://schemas.openxmlformats.org/officeDocument/2006/customXml" ds:itemID="{14DA5591-D841-4CEE-BAEE-340375A8C173}">
  <ds:schemaRefs>
    <ds:schemaRef ds:uri="http://schemas.microsoft.com/sharepoint/v3/contenttype/forms"/>
  </ds:schemaRefs>
</ds:datastoreItem>
</file>

<file path=customXml/itemProps2.xml><?xml version="1.0" encoding="utf-8"?>
<ds:datastoreItem xmlns:ds="http://schemas.openxmlformats.org/officeDocument/2006/customXml" ds:itemID="{A2B6FD93-0490-4598-B2AD-7E3149429716}"/>
</file>

<file path=customXml/itemProps3.xml><?xml version="1.0" encoding="utf-8"?>
<ds:datastoreItem xmlns:ds="http://schemas.openxmlformats.org/officeDocument/2006/customXml" ds:itemID="{6C6D9EB6-77F9-4354-BD46-08B11559DFBF}">
  <ds:schemaRefs>
    <ds:schemaRef ds:uri="http://schemas.microsoft.com/office/2006/metadata/properties"/>
    <ds:schemaRef ds:uri="http://purl.org/dc/terms/"/>
    <ds:schemaRef ds:uri="http://schemas.openxmlformats.org/package/2006/metadata/core-properties"/>
    <ds:schemaRef ds:uri="http://purl.org/dc/dcmitype/"/>
    <ds:schemaRef ds:uri="e1148f28-7429-47fe-8894-81a3511b2cfc"/>
    <ds:schemaRef ds:uri="http://www.w3.org/XML/1998/namespace"/>
    <ds:schemaRef ds:uri="http://purl.org/dc/elements/1.1/"/>
    <ds:schemaRef ds:uri="http://schemas.microsoft.com/office/2006/documentManagement/types"/>
    <ds:schemaRef ds:uri="http://schemas.microsoft.com/office/infopath/2007/PartnerControls"/>
  </ds:schemaRefs>
</ds:datastoreItem>
</file>

<file path=docMetadata/LabelInfo.xml><?xml version="1.0" encoding="utf-8"?>
<clbl:labelList xmlns:clbl="http://schemas.microsoft.com/office/2020/mipLabelMetadata">
  <clbl:label id="{022914a9-b95f-4b7b-bace-551ce1a04071}" enabled="0" method="" siteId="{022914a9-b95f-4b7b-bace-551ce1a04071}" removed="1"/>
</clbl:labelList>
</file>

<file path=docProps/app.xml><?xml version="1.0" encoding="utf-8"?>
<Properties xmlns="http://schemas.openxmlformats.org/officeDocument/2006/extended-properties" xmlns:vt="http://schemas.openxmlformats.org/officeDocument/2006/docPropsVTypes">
  <Template>Collegiate Academy 2023 PP</Template>
  <TotalTime>729</TotalTime>
  <Words>2500</Words>
  <Application>Microsoft Office PowerPoint</Application>
  <PresentationFormat>On-screen Show (4:3)</PresentationFormat>
  <Paragraphs>259</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Criminal Justice Information Services Division</vt:lpstr>
      <vt:lpstr>FBI: A Historic Look </vt:lpstr>
      <vt:lpstr>Biometrics Beginning</vt:lpstr>
      <vt:lpstr>PowerPoint Presentation</vt:lpstr>
      <vt:lpstr>CJIS Division Mission</vt:lpstr>
      <vt:lpstr>CJIS Division Major Programs</vt:lpstr>
      <vt:lpstr>National Crime Information Center (NCIC) System</vt:lpstr>
      <vt:lpstr>Next Generation Identification (NGI) System</vt:lpstr>
      <vt:lpstr>National Instant Criminal Background  Check System</vt:lpstr>
      <vt:lpstr>Uniform Crime Reporting Program</vt:lpstr>
      <vt:lpstr>National Threat Operations Center</vt:lpstr>
      <vt:lpstr>National Data Exchange</vt:lpstr>
      <vt:lpstr>Law Enforcement Enterprise Portal</vt:lpstr>
      <vt:lpstr>CJIS Advisory Policy Board (APB)</vt:lpstr>
      <vt:lpstr>About the CJIS Campus </vt:lpstr>
      <vt:lpstr>Frequently recruited positions for the CJIS Division in Clarksburg, WV:</vt:lpstr>
      <vt:lpstr>9/11 Memorial on the CJIS campus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COVER OPTION TITLE GOES HERE  CAN RUN THREE LINES</dc:title>
  <dc:creator>Porter Stewart, Nicole (CJISD) (FBI)</dc:creator>
  <cp:lastModifiedBy>Griffith, Brian D. (CJISD) (FBI)</cp:lastModifiedBy>
  <cp:revision>159</cp:revision>
  <cp:lastPrinted>2024-02-29T16:30:33Z</cp:lastPrinted>
  <dcterms:created xsi:type="dcterms:W3CDTF">2023-11-07T19:34:09Z</dcterms:created>
  <dcterms:modified xsi:type="dcterms:W3CDTF">2025-09-19T16:02:16Z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0x01010046194B734C11494CAFC6A571249EC0BE</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