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045" r:id="rId2"/>
  </p:sldMasterIdLst>
  <p:notesMasterIdLst>
    <p:notesMasterId r:id="rId14"/>
  </p:notesMasterIdLst>
  <p:sldIdLst>
    <p:sldId id="294" r:id="rId3"/>
    <p:sldId id="314" r:id="rId4"/>
    <p:sldId id="279" r:id="rId5"/>
    <p:sldId id="310" r:id="rId6"/>
    <p:sldId id="299" r:id="rId7"/>
    <p:sldId id="303" r:id="rId8"/>
    <p:sldId id="305" r:id="rId9"/>
    <p:sldId id="313" r:id="rId10"/>
    <p:sldId id="316" r:id="rId11"/>
    <p:sldId id="275" r:id="rId12"/>
    <p:sldId id="293" r:id="rId1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59" autoAdjust="0"/>
  </p:normalViewPr>
  <p:slideViewPr>
    <p:cSldViewPr>
      <p:cViewPr varScale="1">
        <p:scale>
          <a:sx n="112" d="100"/>
          <a:sy n="112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24BD9C-93AA-4719-9211-28BBB674B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8D06D-F641-4106-8A9C-74C09D0A6F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B6512-35F0-4258-A6B8-95E66F448326}" type="datetimeFigureOut">
              <a:rPr lang="en-US"/>
              <a:pPr>
                <a:defRPr/>
              </a:pPr>
              <a:t>9/22/2025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BCFC52-9E02-47AE-99CB-87462FCCAF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9AAF74-56BD-4E81-A2A7-58A10E8A5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43AFF-D976-4663-835F-A5085663F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25883-482B-48F7-B861-A1774163B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B5E245-501F-4CD9-B641-5306A9ACB8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3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CDA2CEF-6B1A-41B4-8229-9B677629D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767" indent="-2860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57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960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663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5406" eaLnBrk="1" hangingPunct="1">
              <a:defRPr/>
            </a:pPr>
            <a:fld id="{90CDA7D3-F8F8-46A5-AD13-C9E4DBA62ED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15406" eaLnBrk="1" hangingPunct="1">
                <a:defRPr/>
              </a:pPr>
              <a:t>1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678C657-B0C1-4FA1-BE87-400AA47FC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200318-17A0-4B2B-B6F2-D5D1DEBDA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75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9181FDA-E089-4267-B5EC-9930AD271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C2832FB-66C6-4F73-B094-2EFF008CA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3EF38F8-3BDB-470A-8156-77A35D4AB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767" indent="-2860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57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960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663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BC75B6-581C-4ABE-B8C8-CD6B50E21DC3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4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85821-87C4-4FD6-AEC7-A77F09BA55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3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5A86E36-B249-49CF-B604-19D5F1D61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E1BCFD9-3234-4480-841A-B53E22A2A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86154FE-9EB3-4AF5-8D41-EA1638D9B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767" indent="-2860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57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960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663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A9A386-775B-496E-970F-4B3014B5DDFF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C35AA24-9F69-4993-9A50-DC79A412D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254F25E-1E7D-4500-B198-DCBA5B2234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2B60E80-6619-4104-A4A0-8EE195625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767" indent="-2860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57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960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663" indent="-2288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5406" eaLnBrk="1" hangingPunct="1">
              <a:defRPr/>
            </a:pPr>
            <a:fld id="{9DECCB5D-639B-4398-BCB6-B497B0A0EB0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15406" eaLnBrk="1" hangingPunct="1">
                <a:defRPr/>
              </a:pPr>
              <a:t>11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F73A5C4-4C2B-4BEB-B43C-FF32ACCE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B332-8B8C-4A9D-8EB0-94829A225DA8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7C40185-388C-404B-A18C-4D426BA6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38733AC-F21A-4879-B031-8BD05A77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0972-E4FC-47B1-8BCD-FD04CBC566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1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C5EE7BE-F06C-4CC9-83EB-6214244A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43C2-A19E-4F09-9263-2D4F8BFE4427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A7D046C-DD12-4B05-8010-94D3E669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E330D78-5422-4DB6-B0E7-BBB04872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74B2-F98A-448C-91D3-F0858650D0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90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3E2EC1E-E4B7-4678-AA33-BF6F8012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63E6-C0DD-4B69-A09D-7C9091AF7EB6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1B56627-D1C8-4FAE-A73B-D01B4C94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E76529F-A984-46D6-A3DB-9AD430F8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708C4-A532-4D08-8112-8DA620E602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586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4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963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832F0D8-7C95-4E3B-9F0F-B5FF7B0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06B6-FBBF-43F4-91CE-646C944DFEFB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153E9B3-69E3-4E89-8D61-224902D1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8738F33-4DCB-4397-B09B-1F7FACD0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022E4-FD31-4FFC-86E3-D57EFB9AB4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83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3158783-E8BC-4BD6-B1DA-7C0018C2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EA74-8B83-43D9-A339-A60BB6E5BAE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E731415-F51E-4653-936D-20906F10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FEB6D88-D607-496A-9208-816BC01C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A65CB-2170-4A6A-82A0-C62F0F6E11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16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54B0DFA-1590-4560-9A29-D02C477A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1884-E73E-4B86-961E-ABCC01647C5B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FAFE0EC-93E0-4E61-A079-3CCE0852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5F5657A-E03F-4692-BB16-2A83B511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F87E-C468-4735-982E-44E0CBC474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51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9E778D3-1DCB-4E5C-AB36-1D193FAF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9162-0524-40D8-B8D7-A770D75D5F93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526CF21-E15A-4968-B962-7D4B37E9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496D06AE-2C44-45C8-B548-66FD5F5A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E21AF-7E1C-4709-AC19-57DA012A7A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18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64781CE-1C93-48F7-B287-0DEC3921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FF02-4E3B-414A-B78F-4391C6657CF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5F611B8-F19D-493A-99E7-57C72A3B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C5AD87A-C746-41FA-B655-25057223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B6A6-0331-4900-8B42-6C04EF0748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1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D581C71-5AEF-4ECB-B321-92E0A01D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D165-1776-4B15-B306-AB96148A790E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4ACA6F0-8C6E-4B5A-A6A9-8ACE2C45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D7D7DC2-FD9E-4C92-B0BF-D9799423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30D8-6F8F-46EE-9269-EF89A2504F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14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3460E6B-408B-4C01-AFD0-2A6512D9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4DBB-AB6D-46D5-A8DE-7C25E0FC86A3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DD4AD7E-BCC1-4766-BCBE-82C1A470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847D4D3-EB88-4A1A-8E18-9698C342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6D87-1DD9-4B39-8DCF-D78E67E143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0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934FB58-88D2-4BB9-8717-80AB7D81D6EB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5934955-4B4C-4522-9EB5-C42EEBD41E7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797DF75-F4F4-4E4E-BBD0-7905C03BE98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47E67CF-BBC1-417F-9F64-5C38D80CB91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53CF790-5E3F-4274-B106-F61B7223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5A3B-1AD5-4090-B3E9-71E079E8D0B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EBE4EC5-D3B3-4E26-B345-297A11BC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982D67-B794-4E4D-B052-BCC87A16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4A37D2C-3350-4F70-8631-6B471E61F4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26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4A0C722-BDA8-4906-BEB0-886F94EF85F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DA1C42F-1F91-4ABC-9472-7F5CC9E8DFC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967A08CD-CEA1-4A27-86E7-2D20B6D848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BDE86AE9-B211-4C34-A7AC-6DECB2B94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24423F-5F16-4DFA-BEB3-1411440D3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A94C16-288F-4514-B17F-CB5E995C3325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7FA6323-7CFF-4F85-A263-EA00141C9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873290E-4124-4ACD-B7D1-2CD1506C8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5B814"/>
                </a:solidFill>
                <a:latin typeface="Constantia" panose="02030602050306030303" pitchFamily="18" charset="0"/>
              </a:defRPr>
            </a:lvl1pPr>
          </a:lstStyle>
          <a:p>
            <a:fld id="{2E4801DB-9BA3-43CE-901E-31FA118A747D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A0E70385-DC7E-4E2D-AD9E-1F93C034A1D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C18D26E-6D4B-4C10-864B-F0C25900FA6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493183-E2EF-4F03-845E-FA40332110A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3" r:id="rId9"/>
    <p:sldLayoutId id="2147484041" r:id="rId10"/>
    <p:sldLayoutId id="21474840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DADAA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DADAA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A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1205653"/>
            <a:ext cx="9144001" cy="45719"/>
          </a:xfrm>
          <a:prstGeom prst="rect">
            <a:avLst/>
          </a:prstGeom>
          <a:solidFill>
            <a:srgbClr val="D9000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27974" y="-4527974"/>
            <a:ext cx="88053" cy="9144002"/>
          </a:xfrm>
          <a:prstGeom prst="rect">
            <a:avLst/>
          </a:prstGeom>
          <a:solidFill>
            <a:srgbClr val="D9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013202" y="-3925147"/>
            <a:ext cx="1117599" cy="9144002"/>
          </a:xfrm>
          <a:prstGeom prst="rect">
            <a:avLst/>
          </a:prstGeom>
          <a:solidFill>
            <a:srgbClr val="0000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41679" r="71576" b="46766"/>
          <a:stretch/>
        </p:blipFill>
        <p:spPr>
          <a:xfrm rot="16200000">
            <a:off x="60960" y="250613"/>
            <a:ext cx="853440" cy="792481"/>
          </a:xfrm>
          <a:prstGeom prst="rect">
            <a:avLst/>
          </a:prstGeom>
        </p:spPr>
      </p:pic>
      <p:pic>
        <p:nvPicPr>
          <p:cNvPr id="3" name="Picture 2" descr="A logo for an airport&#10;&#10;Description automatically generated">
            <a:extLst>
              <a:ext uri="{FF2B5EF4-FFF2-40B4-BE49-F238E27FC236}">
                <a16:creationId xmlns:a16="http://schemas.microsoft.com/office/drawing/2014/main" id="{ADCAAD08-8E1D-FEE9-2E69-F8E16768D0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" y="6035737"/>
            <a:ext cx="141819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8C8C8FB4-E4A6-499B-B606-A7470AA468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914400"/>
            <a:ext cx="8839200" cy="28194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    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North Central </a:t>
            </a:r>
            <a:br>
              <a:rPr lang="en-US" sz="67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67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West Virginia Airport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7" name="Picture 2" descr="C:\Documents and Settings\Leslie Marra\Desktop\Leslie- MAAC\MAAC Logo and Marketing Specs\MAAC Logo black lettering.BMP">
            <a:extLst>
              <a:ext uri="{FF2B5EF4-FFF2-40B4-BE49-F238E27FC236}">
                <a16:creationId xmlns:a16="http://schemas.microsoft.com/office/drawing/2014/main" id="{77D66940-2A1E-4DF1-A6CB-52161D6D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52" y="4695576"/>
            <a:ext cx="2841657" cy="20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953DDF-374B-2EDD-60E5-88638CA9E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4" y="4846782"/>
            <a:ext cx="2325854" cy="18446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E18B-5FBB-DA09-E056-5E0BD0DF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972-E4FC-47B1-8BCD-FD04CBC5669A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5DB68-4979-411D-822E-79F380648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49" y="3173307"/>
            <a:ext cx="2500104" cy="25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756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>
            <a:extLst>
              <a:ext uri="{FF2B5EF4-FFF2-40B4-BE49-F238E27FC236}">
                <a16:creationId xmlns:a16="http://schemas.microsoft.com/office/drawing/2014/main" id="{CD9D967A-4287-4738-B2A8-D9F7614E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Pierpont Community &amp; Technical College Aviation Technology Center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FE9F4-83B7-4EA0-ABF0-ABF2541B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4169352"/>
            <a:ext cx="8458200" cy="2454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flagship Part 147 FAA Aviation Maintenance Technician facility built in WV in 1992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Specializes in two-year associate degree programs and customized industry training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FAA Written Test Center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Invests - last dollar in, free community college for WV students, available for AMT students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0" i="0" dirty="0" err="1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LevelUpWV</a:t>
            </a:r>
            <a:r>
              <a:rPr lang="en-US" sz="1600" b="0" i="0" dirty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state-funded dual enrollment, allows high school students to take aviation college courses for free</a:t>
            </a:r>
            <a:endParaRPr lang="en-US" sz="16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13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A81F7-DA0B-BFE4-1015-17D7D5119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52625"/>
            <a:ext cx="7696200" cy="2055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02F7E-AD47-7512-59C0-444096F9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87E-C468-4735-982E-44E0CBC474D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04513D5-C952-4D3E-A714-59BA26B1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818" y="904415"/>
            <a:ext cx="3581400" cy="755511"/>
          </a:xfrm>
        </p:spPr>
        <p:txBody>
          <a:bodyPr/>
          <a:lstStyle/>
          <a:p>
            <a:pPr algn="ctr" eaLnBrk="1" hangingPunct="1"/>
            <a:r>
              <a:rPr lang="en-US" altLang="en-US" sz="6000" b="1" i="1" dirty="0">
                <a:latin typeface="Arial Narrow" panose="020B0606020202030204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ADEBAE-D694-42B4-891A-46091B8BA7E5}"/>
              </a:ext>
            </a:extLst>
          </p:cNvPr>
          <p:cNvSpPr/>
          <p:nvPr/>
        </p:nvSpPr>
        <p:spPr>
          <a:xfrm>
            <a:off x="609600" y="2667000"/>
            <a:ext cx="7848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7E7">
                  <a:lumMod val="1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dirty="0">
              <a:solidFill>
                <a:srgbClr val="E7E7E7">
                  <a:lumMod val="1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2535" name="Picture 2" descr="C:\Documents and Settings\Leslie Marra\Desktop\Leslie- MAAC\MAAC Logo and Marketing Specs\MAAC Logo black lettering.BMP">
            <a:extLst>
              <a:ext uri="{FF2B5EF4-FFF2-40B4-BE49-F238E27FC236}">
                <a16:creationId xmlns:a16="http://schemas.microsoft.com/office/drawing/2014/main" id="{C3744433-C7A1-4763-8620-F63CE89B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05" y="4343400"/>
            <a:ext cx="3185391" cy="18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F92B2-0EAD-9357-3679-54E380DF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22E4-FD31-4FFC-86E3-D57EFB9AB4B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11E93-5B2D-B9D4-5C6F-0610D4684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5" y="4206875"/>
            <a:ext cx="25146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B0B68-C77F-A728-1515-B9AE162F8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44" y="1516035"/>
            <a:ext cx="2681123" cy="26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3553"/>
            <a:ext cx="8229600" cy="1143000"/>
          </a:xfrm>
        </p:spPr>
        <p:txBody>
          <a:bodyPr/>
          <a:lstStyle/>
          <a:p>
            <a:r>
              <a:rPr lang="en-US" dirty="0"/>
              <a:t>North Central West Virginia Market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95600"/>
            <a:ext cx="8153400" cy="3308350"/>
          </a:xfrm>
        </p:spPr>
        <p:txBody>
          <a:bodyPr/>
          <a:lstStyle/>
          <a:p>
            <a:pPr marL="225425" indent="-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400" b="1" dirty="0">
                <a:solidFill>
                  <a:srgbClr val="323333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Our local economy is one of the strongest in West Virginia; local unemployment the lowest in history.</a:t>
            </a:r>
          </a:p>
          <a:p>
            <a:pPr marL="225425" indent="-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400" b="1" dirty="0">
                <a:solidFill>
                  <a:srgbClr val="323333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Significant MRO expansion at CKB, hundreds of new aerospace jobs being added to what is already the largest aerospace industrial cluster in the region.</a:t>
            </a:r>
          </a:p>
          <a:p>
            <a:pPr marL="225425" indent="-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400" b="1" dirty="0">
                <a:solidFill>
                  <a:srgbClr val="323333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Aerospace, health care, energy, high-tech, WVU and the FBI Criminal Justice Information System (CJIS</a:t>
            </a:r>
            <a:r>
              <a:rPr lang="en-US" sz="2400" b="1" strike="sngStrike" dirty="0">
                <a:solidFill>
                  <a:srgbClr val="323333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23333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cluster) are local high travel generators. 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87E-C468-4735-982E-44E0CBC474D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5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F9111923-872F-452A-9108-2F83B62B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br>
              <a:rPr lang="en-US" sz="2400" dirty="0"/>
            </a:br>
            <a:r>
              <a:rPr lang="en-US" altLang="en-US" b="1" dirty="0">
                <a:latin typeface="Arial Narrow" panose="020B0606020202030204" pitchFamily="34" charset="0"/>
              </a:rPr>
              <a:t>NCWV Aerospace Industry Stats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A518E-6220-408C-AEBC-C28121748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5D62A-4544-4E6E-BD45-7B08D21A4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There are approximately 1500 people in aviation related jobs in Bridgeport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Provide an economic impact over $1.1+ billion annually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Total direct and indirect jobs attributed to the aerospace industry – 3200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Longest commercial runway in WV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125" name="Picture 6" descr="C:\Documents and Settings\Leslie Marra\My Documents\My Pictures\2008\airplane.gif">
            <a:extLst>
              <a:ext uri="{FF2B5EF4-FFF2-40B4-BE49-F238E27FC236}">
                <a16:creationId xmlns:a16="http://schemas.microsoft.com/office/drawing/2014/main" id="{14BA7438-7CE3-42D7-B73C-9F7FC1F8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48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3.jpg">
            <a:extLst>
              <a:ext uri="{FF2B5EF4-FFF2-40B4-BE49-F238E27FC236}">
                <a16:creationId xmlns:a16="http://schemas.microsoft.com/office/drawing/2014/main" id="{10F0DF75-EEE9-45AB-AAF5-01A3D76E8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27461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24C9C-F80E-8676-ECD9-428936C9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87E-C468-4735-982E-44E0CBC474D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FEC52-6308-A9FD-68C2-57650970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625C-5D23-D163-097A-54E4883C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33399"/>
            <a:ext cx="8229600" cy="1195388"/>
          </a:xfrm>
        </p:spPr>
        <p:txBody>
          <a:bodyPr/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4000" b="1" dirty="0">
                <a:latin typeface="Arial Narrow" panose="020B0606020202030204" pitchFamily="34" charset="0"/>
              </a:rPr>
              <a:t>WV Aerotech Park </a:t>
            </a:r>
            <a:br>
              <a:rPr lang="en-US" sz="4000" b="1" dirty="0">
                <a:latin typeface="Arial Narrow" panose="020B0606020202030204" pitchFamily="34" charset="0"/>
              </a:rPr>
            </a:b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631B-35C8-158D-5C05-9D89BB004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1824"/>
            <a:ext cx="8229600" cy="43686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million cubic yards </a:t>
            </a:r>
            <a:r>
              <a:rPr lang="en-US" sz="2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excavation work was moved to create approximately </a:t>
            </a:r>
            <a:r>
              <a:rPr lang="en-US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 site-ready acres </a:t>
            </a:r>
            <a:r>
              <a:rPr lang="en-US" sz="2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form the WV Aero</a:t>
            </a:r>
            <a:r>
              <a:rPr lang="en-US" sz="2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ech Park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taxiway access to the airport’s 7,800-foot runway </a:t>
            </a:r>
            <a:r>
              <a:rPr lang="en-US" sz="2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is to be used for commercial and industrial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investment at the WV Aerotech Park, will double our current footprint of our current total square footage under roof to 2,000,000 SF and double our economic impact to </a:t>
            </a:r>
            <a:r>
              <a:rPr lang="en-US" sz="24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 billion annually to the WV economy </a:t>
            </a:r>
            <a:endParaRPr lang="en-US" sz="2400" b="1" i="0" dirty="0">
              <a:solidFill>
                <a:srgbClr val="2020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D3EEB-67E9-6080-58FA-9C69CA42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22E4-FD31-4FFC-86E3-D57EFB9AB4B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6" name="Picture 6" descr="C:\Documents and Settings\Leslie Marra\My Documents\My Pictures\2008\airplane.gif">
            <a:extLst>
              <a:ext uri="{FF2B5EF4-FFF2-40B4-BE49-F238E27FC236}">
                <a16:creationId xmlns:a16="http://schemas.microsoft.com/office/drawing/2014/main" id="{ACC343BB-E9EC-F510-F968-0422E2A7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66880"/>
            <a:ext cx="3048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9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B466-EB4E-4925-A5E7-546360BE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223962"/>
          </a:xfrm>
        </p:spPr>
        <p:txBody>
          <a:bodyPr/>
          <a:lstStyle/>
          <a:p>
            <a:pPr algn="ctr"/>
            <a:r>
              <a:rPr lang="en-US" sz="4400" b="1" dirty="0"/>
              <a:t> North Central West Virginia Airport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E4C0-C2C8-4A51-AF3F-388EAFC7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87884"/>
            <a:ext cx="8229600" cy="2595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5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North Central WV Airport’s </a:t>
            </a:r>
            <a:r>
              <a:rPr lang="en-US" sz="150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/>
              </a:rPr>
              <a:t>new terminal is three stories, approximately 50,000 sq ft, has four gates, and a capacity of 400,000 passengers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terminal can accommodate up to a Boeing 757</a:t>
            </a:r>
            <a:endParaRPr lang="en-US" sz="1500" b="0" i="0" dirty="0">
              <a:solidFill>
                <a:schemeClr val="accent6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The North Central West Virginia Airport, CKB</a:t>
            </a: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</a:t>
            </a: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is home to the longest commercial service runway in West Virginia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CKB has daily flights on Contour Airlines to Charlotte Douglas International Airport (CLT) and countless connections through their partnership with American Airlines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Allegiant provides service to Orlando/Sanford, FL and seasonal service to Myrtle Beach, SC as well as Tampa/St. Pete and Destin-Fort Walton Beach, FL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CKB is the official airport of WVU Athletics</a:t>
            </a:r>
            <a:r>
              <a:rPr lang="en-US" sz="1500" kern="100" dirty="0">
                <a:solidFill>
                  <a:schemeClr val="accent6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  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rgbClr val="2020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75BDA-1E55-EE28-E818-47DC1C0D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22E4-FD31-4FFC-86E3-D57EFB9AB4B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5183E-AED4-0193-573E-0F16E0828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1862"/>
            <a:ext cx="5181600" cy="2204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53DDF-374B-2EDD-60E5-88638CA9E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862"/>
            <a:ext cx="2734518" cy="22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7357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78873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838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13355B-3A78-CDA3-2466-503812A8E640}"/>
              </a:ext>
            </a:extLst>
          </p:cNvPr>
          <p:cNvSpPr txBox="1"/>
          <p:nvPr/>
        </p:nvSpPr>
        <p:spPr>
          <a:xfrm>
            <a:off x="863802" y="890062"/>
            <a:ext cx="74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n-US" altLang="en-US" sz="4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enedum Logistic Park</a:t>
            </a:r>
            <a:endParaRPr lang="en-US" sz="4800" b="1" dirty="0"/>
          </a:p>
        </p:txBody>
      </p:sp>
      <p:pic>
        <p:nvPicPr>
          <p:cNvPr id="5" name="Content Placeholder 4" descr="A picture containing grass, road, scene, outdoor&#10;&#10;Description automatically generated">
            <a:extLst>
              <a:ext uri="{FF2B5EF4-FFF2-40B4-BE49-F238E27FC236}">
                <a16:creationId xmlns:a16="http://schemas.microsoft.com/office/drawing/2014/main" id="{FA4F42D1-8E78-4B13-BF92-E2A3B8A4B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078" y="3048001"/>
            <a:ext cx="6505988" cy="3659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88D2B3-BE30-0D83-24D7-AA632C40DF21}"/>
              </a:ext>
            </a:extLst>
          </p:cNvPr>
          <p:cNvSpPr txBox="1"/>
          <p:nvPr/>
        </p:nvSpPr>
        <p:spPr>
          <a:xfrm>
            <a:off x="1181100" y="198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18,000 SF building, occupied by MHIRJ, in 5 acre park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Additional 40,000 SF building space available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565D8-740C-78EC-4A19-6F79D5A9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22E4-FD31-4FFC-86E3-D57EFB9AB4B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6" descr="C:\Documents and Settings\Leslie Marra\My Documents\My Pictures\2008\airplane.gif">
            <a:extLst>
              <a:ext uri="{FF2B5EF4-FFF2-40B4-BE49-F238E27FC236}">
                <a16:creationId xmlns:a16="http://schemas.microsoft.com/office/drawing/2014/main" id="{A6A22CBA-2180-14C4-06C2-AC3CC991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07633"/>
            <a:ext cx="3048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1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7357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78873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838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43D9D1-D140-4026-9E4F-18199F9237C7}"/>
              </a:ext>
            </a:extLst>
          </p:cNvPr>
          <p:cNvCxnSpPr/>
          <p:nvPr/>
        </p:nvCxnSpPr>
        <p:spPr>
          <a:xfrm>
            <a:off x="0" y="4791884"/>
            <a:ext cx="93142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ED9153-A6B0-4996-8C34-9EB707B723EE}"/>
              </a:ext>
            </a:extLst>
          </p:cNvPr>
          <p:cNvCxnSpPr>
            <a:cxnSpLocks/>
          </p:cNvCxnSpPr>
          <p:nvPr/>
        </p:nvCxnSpPr>
        <p:spPr>
          <a:xfrm flipV="1">
            <a:off x="-56626" y="5453566"/>
            <a:ext cx="9485210" cy="4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993DB4-36E8-4A9E-BC0E-4382BD1001ED}"/>
              </a:ext>
            </a:extLst>
          </p:cNvPr>
          <p:cNvSpPr/>
          <p:nvPr/>
        </p:nvSpPr>
        <p:spPr>
          <a:xfrm>
            <a:off x="0" y="4883361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HARRISON REGIONAL INDUSTRIAL PARK</a:t>
            </a:r>
            <a:endParaRPr lang="en-US" sz="2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534EE-D8C0-761E-CE89-AB56F14408C0}"/>
              </a:ext>
            </a:extLst>
          </p:cNvPr>
          <p:cNvSpPr txBox="1"/>
          <p:nvPr/>
        </p:nvSpPr>
        <p:spPr>
          <a:xfrm>
            <a:off x="755352" y="840284"/>
            <a:ext cx="739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4000" b="1" dirty="0">
                <a:latin typeface="Arial Narrow" panose="020B0606020202030204" pitchFamily="34" charset="0"/>
              </a:rPr>
              <a:t>Harrison Regional Industrial Park</a:t>
            </a:r>
          </a:p>
        </p:txBody>
      </p:sp>
      <p:pic>
        <p:nvPicPr>
          <p:cNvPr id="5" name="Content Placeholder 4" descr="Diagram, map&#10;&#10;Description automatically generated">
            <a:extLst>
              <a:ext uri="{FF2B5EF4-FFF2-40B4-BE49-F238E27FC236}">
                <a16:creationId xmlns:a16="http://schemas.microsoft.com/office/drawing/2014/main" id="{D17E2467-BB66-4437-9690-AFD19D319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287" y="3108677"/>
            <a:ext cx="5973544" cy="3360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71E027-1664-09C5-49BC-53F1931E46D2}"/>
              </a:ext>
            </a:extLst>
          </p:cNvPr>
          <p:cNvSpPr txBox="1"/>
          <p:nvPr/>
        </p:nvSpPr>
        <p:spPr>
          <a:xfrm>
            <a:off x="533400" y="172777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New 50,000 SF proposed shell building in 20 acre park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$2.6 Million USEDA Grant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9 acres available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Harrison Economic Development Corporation is the developer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A7699-9ABB-AC7F-BF87-34B6BF1A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22E4-FD31-4FFC-86E3-D57EFB9AB4B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85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DA92E-5915-3E90-8A6E-BC40363FA0A1}"/>
              </a:ext>
            </a:extLst>
          </p:cNvPr>
          <p:cNvSpPr txBox="1"/>
          <p:nvPr/>
        </p:nvSpPr>
        <p:spPr>
          <a:xfrm>
            <a:off x="764116" y="990600"/>
            <a:ext cx="738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North Central WV Airport Flight Path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39985-EA52-A98F-C3B0-EC433A32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30D8-6F8F-46EE-9269-EF89A2504F98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83C63-7E0A-665A-2F24-D6046FE07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10" y="1850617"/>
            <a:ext cx="2792972" cy="4282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BFD7D-9413-D8FA-4944-FAE5B9A15822}"/>
              </a:ext>
            </a:extLst>
          </p:cNvPr>
          <p:cNvSpPr txBox="1"/>
          <p:nvPr/>
        </p:nvSpPr>
        <p:spPr>
          <a:xfrm>
            <a:off x="596509" y="1616149"/>
            <a:ext cx="4813691" cy="470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North Central WV Airport &amp; </a:t>
            </a:r>
          </a:p>
          <a:p>
            <a:pPr algn="ctr"/>
            <a:r>
              <a:rPr lang="en-US" sz="2400" b="1" kern="100" dirty="0">
                <a:solidFill>
                  <a:srgbClr val="000000"/>
                </a:solidFill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WV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AeroTech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 Park, Bridgeport WV</a:t>
            </a:r>
          </a:p>
          <a:p>
            <a:endParaRPr lang="en-US" kern="100" dirty="0">
              <a:latin typeface="Arial Narrow" panose="020B060602020203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CKB is Strategically located to more than half of the US Population and is situated in 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the center of the east coast flight path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 on the longest commercial runway in WV</a:t>
            </a:r>
          </a:p>
          <a:p>
            <a:pPr marL="342900" marR="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rgbClr val="000000"/>
                </a:solidFill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CKB is loca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ted by major highways that provide access to more than half of the US population and a third of the Canadian Market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ptos" panose="02110004020202020204"/>
                <a:cs typeface="Times New Roman" panose="02020603050405020304" pitchFamily="18" charset="0"/>
              </a:rPr>
              <a:t>We supply North Central WV with jobs in aerospace, technology, and supply chain; and are poised to continue this growth now and into the future </a:t>
            </a:r>
            <a:endParaRPr lang="en-US" dirty="0"/>
          </a:p>
        </p:txBody>
      </p:sp>
      <p:pic>
        <p:nvPicPr>
          <p:cNvPr id="2" name="Picture 6" descr="C:\Documents and Settings\Leslie Marra\My Documents\My Pictures\2008\airplane.gif">
            <a:extLst>
              <a:ext uri="{FF2B5EF4-FFF2-40B4-BE49-F238E27FC236}">
                <a16:creationId xmlns:a16="http://schemas.microsoft.com/office/drawing/2014/main" id="{57E38E0D-856A-2D5D-BDF5-698D609A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48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10325"/>
            <a:ext cx="9144000" cy="444500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latin typeface="Yu Gothic UI Semilight" panose="020B0400000000000000" pitchFamily="34" charset="-128"/>
                <a:ea typeface="Yu Gothic UI Semilight" panose="020B0400000000000000" pitchFamily="34" charset="-128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6E0992F-ABF0-461E-B862-745ADE6F3309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827BA01E-97AB-4D7E-9527-B89953D16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63" y="430183"/>
            <a:ext cx="8331776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a typeface="Yu Gothic UI Semilight" panose="020B0400000000000000" pitchFamily="34" charset="-128"/>
                <a:cs typeface="Arial" panose="020B0604020202020204" pitchFamily="34" charset="0"/>
              </a:rPr>
              <a:t>THE MID-ATLANTIC AEROSPACE COMPLEX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2556" y="2764175"/>
            <a:ext cx="380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23333"/>
                </a:solidFill>
                <a:ea typeface="Yu Gothic UI Light" panose="020B0300000000000000" pitchFamily="34" charset="-128"/>
                <a:cs typeface="Arial" panose="020B0604020202020204" pitchFamily="34" charset="0"/>
              </a:rPr>
              <a:t>CKB &amp; M</a:t>
            </a:r>
            <a:r>
              <a:rPr lang="en-US" sz="1400" b="1" dirty="0">
                <a:solidFill>
                  <a:srgbClr val="2C2C2C"/>
                </a:solidFill>
                <a:cs typeface="Arial" panose="020B0604020202020204" pitchFamily="34" charset="0"/>
              </a:rPr>
              <a:t>id-Atlantic Aerospace Complex have more than a dozen aerospace companies or entities in our cluster.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C2C2C"/>
              </a:solidFill>
              <a:cs typeface="Arial" panose="020B0604020202020204" pitchFamily="34" charset="0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C2C2C"/>
                </a:solidFill>
                <a:cs typeface="Arial" panose="020B0604020202020204" pitchFamily="34" charset="0"/>
              </a:rPr>
              <a:t>The on-field aerospace entities employ more than 1,500 locally and have a local annual economic impact of over $1.1 billion.</a:t>
            </a:r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0AC98332-D36F-AC2D-C798-CA4F1DE27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1413253"/>
            <a:ext cx="2310389" cy="122225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018DEC0-1E7F-46A6-40B2-36366AE64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4" y="2513750"/>
            <a:ext cx="2316732" cy="1158366"/>
          </a:xfrm>
          <a:prstGeom prst="rect">
            <a:avLst/>
          </a:prstGeom>
        </p:spPr>
      </p:pic>
      <p:pic>
        <p:nvPicPr>
          <p:cNvPr id="7" name="Picture 6" descr="A blue star with grey text&#10;&#10;Description automatically generated">
            <a:extLst>
              <a:ext uri="{FF2B5EF4-FFF2-40B4-BE49-F238E27FC236}">
                <a16:creationId xmlns:a16="http://schemas.microsoft.com/office/drawing/2014/main" id="{56BA56E9-6352-516E-F331-276F609AF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1335146"/>
            <a:ext cx="2337758" cy="1071472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568DD237-944F-C02B-6F42-E580CCD57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463584"/>
            <a:ext cx="2143125" cy="1143000"/>
          </a:xfrm>
          <a:prstGeom prst="rect">
            <a:avLst/>
          </a:prstGeom>
        </p:spPr>
      </p:pic>
      <p:pic>
        <p:nvPicPr>
          <p:cNvPr id="11" name="Picture 10" descr="A red sphere with rings around it&#10;&#10;Description automatically generated">
            <a:extLst>
              <a:ext uri="{FF2B5EF4-FFF2-40B4-BE49-F238E27FC236}">
                <a16:creationId xmlns:a16="http://schemas.microsoft.com/office/drawing/2014/main" id="{DFEE5504-D3BE-964C-B3C8-D697FEC50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92" y="2581795"/>
            <a:ext cx="1811547" cy="1585104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6D6597-144C-AD04-E298-B7F0359224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45" y="6110432"/>
            <a:ext cx="1811547" cy="444041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917B55DF-50B6-40D7-2504-0018F984CF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" y="4947852"/>
            <a:ext cx="1869130" cy="775762"/>
          </a:xfrm>
          <a:prstGeom prst="rect">
            <a:avLst/>
          </a:prstGeom>
        </p:spPr>
      </p:pic>
      <p:pic>
        <p:nvPicPr>
          <p:cNvPr id="20" name="Picture 19" descr="A logo with a bird flying&#10;&#10;Description automatically generated with medium confidence">
            <a:extLst>
              <a:ext uri="{FF2B5EF4-FFF2-40B4-BE49-F238E27FC236}">
                <a16:creationId xmlns:a16="http://schemas.microsoft.com/office/drawing/2014/main" id="{7C2338ED-8E07-4C25-DFBF-AA3DD54AE1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9" y="3694892"/>
            <a:ext cx="1408608" cy="1230184"/>
          </a:xfrm>
          <a:prstGeom prst="rect">
            <a:avLst/>
          </a:prstGeom>
        </p:spPr>
      </p:pic>
      <p:pic>
        <p:nvPicPr>
          <p:cNvPr id="17" name="Content Placeholder 2">
            <a:extLst>
              <a:ext uri="{FF2B5EF4-FFF2-40B4-BE49-F238E27FC236}">
                <a16:creationId xmlns:a16="http://schemas.microsoft.com/office/drawing/2014/main" id="{12050D6F-60B9-6CE0-3144-6E9FA847703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11"/>
          <a:stretch>
            <a:fillRect/>
          </a:stretch>
        </p:blipFill>
        <p:spPr>
          <a:xfrm>
            <a:off x="6286204" y="4259955"/>
            <a:ext cx="1214090" cy="15113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670617-5558-526F-F932-C6815DE78D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80" y="4593595"/>
            <a:ext cx="1320507" cy="1320507"/>
          </a:xfrm>
          <a:prstGeom prst="rect">
            <a:avLst/>
          </a:prstGeom>
        </p:spPr>
      </p:pic>
      <p:pic>
        <p:nvPicPr>
          <p:cNvPr id="3074" name="Picture 2" descr="http://2.bp.blogspot.com/-un629vhlkNo/Tpa-_Olz4xI/AAAAAAAAALA/V9AW0w3YxP0/s1600/logo+1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82" y="4112661"/>
            <a:ext cx="1141188" cy="114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CI3.gif">
            <a:extLst>
              <a:ext uri="{FF2B5EF4-FFF2-40B4-BE49-F238E27FC236}">
                <a16:creationId xmlns:a16="http://schemas.microsoft.com/office/drawing/2014/main" id="{6AB34DDD-5F54-42AF-8641-2ACB55DFD3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63" y="4802194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379C9-642A-B21A-A490-D2D9B50F64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05" y="2506673"/>
            <a:ext cx="1267013" cy="1267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1C7D4-7BC9-B81A-FE13-E037F80D64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3" y="5353736"/>
            <a:ext cx="1271912" cy="1271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0C653-A5CC-EE72-C5F2-12E8877F33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65" y="5798350"/>
            <a:ext cx="2145753" cy="8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52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rgbClr val="FFFFFF"/>
      </a:dk1>
      <a:lt1>
        <a:srgbClr val="FFCC00"/>
      </a:lt1>
      <a:dk2>
        <a:srgbClr val="FFFFFF"/>
      </a:dk2>
      <a:lt2>
        <a:srgbClr val="F0C116"/>
      </a:lt2>
      <a:accent1>
        <a:srgbClr val="FFCC00"/>
      </a:accent1>
      <a:accent2>
        <a:srgbClr val="FFFFFF"/>
      </a:accent2>
      <a:accent3>
        <a:srgbClr val="ADADAA"/>
      </a:accent3>
      <a:accent4>
        <a:srgbClr val="DAAE00"/>
      </a:accent4>
      <a:accent5>
        <a:srgbClr val="FFE2AA"/>
      </a:accent5>
      <a:accent6>
        <a:srgbClr val="E7E7E7"/>
      </a:accent6>
      <a:hlink>
        <a:srgbClr val="FFFFFF"/>
      </a:hlink>
      <a:folHlink>
        <a:srgbClr val="FFFF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10702</TotalTime>
  <Words>638</Words>
  <Application>Microsoft Office PowerPoint</Application>
  <PresentationFormat>On-screen Show (4:3)</PresentationFormat>
  <Paragraphs>65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Yu Gothic UI Light</vt:lpstr>
      <vt:lpstr>Yu Gothic UI Semilight</vt:lpstr>
      <vt:lpstr>Acumin Pro</vt:lpstr>
      <vt:lpstr>Arial</vt:lpstr>
      <vt:lpstr>Arial Narrow</vt:lpstr>
      <vt:lpstr>Calibri</vt:lpstr>
      <vt:lpstr>Constantia</vt:lpstr>
      <vt:lpstr>Wingdings</vt:lpstr>
      <vt:lpstr>Wingdings 2</vt:lpstr>
      <vt:lpstr>Flow</vt:lpstr>
      <vt:lpstr>1_Office Theme</vt:lpstr>
      <vt:lpstr>                     North Central  West Virginia Airport </vt:lpstr>
      <vt:lpstr>North Central West Virginia Market Update</vt:lpstr>
      <vt:lpstr> NCWV Aerospace Industry Stats</vt:lpstr>
      <vt:lpstr> WV Aerotech Park  </vt:lpstr>
      <vt:lpstr> North Central West Virginia Airport</vt:lpstr>
      <vt:lpstr>PowerPoint Presentation</vt:lpstr>
      <vt:lpstr>PowerPoint Presentation</vt:lpstr>
      <vt:lpstr>PowerPoint Presentation</vt:lpstr>
      <vt:lpstr>PowerPoint Presentation</vt:lpstr>
      <vt:lpstr> Pierpont Community &amp; Technical College Aviation Technology Center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Mid-Atlantic Aerospace Complex, Inc. MAAC</dc:title>
  <dc:creator>MAAC</dc:creator>
  <cp:lastModifiedBy>Tracy Miller</cp:lastModifiedBy>
  <cp:revision>490</cp:revision>
  <cp:lastPrinted>2025-09-22T14:02:29Z</cp:lastPrinted>
  <dcterms:created xsi:type="dcterms:W3CDTF">2008-01-31T16:45:37Z</dcterms:created>
  <dcterms:modified xsi:type="dcterms:W3CDTF">2025-09-22T14:02:36Z</dcterms:modified>
</cp:coreProperties>
</file>