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98" r:id="rId2"/>
    <p:sldId id="400" r:id="rId3"/>
    <p:sldId id="403" r:id="rId4"/>
    <p:sldId id="401" r:id="rId5"/>
    <p:sldId id="410" r:id="rId6"/>
    <p:sldId id="399" r:id="rId7"/>
    <p:sldId id="404" r:id="rId8"/>
    <p:sldId id="396" r:id="rId9"/>
    <p:sldId id="407" r:id="rId10"/>
    <p:sldId id="395" r:id="rId11"/>
    <p:sldId id="304" r:id="rId12"/>
    <p:sldId id="392" r:id="rId13"/>
    <p:sldId id="288" r:id="rId14"/>
    <p:sldId id="378" r:id="rId15"/>
    <p:sldId id="272" r:id="rId16"/>
    <p:sldId id="374" r:id="rId17"/>
    <p:sldId id="345" r:id="rId18"/>
    <p:sldId id="397" r:id="rId19"/>
    <p:sldId id="414" r:id="rId20"/>
    <p:sldId id="408" r:id="rId21"/>
    <p:sldId id="376" r:id="rId22"/>
    <p:sldId id="391" r:id="rId23"/>
    <p:sldId id="323" r:id="rId24"/>
    <p:sldId id="406" r:id="rId25"/>
    <p:sldId id="388" r:id="rId26"/>
    <p:sldId id="412" r:id="rId27"/>
    <p:sldId id="413" r:id="rId28"/>
    <p:sldId id="390" r:id="rId29"/>
    <p:sldId id="402" r:id="rId30"/>
  </p:sldIdLst>
  <p:sldSz cx="12192000" cy="6858000"/>
  <p:notesSz cx="7010400" cy="92964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1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0C08D4-9508-48FC-9246-8BA5FE26577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BB47544-2E8B-4D63-B8F0-66A5F7D39F53}">
      <dgm:prSet/>
      <dgm:spPr/>
      <dgm:t>
        <a:bodyPr/>
        <a:lstStyle/>
        <a:p>
          <a:r>
            <a:rPr lang="en-US"/>
            <a:t>Different Skill Sets</a:t>
          </a:r>
        </a:p>
      </dgm:t>
    </dgm:pt>
    <dgm:pt modelId="{7A6AA810-C4FF-460B-8384-5B950360BCC2}" type="parTrans" cxnId="{2C45BF8F-29B4-47C5-AF0A-BE79B77AD555}">
      <dgm:prSet/>
      <dgm:spPr/>
      <dgm:t>
        <a:bodyPr/>
        <a:lstStyle/>
        <a:p>
          <a:endParaRPr lang="en-US"/>
        </a:p>
      </dgm:t>
    </dgm:pt>
    <dgm:pt modelId="{06A8354C-5C4E-4160-A4EB-D9F894525C79}" type="sibTrans" cxnId="{2C45BF8F-29B4-47C5-AF0A-BE79B77AD555}">
      <dgm:prSet/>
      <dgm:spPr/>
      <dgm:t>
        <a:bodyPr/>
        <a:lstStyle/>
        <a:p>
          <a:endParaRPr lang="en-US"/>
        </a:p>
      </dgm:t>
    </dgm:pt>
    <dgm:pt modelId="{B48AAB8B-1C60-47AE-B201-6A7036E28EF0}">
      <dgm:prSet/>
      <dgm:spPr/>
      <dgm:t>
        <a:bodyPr/>
        <a:lstStyle/>
        <a:p>
          <a:r>
            <a:rPr lang="en-US"/>
            <a:t>Vested Interest/Skin in the Game</a:t>
          </a:r>
        </a:p>
      </dgm:t>
    </dgm:pt>
    <dgm:pt modelId="{9B20A3CE-D9EB-4EB2-81E5-609C55B929C2}" type="parTrans" cxnId="{F19B18EB-8C92-47C3-AF93-01B6EFE42B03}">
      <dgm:prSet/>
      <dgm:spPr/>
      <dgm:t>
        <a:bodyPr/>
        <a:lstStyle/>
        <a:p>
          <a:endParaRPr lang="en-US"/>
        </a:p>
      </dgm:t>
    </dgm:pt>
    <dgm:pt modelId="{725C4B1E-06A1-4445-A053-B5F88CB151F6}" type="sibTrans" cxnId="{F19B18EB-8C92-47C3-AF93-01B6EFE42B03}">
      <dgm:prSet/>
      <dgm:spPr/>
      <dgm:t>
        <a:bodyPr/>
        <a:lstStyle/>
        <a:p>
          <a:endParaRPr lang="en-US"/>
        </a:p>
      </dgm:t>
    </dgm:pt>
    <dgm:pt modelId="{09AED29C-AF6B-4AF6-9A44-23192432CDF6}">
      <dgm:prSet/>
      <dgm:spPr/>
      <dgm:t>
        <a:bodyPr/>
        <a:lstStyle/>
        <a:p>
          <a:r>
            <a:rPr lang="en-US"/>
            <a:t>Need to be Adaptable</a:t>
          </a:r>
        </a:p>
      </dgm:t>
    </dgm:pt>
    <dgm:pt modelId="{A8B2F4B6-65B8-4E4A-AC3F-62FCE80243AB}" type="parTrans" cxnId="{6AE10638-F572-43AA-8A21-B30F04B614B7}">
      <dgm:prSet/>
      <dgm:spPr/>
      <dgm:t>
        <a:bodyPr/>
        <a:lstStyle/>
        <a:p>
          <a:endParaRPr lang="en-US"/>
        </a:p>
      </dgm:t>
    </dgm:pt>
    <dgm:pt modelId="{47CF6F38-F0C1-4402-83A4-B536A5CE7D9A}" type="sibTrans" cxnId="{6AE10638-F572-43AA-8A21-B30F04B614B7}">
      <dgm:prSet/>
      <dgm:spPr/>
      <dgm:t>
        <a:bodyPr/>
        <a:lstStyle/>
        <a:p>
          <a:endParaRPr lang="en-US"/>
        </a:p>
      </dgm:t>
    </dgm:pt>
    <dgm:pt modelId="{19C4E5B4-A5FA-4476-9922-B07036A958DA}">
      <dgm:prSet/>
      <dgm:spPr/>
      <dgm:t>
        <a:bodyPr/>
        <a:lstStyle/>
        <a:p>
          <a:r>
            <a:rPr lang="en-US"/>
            <a:t>One Thing You Can Count on is Change</a:t>
          </a:r>
        </a:p>
      </dgm:t>
    </dgm:pt>
    <dgm:pt modelId="{BA85D7F9-0524-43EC-9CD7-89778BB2FEC8}" type="parTrans" cxnId="{A928ECC1-4AC2-4F0D-BA89-C7CD5065BE25}">
      <dgm:prSet/>
      <dgm:spPr/>
      <dgm:t>
        <a:bodyPr/>
        <a:lstStyle/>
        <a:p>
          <a:endParaRPr lang="en-US"/>
        </a:p>
      </dgm:t>
    </dgm:pt>
    <dgm:pt modelId="{8D0225A0-170D-439D-939D-D664ACFDFEA6}" type="sibTrans" cxnId="{A928ECC1-4AC2-4F0D-BA89-C7CD5065BE25}">
      <dgm:prSet/>
      <dgm:spPr/>
      <dgm:t>
        <a:bodyPr/>
        <a:lstStyle/>
        <a:p>
          <a:endParaRPr lang="en-US"/>
        </a:p>
      </dgm:t>
    </dgm:pt>
    <dgm:pt modelId="{4AFF01BC-D0F8-4D26-9D1D-A2BB15132490}">
      <dgm:prSet/>
      <dgm:spPr/>
      <dgm:t>
        <a:bodyPr/>
        <a:lstStyle/>
        <a:p>
          <a:r>
            <a:rPr lang="en-US"/>
            <a:t>Large vs. Small Endeavors</a:t>
          </a:r>
        </a:p>
      </dgm:t>
    </dgm:pt>
    <dgm:pt modelId="{66E261EB-6030-4AC2-81C1-E62BEA6598E7}" type="parTrans" cxnId="{F7DDEA8E-5EEC-4151-881D-CC50CD9410C3}">
      <dgm:prSet/>
      <dgm:spPr/>
      <dgm:t>
        <a:bodyPr/>
        <a:lstStyle/>
        <a:p>
          <a:endParaRPr lang="en-US"/>
        </a:p>
      </dgm:t>
    </dgm:pt>
    <dgm:pt modelId="{09545567-87CE-49E0-8D6C-A8B7BB9AE0EE}" type="sibTrans" cxnId="{F7DDEA8E-5EEC-4151-881D-CC50CD9410C3}">
      <dgm:prSet/>
      <dgm:spPr/>
      <dgm:t>
        <a:bodyPr/>
        <a:lstStyle/>
        <a:p>
          <a:endParaRPr lang="en-US"/>
        </a:p>
      </dgm:t>
    </dgm:pt>
    <dgm:pt modelId="{6A31B5B8-D994-48C2-8BF1-29F6C007028C}">
      <dgm:prSet/>
      <dgm:spPr/>
      <dgm:t>
        <a:bodyPr/>
        <a:lstStyle/>
        <a:p>
          <a:r>
            <a:rPr lang="en-US"/>
            <a:t>Sweet Spot for Local Development Authorities to Team with Local Developers</a:t>
          </a:r>
        </a:p>
      </dgm:t>
    </dgm:pt>
    <dgm:pt modelId="{35F453C7-CA09-4B28-8949-ADF68216E296}" type="parTrans" cxnId="{7BADAFD5-AFD0-405C-AC7F-E8950E06F171}">
      <dgm:prSet/>
      <dgm:spPr/>
      <dgm:t>
        <a:bodyPr/>
        <a:lstStyle/>
        <a:p>
          <a:endParaRPr lang="en-US"/>
        </a:p>
      </dgm:t>
    </dgm:pt>
    <dgm:pt modelId="{57D210C7-9052-4F42-B235-05D3CF18A007}" type="sibTrans" cxnId="{7BADAFD5-AFD0-405C-AC7F-E8950E06F171}">
      <dgm:prSet/>
      <dgm:spPr/>
      <dgm:t>
        <a:bodyPr/>
        <a:lstStyle/>
        <a:p>
          <a:endParaRPr lang="en-US"/>
        </a:p>
      </dgm:t>
    </dgm:pt>
    <dgm:pt modelId="{A4263558-5334-45B7-AFDB-3D7B4B5E1D67}">
      <dgm:prSet/>
      <dgm:spPr/>
      <dgm:t>
        <a:bodyPr/>
        <a:lstStyle/>
        <a:p>
          <a:r>
            <a:rPr lang="en-US"/>
            <a:t>Site Readiness</a:t>
          </a:r>
        </a:p>
      </dgm:t>
    </dgm:pt>
    <dgm:pt modelId="{90694225-7B21-48B2-9E75-4D18684310B9}" type="parTrans" cxnId="{47452778-380F-4BC1-AB7D-4691B3765553}">
      <dgm:prSet/>
      <dgm:spPr/>
      <dgm:t>
        <a:bodyPr/>
        <a:lstStyle/>
        <a:p>
          <a:endParaRPr lang="en-US"/>
        </a:p>
      </dgm:t>
    </dgm:pt>
    <dgm:pt modelId="{DED95A61-62F7-4FF2-A289-DA01173BB8B8}" type="sibTrans" cxnId="{47452778-380F-4BC1-AB7D-4691B3765553}">
      <dgm:prSet/>
      <dgm:spPr/>
      <dgm:t>
        <a:bodyPr/>
        <a:lstStyle/>
        <a:p>
          <a:endParaRPr lang="en-US"/>
        </a:p>
      </dgm:t>
    </dgm:pt>
    <dgm:pt modelId="{5733E946-7657-429A-A8C1-EEC21D65AF62}" type="pres">
      <dgm:prSet presAssocID="{810C08D4-9508-48FC-9246-8BA5FE265771}" presName="linear" presStyleCnt="0">
        <dgm:presLayoutVars>
          <dgm:animLvl val="lvl"/>
          <dgm:resizeHandles val="exact"/>
        </dgm:presLayoutVars>
      </dgm:prSet>
      <dgm:spPr/>
    </dgm:pt>
    <dgm:pt modelId="{FC46D9E8-79A4-4A91-9FC8-F208DDEB9576}" type="pres">
      <dgm:prSet presAssocID="{4BB47544-2E8B-4D63-B8F0-66A5F7D39F5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25C7ED6-7CFF-4497-900F-B49B174D5D8D}" type="pres">
      <dgm:prSet presAssocID="{06A8354C-5C4E-4160-A4EB-D9F894525C79}" presName="spacer" presStyleCnt="0"/>
      <dgm:spPr/>
    </dgm:pt>
    <dgm:pt modelId="{B58B950E-BAA6-4006-80D8-ADC91E4F747F}" type="pres">
      <dgm:prSet presAssocID="{B48AAB8B-1C60-47AE-B201-6A7036E28EF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24B0C14-9F7F-4E47-8EF8-E629C642E873}" type="pres">
      <dgm:prSet presAssocID="{725C4B1E-06A1-4445-A053-B5F88CB151F6}" presName="spacer" presStyleCnt="0"/>
      <dgm:spPr/>
    </dgm:pt>
    <dgm:pt modelId="{63A90FFC-E3A6-4588-9A0D-0C715A7B721F}" type="pres">
      <dgm:prSet presAssocID="{09AED29C-AF6B-4AF6-9A44-23192432CDF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92B6D9E-90F5-4E2F-ABBE-73B92373BB7E}" type="pres">
      <dgm:prSet presAssocID="{47CF6F38-F0C1-4402-83A4-B536A5CE7D9A}" presName="spacer" presStyleCnt="0"/>
      <dgm:spPr/>
    </dgm:pt>
    <dgm:pt modelId="{CE25FE26-4555-4904-9A49-721C69455CEA}" type="pres">
      <dgm:prSet presAssocID="{19C4E5B4-A5FA-4476-9922-B07036A958D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2730CFC-2B43-4861-AD23-E5D07FA1FEF9}" type="pres">
      <dgm:prSet presAssocID="{8D0225A0-170D-439D-939D-D664ACFDFEA6}" presName="spacer" presStyleCnt="0"/>
      <dgm:spPr/>
    </dgm:pt>
    <dgm:pt modelId="{83F8EC8C-B7D2-469C-9F7F-BE7F6E4CAFC6}" type="pres">
      <dgm:prSet presAssocID="{4AFF01BC-D0F8-4D26-9D1D-A2BB1513249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A59FC46-840F-48A1-83FB-316B079D3EEA}" type="pres">
      <dgm:prSet presAssocID="{09545567-87CE-49E0-8D6C-A8B7BB9AE0EE}" presName="spacer" presStyleCnt="0"/>
      <dgm:spPr/>
    </dgm:pt>
    <dgm:pt modelId="{53F1616A-1E57-4490-9B44-EFB09EB03ABA}" type="pres">
      <dgm:prSet presAssocID="{6A31B5B8-D994-48C2-8BF1-29F6C007028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8273492-BA41-4C60-A71B-C5B6C7624EA0}" type="pres">
      <dgm:prSet presAssocID="{57D210C7-9052-4F42-B235-05D3CF18A007}" presName="spacer" presStyleCnt="0"/>
      <dgm:spPr/>
    </dgm:pt>
    <dgm:pt modelId="{B26E08F4-980F-4292-8294-7AECB1D3ED7F}" type="pres">
      <dgm:prSet presAssocID="{A4263558-5334-45B7-AFDB-3D7B4B5E1D6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6453003-DE21-43ED-958E-16176F19D77F}" type="presOf" srcId="{B48AAB8B-1C60-47AE-B201-6A7036E28EF0}" destId="{B58B950E-BAA6-4006-80D8-ADC91E4F747F}" srcOrd="0" destOrd="0" presId="urn:microsoft.com/office/officeart/2005/8/layout/vList2"/>
    <dgm:cxn modelId="{54E1F02E-499D-43A4-903D-FF280219CFB1}" type="presOf" srcId="{09AED29C-AF6B-4AF6-9A44-23192432CDF6}" destId="{63A90FFC-E3A6-4588-9A0D-0C715A7B721F}" srcOrd="0" destOrd="0" presId="urn:microsoft.com/office/officeart/2005/8/layout/vList2"/>
    <dgm:cxn modelId="{6AE10638-F572-43AA-8A21-B30F04B614B7}" srcId="{810C08D4-9508-48FC-9246-8BA5FE265771}" destId="{09AED29C-AF6B-4AF6-9A44-23192432CDF6}" srcOrd="2" destOrd="0" parTransId="{A8B2F4B6-65B8-4E4A-AC3F-62FCE80243AB}" sibTransId="{47CF6F38-F0C1-4402-83A4-B536A5CE7D9A}"/>
    <dgm:cxn modelId="{D5FB915F-662D-465B-A4CE-9E668A5F597F}" type="presOf" srcId="{810C08D4-9508-48FC-9246-8BA5FE265771}" destId="{5733E946-7657-429A-A8C1-EEC21D65AF62}" srcOrd="0" destOrd="0" presId="urn:microsoft.com/office/officeart/2005/8/layout/vList2"/>
    <dgm:cxn modelId="{AB75FD67-1A2C-4634-BAAD-ABA17419E9DC}" type="presOf" srcId="{19C4E5B4-A5FA-4476-9922-B07036A958DA}" destId="{CE25FE26-4555-4904-9A49-721C69455CEA}" srcOrd="0" destOrd="0" presId="urn:microsoft.com/office/officeart/2005/8/layout/vList2"/>
    <dgm:cxn modelId="{47452778-380F-4BC1-AB7D-4691B3765553}" srcId="{810C08D4-9508-48FC-9246-8BA5FE265771}" destId="{A4263558-5334-45B7-AFDB-3D7B4B5E1D67}" srcOrd="6" destOrd="0" parTransId="{90694225-7B21-48B2-9E75-4D18684310B9}" sibTransId="{DED95A61-62F7-4FF2-A289-DA01173BB8B8}"/>
    <dgm:cxn modelId="{F7DDEA8E-5EEC-4151-881D-CC50CD9410C3}" srcId="{810C08D4-9508-48FC-9246-8BA5FE265771}" destId="{4AFF01BC-D0F8-4D26-9D1D-A2BB15132490}" srcOrd="4" destOrd="0" parTransId="{66E261EB-6030-4AC2-81C1-E62BEA6598E7}" sibTransId="{09545567-87CE-49E0-8D6C-A8B7BB9AE0EE}"/>
    <dgm:cxn modelId="{2C45BF8F-29B4-47C5-AF0A-BE79B77AD555}" srcId="{810C08D4-9508-48FC-9246-8BA5FE265771}" destId="{4BB47544-2E8B-4D63-B8F0-66A5F7D39F53}" srcOrd="0" destOrd="0" parTransId="{7A6AA810-C4FF-460B-8384-5B950360BCC2}" sibTransId="{06A8354C-5C4E-4160-A4EB-D9F894525C79}"/>
    <dgm:cxn modelId="{916E96A9-91FC-4C0E-9F66-00987EDA8F39}" type="presOf" srcId="{A4263558-5334-45B7-AFDB-3D7B4B5E1D67}" destId="{B26E08F4-980F-4292-8294-7AECB1D3ED7F}" srcOrd="0" destOrd="0" presId="urn:microsoft.com/office/officeart/2005/8/layout/vList2"/>
    <dgm:cxn modelId="{A928ECC1-4AC2-4F0D-BA89-C7CD5065BE25}" srcId="{810C08D4-9508-48FC-9246-8BA5FE265771}" destId="{19C4E5B4-A5FA-4476-9922-B07036A958DA}" srcOrd="3" destOrd="0" parTransId="{BA85D7F9-0524-43EC-9CD7-89778BB2FEC8}" sibTransId="{8D0225A0-170D-439D-939D-D664ACFDFEA6}"/>
    <dgm:cxn modelId="{7BADAFD5-AFD0-405C-AC7F-E8950E06F171}" srcId="{810C08D4-9508-48FC-9246-8BA5FE265771}" destId="{6A31B5B8-D994-48C2-8BF1-29F6C007028C}" srcOrd="5" destOrd="0" parTransId="{35F453C7-CA09-4B28-8949-ADF68216E296}" sibTransId="{57D210C7-9052-4F42-B235-05D3CF18A007}"/>
    <dgm:cxn modelId="{F19B18EB-8C92-47C3-AF93-01B6EFE42B03}" srcId="{810C08D4-9508-48FC-9246-8BA5FE265771}" destId="{B48AAB8B-1C60-47AE-B201-6A7036E28EF0}" srcOrd="1" destOrd="0" parTransId="{9B20A3CE-D9EB-4EB2-81E5-609C55B929C2}" sibTransId="{725C4B1E-06A1-4445-A053-B5F88CB151F6}"/>
    <dgm:cxn modelId="{4D2706F4-5A99-40E1-AF4F-822702093A0B}" type="presOf" srcId="{6A31B5B8-D994-48C2-8BF1-29F6C007028C}" destId="{53F1616A-1E57-4490-9B44-EFB09EB03ABA}" srcOrd="0" destOrd="0" presId="urn:microsoft.com/office/officeart/2005/8/layout/vList2"/>
    <dgm:cxn modelId="{D85D7DF6-43FD-4013-9C91-08B2E0D30DA2}" type="presOf" srcId="{4BB47544-2E8B-4D63-B8F0-66A5F7D39F53}" destId="{FC46D9E8-79A4-4A91-9FC8-F208DDEB9576}" srcOrd="0" destOrd="0" presId="urn:microsoft.com/office/officeart/2005/8/layout/vList2"/>
    <dgm:cxn modelId="{1458B5F9-F401-42E9-B3CF-1FB90BC4A244}" type="presOf" srcId="{4AFF01BC-D0F8-4D26-9D1D-A2BB15132490}" destId="{83F8EC8C-B7D2-469C-9F7F-BE7F6E4CAFC6}" srcOrd="0" destOrd="0" presId="urn:microsoft.com/office/officeart/2005/8/layout/vList2"/>
    <dgm:cxn modelId="{9121A7DA-7BAB-4948-A1C1-103DDAB3B3AE}" type="presParOf" srcId="{5733E946-7657-429A-A8C1-EEC21D65AF62}" destId="{FC46D9E8-79A4-4A91-9FC8-F208DDEB9576}" srcOrd="0" destOrd="0" presId="urn:microsoft.com/office/officeart/2005/8/layout/vList2"/>
    <dgm:cxn modelId="{6FA01E1B-628A-44AC-8E08-FBF15F9986A4}" type="presParOf" srcId="{5733E946-7657-429A-A8C1-EEC21D65AF62}" destId="{925C7ED6-7CFF-4497-900F-B49B174D5D8D}" srcOrd="1" destOrd="0" presId="urn:microsoft.com/office/officeart/2005/8/layout/vList2"/>
    <dgm:cxn modelId="{6FDD0C19-48C1-40D2-88C7-AFD4E335C65A}" type="presParOf" srcId="{5733E946-7657-429A-A8C1-EEC21D65AF62}" destId="{B58B950E-BAA6-4006-80D8-ADC91E4F747F}" srcOrd="2" destOrd="0" presId="urn:microsoft.com/office/officeart/2005/8/layout/vList2"/>
    <dgm:cxn modelId="{C2987308-34A4-404D-81FE-FDB0053CD192}" type="presParOf" srcId="{5733E946-7657-429A-A8C1-EEC21D65AF62}" destId="{124B0C14-9F7F-4E47-8EF8-E629C642E873}" srcOrd="3" destOrd="0" presId="urn:microsoft.com/office/officeart/2005/8/layout/vList2"/>
    <dgm:cxn modelId="{3ABE2B8F-618E-4598-9167-0743723C5A1F}" type="presParOf" srcId="{5733E946-7657-429A-A8C1-EEC21D65AF62}" destId="{63A90FFC-E3A6-4588-9A0D-0C715A7B721F}" srcOrd="4" destOrd="0" presId="urn:microsoft.com/office/officeart/2005/8/layout/vList2"/>
    <dgm:cxn modelId="{EAF0E06C-5F20-49A7-A8F0-2D93B19637C5}" type="presParOf" srcId="{5733E946-7657-429A-A8C1-EEC21D65AF62}" destId="{092B6D9E-90F5-4E2F-ABBE-73B92373BB7E}" srcOrd="5" destOrd="0" presId="urn:microsoft.com/office/officeart/2005/8/layout/vList2"/>
    <dgm:cxn modelId="{2289E169-C841-4C70-9F88-839EB551C2DB}" type="presParOf" srcId="{5733E946-7657-429A-A8C1-EEC21D65AF62}" destId="{CE25FE26-4555-4904-9A49-721C69455CEA}" srcOrd="6" destOrd="0" presId="urn:microsoft.com/office/officeart/2005/8/layout/vList2"/>
    <dgm:cxn modelId="{B6F9C44B-5C56-4886-8242-F2D6FB3E1629}" type="presParOf" srcId="{5733E946-7657-429A-A8C1-EEC21D65AF62}" destId="{22730CFC-2B43-4861-AD23-E5D07FA1FEF9}" srcOrd="7" destOrd="0" presId="urn:microsoft.com/office/officeart/2005/8/layout/vList2"/>
    <dgm:cxn modelId="{1F92123D-02BE-4E85-80EA-7A98D093BCD8}" type="presParOf" srcId="{5733E946-7657-429A-A8C1-EEC21D65AF62}" destId="{83F8EC8C-B7D2-469C-9F7F-BE7F6E4CAFC6}" srcOrd="8" destOrd="0" presId="urn:microsoft.com/office/officeart/2005/8/layout/vList2"/>
    <dgm:cxn modelId="{012A250B-93FA-4FCA-BB31-6CB3012B8E64}" type="presParOf" srcId="{5733E946-7657-429A-A8C1-EEC21D65AF62}" destId="{FA59FC46-840F-48A1-83FB-316B079D3EEA}" srcOrd="9" destOrd="0" presId="urn:microsoft.com/office/officeart/2005/8/layout/vList2"/>
    <dgm:cxn modelId="{5BD68CCC-8F6D-4BC1-8CA8-FB6968DDDB80}" type="presParOf" srcId="{5733E946-7657-429A-A8C1-EEC21D65AF62}" destId="{53F1616A-1E57-4490-9B44-EFB09EB03ABA}" srcOrd="10" destOrd="0" presId="urn:microsoft.com/office/officeart/2005/8/layout/vList2"/>
    <dgm:cxn modelId="{980ACAFB-0F25-4F5E-81E0-324068455985}" type="presParOf" srcId="{5733E946-7657-429A-A8C1-EEC21D65AF62}" destId="{08273492-BA41-4C60-A71B-C5B6C7624EA0}" srcOrd="11" destOrd="0" presId="urn:microsoft.com/office/officeart/2005/8/layout/vList2"/>
    <dgm:cxn modelId="{B970AB32-97E7-45E5-898F-E9FB8E28D9A2}" type="presParOf" srcId="{5733E946-7657-429A-A8C1-EEC21D65AF62}" destId="{B26E08F4-980F-4292-8294-7AECB1D3ED7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BA3B77-4726-4855-A9ED-B299110BD20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D97AB4C-27B3-4E73-9F29-0846C9B32DE6}">
      <dgm:prSet custT="1"/>
      <dgm:spPr/>
      <dgm:t>
        <a:bodyPr/>
        <a:lstStyle/>
        <a:p>
          <a:r>
            <a:rPr lang="en-US" sz="2800" b="1" dirty="0"/>
            <a:t>Harrison County Business &amp; Technology Center</a:t>
          </a:r>
          <a:endParaRPr lang="en-US" sz="2800" dirty="0"/>
        </a:p>
      </dgm:t>
    </dgm:pt>
    <dgm:pt modelId="{61E8FB80-4C44-496E-8EEF-9AEAB83E4B36}" type="parTrans" cxnId="{D92E4FBB-2F95-4A86-9CD6-D6AF0E4966E0}">
      <dgm:prSet/>
      <dgm:spPr/>
      <dgm:t>
        <a:bodyPr/>
        <a:lstStyle/>
        <a:p>
          <a:endParaRPr lang="en-US"/>
        </a:p>
      </dgm:t>
    </dgm:pt>
    <dgm:pt modelId="{00BF7EE8-1809-4C33-82F5-1C13C1F26BB0}" type="sibTrans" cxnId="{D92E4FBB-2F95-4A86-9CD6-D6AF0E4966E0}">
      <dgm:prSet/>
      <dgm:spPr/>
      <dgm:t>
        <a:bodyPr/>
        <a:lstStyle/>
        <a:p>
          <a:endParaRPr lang="en-US"/>
        </a:p>
      </dgm:t>
    </dgm:pt>
    <dgm:pt modelId="{7190FDCD-9BF4-4CE0-94B8-948A36EA1B05}">
      <dgm:prSet custT="1"/>
      <dgm:spPr/>
      <dgm:t>
        <a:bodyPr/>
        <a:lstStyle/>
        <a:p>
          <a:r>
            <a:rPr lang="en-US" sz="3200" dirty="0"/>
            <a:t>Same dirt, new story — partnership made it grow.</a:t>
          </a:r>
        </a:p>
      </dgm:t>
    </dgm:pt>
    <dgm:pt modelId="{E9992192-A337-41E8-84B3-A4A75E086851}" type="parTrans" cxnId="{EE0E88A6-04B3-43A7-9B58-4FB0069C82CE}">
      <dgm:prSet/>
      <dgm:spPr/>
      <dgm:t>
        <a:bodyPr/>
        <a:lstStyle/>
        <a:p>
          <a:endParaRPr lang="en-US"/>
        </a:p>
      </dgm:t>
    </dgm:pt>
    <dgm:pt modelId="{CB834693-E806-41BA-8C19-0E21700C2EBA}" type="sibTrans" cxnId="{EE0E88A6-04B3-43A7-9B58-4FB0069C82CE}">
      <dgm:prSet/>
      <dgm:spPr/>
      <dgm:t>
        <a:bodyPr/>
        <a:lstStyle/>
        <a:p>
          <a:endParaRPr lang="en-US"/>
        </a:p>
      </dgm:t>
    </dgm:pt>
    <dgm:pt modelId="{9BA41B51-9343-4939-994D-EE35FB39A5BC}" type="pres">
      <dgm:prSet presAssocID="{12BA3B77-4726-4855-A9ED-B299110BD201}" presName="root" presStyleCnt="0">
        <dgm:presLayoutVars>
          <dgm:dir/>
          <dgm:resizeHandles val="exact"/>
        </dgm:presLayoutVars>
      </dgm:prSet>
      <dgm:spPr/>
    </dgm:pt>
    <dgm:pt modelId="{8FF1EFD5-8C1A-4BC5-A232-90E6AAB00074}" type="pres">
      <dgm:prSet presAssocID="{AD97AB4C-27B3-4E73-9F29-0846C9B32DE6}" presName="compNode" presStyleCnt="0"/>
      <dgm:spPr/>
    </dgm:pt>
    <dgm:pt modelId="{71901F68-A2D0-4425-BE70-68B2F349EECC}" type="pres">
      <dgm:prSet presAssocID="{AD97AB4C-27B3-4E73-9F29-0846C9B32DE6}" presName="iconRect" presStyleLbl="node1" presStyleIdx="0" presStyleCnt="2" custScaleX="164008" custScaleY="1640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596FEE91-C664-49DF-928F-62CFB06BA948}" type="pres">
      <dgm:prSet presAssocID="{AD97AB4C-27B3-4E73-9F29-0846C9B32DE6}" presName="spaceRect" presStyleCnt="0"/>
      <dgm:spPr/>
    </dgm:pt>
    <dgm:pt modelId="{F3BC9E4B-035F-424D-9238-CF78497E922A}" type="pres">
      <dgm:prSet presAssocID="{AD97AB4C-27B3-4E73-9F29-0846C9B32DE6}" presName="textRect" presStyleLbl="revTx" presStyleIdx="0" presStyleCnt="2" custLinFactNeighborX="-382" custLinFactNeighborY="15139">
        <dgm:presLayoutVars>
          <dgm:chMax val="1"/>
          <dgm:chPref val="1"/>
        </dgm:presLayoutVars>
      </dgm:prSet>
      <dgm:spPr/>
    </dgm:pt>
    <dgm:pt modelId="{3E6143E1-2F63-43AA-B7D1-798BE66BF9C0}" type="pres">
      <dgm:prSet presAssocID="{00BF7EE8-1809-4C33-82F5-1C13C1F26BB0}" presName="sibTrans" presStyleCnt="0"/>
      <dgm:spPr/>
    </dgm:pt>
    <dgm:pt modelId="{FC325FF7-133F-4795-BC4E-EFC709DD0C01}" type="pres">
      <dgm:prSet presAssocID="{7190FDCD-9BF4-4CE0-94B8-948A36EA1B05}" presName="compNode" presStyleCnt="0"/>
      <dgm:spPr/>
    </dgm:pt>
    <dgm:pt modelId="{1C5B768D-2603-400F-AF8C-06F9D86D89B3}" type="pres">
      <dgm:prSet presAssocID="{7190FDCD-9BF4-4CE0-94B8-948A36EA1B05}" presName="iconRect" presStyleLbl="node1" presStyleIdx="1" presStyleCnt="2" custScaleX="121711" custScaleY="133266" custLinFactNeighborY="515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6F76581B-4A02-4E6D-8C08-16E985BBC22A}" type="pres">
      <dgm:prSet presAssocID="{7190FDCD-9BF4-4CE0-94B8-948A36EA1B05}" presName="spaceRect" presStyleCnt="0"/>
      <dgm:spPr/>
    </dgm:pt>
    <dgm:pt modelId="{433C793E-1B87-49CE-8154-302F89A9A0DD}" type="pres">
      <dgm:prSet presAssocID="{7190FDCD-9BF4-4CE0-94B8-948A36EA1B05}" presName="textRect" presStyleLbl="revTx" presStyleIdx="1" presStyleCnt="2" custScaleX="132443" custLinFactNeighborX="5101" custLinFactNeighborY="27954">
        <dgm:presLayoutVars>
          <dgm:chMax val="1"/>
          <dgm:chPref val="1"/>
        </dgm:presLayoutVars>
      </dgm:prSet>
      <dgm:spPr/>
    </dgm:pt>
  </dgm:ptLst>
  <dgm:cxnLst>
    <dgm:cxn modelId="{EE0E88A6-04B3-43A7-9B58-4FB0069C82CE}" srcId="{12BA3B77-4726-4855-A9ED-B299110BD201}" destId="{7190FDCD-9BF4-4CE0-94B8-948A36EA1B05}" srcOrd="1" destOrd="0" parTransId="{E9992192-A337-41E8-84B3-A4A75E086851}" sibTransId="{CB834693-E806-41BA-8C19-0E21700C2EBA}"/>
    <dgm:cxn modelId="{9B3155B8-60D9-40E1-8933-3F9DDD57A2B6}" type="presOf" srcId="{AD97AB4C-27B3-4E73-9F29-0846C9B32DE6}" destId="{F3BC9E4B-035F-424D-9238-CF78497E922A}" srcOrd="0" destOrd="0" presId="urn:microsoft.com/office/officeart/2018/2/layout/IconLabelList"/>
    <dgm:cxn modelId="{D92E4FBB-2F95-4A86-9CD6-D6AF0E4966E0}" srcId="{12BA3B77-4726-4855-A9ED-B299110BD201}" destId="{AD97AB4C-27B3-4E73-9F29-0846C9B32DE6}" srcOrd="0" destOrd="0" parTransId="{61E8FB80-4C44-496E-8EEF-9AEAB83E4B36}" sibTransId="{00BF7EE8-1809-4C33-82F5-1C13C1F26BB0}"/>
    <dgm:cxn modelId="{BA36F0CB-E651-4837-BDF8-166945962102}" type="presOf" srcId="{7190FDCD-9BF4-4CE0-94B8-948A36EA1B05}" destId="{433C793E-1B87-49CE-8154-302F89A9A0DD}" srcOrd="0" destOrd="0" presId="urn:microsoft.com/office/officeart/2018/2/layout/IconLabelList"/>
    <dgm:cxn modelId="{F54F48E8-3703-4DA8-8BAC-CACEC3C85394}" type="presOf" srcId="{12BA3B77-4726-4855-A9ED-B299110BD201}" destId="{9BA41B51-9343-4939-994D-EE35FB39A5BC}" srcOrd="0" destOrd="0" presId="urn:microsoft.com/office/officeart/2018/2/layout/IconLabelList"/>
    <dgm:cxn modelId="{5680FA6F-4E00-47ED-9A29-86844482C433}" type="presParOf" srcId="{9BA41B51-9343-4939-994D-EE35FB39A5BC}" destId="{8FF1EFD5-8C1A-4BC5-A232-90E6AAB00074}" srcOrd="0" destOrd="0" presId="urn:microsoft.com/office/officeart/2018/2/layout/IconLabelList"/>
    <dgm:cxn modelId="{57E7C67C-391E-48B5-B082-C70C6AE1A44A}" type="presParOf" srcId="{8FF1EFD5-8C1A-4BC5-A232-90E6AAB00074}" destId="{71901F68-A2D0-4425-BE70-68B2F349EECC}" srcOrd="0" destOrd="0" presId="urn:microsoft.com/office/officeart/2018/2/layout/IconLabelList"/>
    <dgm:cxn modelId="{9B2DF873-9A26-4797-9C26-436720AFA0AD}" type="presParOf" srcId="{8FF1EFD5-8C1A-4BC5-A232-90E6AAB00074}" destId="{596FEE91-C664-49DF-928F-62CFB06BA948}" srcOrd="1" destOrd="0" presId="urn:microsoft.com/office/officeart/2018/2/layout/IconLabelList"/>
    <dgm:cxn modelId="{5DD25FB6-9B41-4407-B4BE-AED066572E3E}" type="presParOf" srcId="{8FF1EFD5-8C1A-4BC5-A232-90E6AAB00074}" destId="{F3BC9E4B-035F-424D-9238-CF78497E922A}" srcOrd="2" destOrd="0" presId="urn:microsoft.com/office/officeart/2018/2/layout/IconLabelList"/>
    <dgm:cxn modelId="{A3D4273D-A066-4E7D-86CA-A9683DD72474}" type="presParOf" srcId="{9BA41B51-9343-4939-994D-EE35FB39A5BC}" destId="{3E6143E1-2F63-43AA-B7D1-798BE66BF9C0}" srcOrd="1" destOrd="0" presId="urn:microsoft.com/office/officeart/2018/2/layout/IconLabelList"/>
    <dgm:cxn modelId="{67246F22-673D-4484-8DFD-ECA543356410}" type="presParOf" srcId="{9BA41B51-9343-4939-994D-EE35FB39A5BC}" destId="{FC325FF7-133F-4795-BC4E-EFC709DD0C01}" srcOrd="2" destOrd="0" presId="urn:microsoft.com/office/officeart/2018/2/layout/IconLabelList"/>
    <dgm:cxn modelId="{D40E1D64-F194-4238-B141-E2400168EE93}" type="presParOf" srcId="{FC325FF7-133F-4795-BC4E-EFC709DD0C01}" destId="{1C5B768D-2603-400F-AF8C-06F9D86D89B3}" srcOrd="0" destOrd="0" presId="urn:microsoft.com/office/officeart/2018/2/layout/IconLabelList"/>
    <dgm:cxn modelId="{6969E9B9-6C0F-414D-8256-07558BDEB511}" type="presParOf" srcId="{FC325FF7-133F-4795-BC4E-EFC709DD0C01}" destId="{6F76581B-4A02-4E6D-8C08-16E985BBC22A}" srcOrd="1" destOrd="0" presId="urn:microsoft.com/office/officeart/2018/2/layout/IconLabelList"/>
    <dgm:cxn modelId="{CAF78C82-A6F9-40E5-9AD9-852CA427BDC3}" type="presParOf" srcId="{FC325FF7-133F-4795-BC4E-EFC709DD0C01}" destId="{433C793E-1B87-49CE-8154-302F89A9A0D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6D9E8-79A4-4A91-9FC8-F208DDEB9576}">
      <dsp:nvSpPr>
        <dsp:cNvPr id="0" name=""/>
        <dsp:cNvSpPr/>
      </dsp:nvSpPr>
      <dsp:spPr>
        <a:xfrm>
          <a:off x="0" y="123799"/>
          <a:ext cx="6245265" cy="7186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Different Skill Sets</a:t>
          </a:r>
        </a:p>
      </dsp:txBody>
      <dsp:txXfrm>
        <a:off x="35083" y="158882"/>
        <a:ext cx="6175099" cy="648506"/>
      </dsp:txXfrm>
    </dsp:sp>
    <dsp:sp modelId="{B58B950E-BAA6-4006-80D8-ADC91E4F747F}">
      <dsp:nvSpPr>
        <dsp:cNvPr id="0" name=""/>
        <dsp:cNvSpPr/>
      </dsp:nvSpPr>
      <dsp:spPr>
        <a:xfrm>
          <a:off x="0" y="894312"/>
          <a:ext cx="6245265" cy="718672"/>
        </a:xfrm>
        <a:prstGeom prst="roundRect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Vested Interest/Skin in the Game</a:t>
          </a:r>
        </a:p>
      </dsp:txBody>
      <dsp:txXfrm>
        <a:off x="35083" y="929395"/>
        <a:ext cx="6175099" cy="648506"/>
      </dsp:txXfrm>
    </dsp:sp>
    <dsp:sp modelId="{63A90FFC-E3A6-4588-9A0D-0C715A7B721F}">
      <dsp:nvSpPr>
        <dsp:cNvPr id="0" name=""/>
        <dsp:cNvSpPr/>
      </dsp:nvSpPr>
      <dsp:spPr>
        <a:xfrm>
          <a:off x="0" y="1664824"/>
          <a:ext cx="6245265" cy="718672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Need to be Adaptable</a:t>
          </a:r>
        </a:p>
      </dsp:txBody>
      <dsp:txXfrm>
        <a:off x="35083" y="1699907"/>
        <a:ext cx="6175099" cy="648506"/>
      </dsp:txXfrm>
    </dsp:sp>
    <dsp:sp modelId="{CE25FE26-4555-4904-9A49-721C69455CEA}">
      <dsp:nvSpPr>
        <dsp:cNvPr id="0" name=""/>
        <dsp:cNvSpPr/>
      </dsp:nvSpPr>
      <dsp:spPr>
        <a:xfrm>
          <a:off x="0" y="2435337"/>
          <a:ext cx="6245265" cy="718672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One Thing You Can Count on is Change</a:t>
          </a:r>
        </a:p>
      </dsp:txBody>
      <dsp:txXfrm>
        <a:off x="35083" y="2470420"/>
        <a:ext cx="6175099" cy="648506"/>
      </dsp:txXfrm>
    </dsp:sp>
    <dsp:sp modelId="{83F8EC8C-B7D2-469C-9F7F-BE7F6E4CAFC6}">
      <dsp:nvSpPr>
        <dsp:cNvPr id="0" name=""/>
        <dsp:cNvSpPr/>
      </dsp:nvSpPr>
      <dsp:spPr>
        <a:xfrm>
          <a:off x="0" y="3205849"/>
          <a:ext cx="6245265" cy="718672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Large vs. Small Endeavors</a:t>
          </a:r>
        </a:p>
      </dsp:txBody>
      <dsp:txXfrm>
        <a:off x="35083" y="3240932"/>
        <a:ext cx="6175099" cy="648506"/>
      </dsp:txXfrm>
    </dsp:sp>
    <dsp:sp modelId="{53F1616A-1E57-4490-9B44-EFB09EB03ABA}">
      <dsp:nvSpPr>
        <dsp:cNvPr id="0" name=""/>
        <dsp:cNvSpPr/>
      </dsp:nvSpPr>
      <dsp:spPr>
        <a:xfrm>
          <a:off x="0" y="3976362"/>
          <a:ext cx="6245265" cy="718672"/>
        </a:xfrm>
        <a:prstGeom prst="roundRect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Sweet Spot for Local Development Authorities to Team with Local Developers</a:t>
          </a:r>
        </a:p>
      </dsp:txBody>
      <dsp:txXfrm>
        <a:off x="35083" y="4011445"/>
        <a:ext cx="6175099" cy="648506"/>
      </dsp:txXfrm>
    </dsp:sp>
    <dsp:sp modelId="{B26E08F4-980F-4292-8294-7AECB1D3ED7F}">
      <dsp:nvSpPr>
        <dsp:cNvPr id="0" name=""/>
        <dsp:cNvSpPr/>
      </dsp:nvSpPr>
      <dsp:spPr>
        <a:xfrm>
          <a:off x="0" y="4746874"/>
          <a:ext cx="6245265" cy="718672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Site Readiness</a:t>
          </a:r>
        </a:p>
      </dsp:txBody>
      <dsp:txXfrm>
        <a:off x="35083" y="4781957"/>
        <a:ext cx="6175099" cy="648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01F68-A2D0-4425-BE70-68B2F349EECC}">
      <dsp:nvSpPr>
        <dsp:cNvPr id="0" name=""/>
        <dsp:cNvSpPr/>
      </dsp:nvSpPr>
      <dsp:spPr>
        <a:xfrm>
          <a:off x="719088" y="136792"/>
          <a:ext cx="3130195" cy="31301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C9E4B-035F-424D-9238-CF78497E922A}">
      <dsp:nvSpPr>
        <dsp:cNvPr id="0" name=""/>
        <dsp:cNvSpPr/>
      </dsp:nvSpPr>
      <dsp:spPr>
        <a:xfrm>
          <a:off x="147359" y="3289231"/>
          <a:ext cx="4241250" cy="903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Harrison County Business &amp; Technology Center</a:t>
          </a:r>
          <a:endParaRPr lang="en-US" sz="2800" kern="1200" dirty="0"/>
        </a:p>
      </dsp:txBody>
      <dsp:txXfrm>
        <a:off x="147359" y="3289231"/>
        <a:ext cx="4241250" cy="903572"/>
      </dsp:txXfrm>
    </dsp:sp>
    <dsp:sp modelId="{1C5B768D-2603-400F-AF8C-06F9D86D89B3}">
      <dsp:nvSpPr>
        <dsp:cNvPr id="0" name=""/>
        <dsp:cNvSpPr/>
      </dsp:nvSpPr>
      <dsp:spPr>
        <a:xfrm>
          <a:off x="6794183" y="381804"/>
          <a:ext cx="2322930" cy="25434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C793E-1B87-49CE-8154-302F89A9A0DD}">
      <dsp:nvSpPr>
        <dsp:cNvPr id="0" name=""/>
        <dsp:cNvSpPr/>
      </dsp:nvSpPr>
      <dsp:spPr>
        <a:xfrm>
          <a:off x="5310590" y="3258341"/>
          <a:ext cx="5617238" cy="903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Same dirt, new story — partnership made it grow.</a:t>
          </a:r>
        </a:p>
      </dsp:txBody>
      <dsp:txXfrm>
        <a:off x="5310590" y="3258341"/>
        <a:ext cx="5617238" cy="903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D134B7-80BE-AE55-7FF4-C9D375718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A8EF8-D673-F764-0519-073EB93CBA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BE9E9D-1264-4B04-98E6-8FB9FD9DAA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1632A-CC94-2A46-68BB-0D2B6990B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9F8B5-CF0F-F903-E261-4E1C77C0DA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DF73B6-BFFD-4DCC-9B36-0DD5195AB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97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59BBD1-AD13-407F-901A-23452384C1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634F1E-E694-46C4-BE45-9CFAA831A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1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960CB-EAD6-A042-4D2A-77209C84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96CFC-8E1C-6DA5-BFA3-933084CEB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65B78-F738-A633-94BB-4811C24CC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CA6B6-384F-319B-80CB-7830BAD0D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4F1E-E694-46C4-BE45-9CFAA831A8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9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29D48-E186-4C86-D34B-0E47F4DA0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7D598-37E7-A5E8-1D5D-737A69240D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C0EA6C-A15F-99BE-E157-B0DD1F40D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8BE11-1F12-8AD1-0EC3-AECF03F71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4F1E-E694-46C4-BE45-9CFAA831A8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4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34F1E-E694-46C4-BE45-9CFAA831A8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7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5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7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7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3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1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3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6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8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1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2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A462D3D-4A67-4FB2-AC6F-C725514EB4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017178E-A614-4463-A78A-A41A026E2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17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EC452-8879-D559-1071-61DE3D1618C6}"/>
              </a:ext>
            </a:extLst>
          </p:cNvPr>
          <p:cNvSpPr txBox="1"/>
          <p:nvPr/>
        </p:nvSpPr>
        <p:spPr>
          <a:xfrm>
            <a:off x="0" y="1747777"/>
            <a:ext cx="12191999" cy="954107"/>
          </a:xfrm>
          <a:prstGeom prst="rect">
            <a:avLst/>
          </a:prstGeom>
          <a:solidFill>
            <a:srgbClr val="6070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Strengthening Rural Economies through Developer Partnerships:</a:t>
            </a:r>
          </a:p>
          <a:p>
            <a:pPr algn="ctr"/>
            <a:r>
              <a:rPr lang="en-US" sz="2800" b="1" i="1" dirty="0"/>
              <a:t>How White Oaks Came to Be</a:t>
            </a:r>
            <a:endParaRPr lang="en-US" sz="3600" b="1" i="1" dirty="0"/>
          </a:p>
        </p:txBody>
      </p:sp>
      <p:pic>
        <p:nvPicPr>
          <p:cNvPr id="9" name="Picture 8" descr="A logo of a white oak&#10;&#10;AI-generated content may be incorrect.">
            <a:extLst>
              <a:ext uri="{FF2B5EF4-FFF2-40B4-BE49-F238E27FC236}">
                <a16:creationId xmlns:a16="http://schemas.microsoft.com/office/drawing/2014/main" id="{DCDC02A9-8833-6B61-0194-B6AB2331B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000" y1="60547" x2="20000" y2="60547"/>
                        <a14:foregroundMark x1="27692" y1="64453" x2="27692" y2="64453"/>
                        <a14:foregroundMark x1="36484" y1="64453" x2="36484" y2="64453"/>
                        <a14:foregroundMark x1="41978" y1="64063" x2="41978" y2="64063"/>
                        <a14:foregroundMark x1="46593" y1="64453" x2="46593" y2="64453"/>
                        <a14:foregroundMark x1="57582" y1="64453" x2="57582" y2="64453"/>
                        <a14:foregroundMark x1="69890" y1="69922" x2="69890" y2="69922"/>
                        <a14:foregroundMark x1="74725" y1="67188" x2="74725" y2="67188"/>
                        <a14:foregroundMark x1="83956" y1="70703" x2="83956" y2="70703"/>
                        <a14:backgroundMark x1="68571" y1="68750" x2="68571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51" y="4018898"/>
            <a:ext cx="4494296" cy="25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7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B5099-3A3D-BD8A-60F6-BED14A327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0 Columbia Blvd, Clarksburg, WV 26301 | Crexi.com">
            <a:extLst>
              <a:ext uri="{FF2B5EF4-FFF2-40B4-BE49-F238E27FC236}">
                <a16:creationId xmlns:a16="http://schemas.microsoft.com/office/drawing/2014/main" id="{FAE7F37F-13AD-2AEB-182C-70FCE250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100_0042">
            <a:extLst>
              <a:ext uri="{FF2B5EF4-FFF2-40B4-BE49-F238E27FC236}">
                <a16:creationId xmlns:a16="http://schemas.microsoft.com/office/drawing/2014/main" id="{FFCD8B0C-85D9-F900-5D2A-9BFD087F67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 b="16813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6139E-1D25-3C31-F222-D9E4CD16C911}"/>
              </a:ext>
            </a:extLst>
          </p:cNvPr>
          <p:cNvSpPr txBox="1"/>
          <p:nvPr/>
        </p:nvSpPr>
        <p:spPr>
          <a:xfrm>
            <a:off x="0" y="1182887"/>
            <a:ext cx="12195049" cy="317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it vision… or maybe just not knowing how to sit still.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Oaks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proof that vision + persistence =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you can see from the highway.</a:t>
            </a:r>
          </a:p>
        </p:txBody>
      </p:sp>
    </p:spTree>
    <p:extLst>
      <p:ext uri="{BB962C8B-B14F-4D97-AF65-F5344CB8AC3E}">
        <p14:creationId xmlns:p14="http://schemas.microsoft.com/office/powerpoint/2010/main" val="20731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F60D35-94A0-9946-BC9A-CBB8DB6DF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8_18">
            <a:extLst>
              <a:ext uri="{FF2B5EF4-FFF2-40B4-BE49-F238E27FC236}">
                <a16:creationId xmlns:a16="http://schemas.microsoft.com/office/drawing/2014/main" id="{4FA866CB-8477-D7D3-BF7E-B1E2EC056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 b="1437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0002">
            <a:extLst>
              <a:ext uri="{FF2B5EF4-FFF2-40B4-BE49-F238E27FC236}">
                <a16:creationId xmlns:a16="http://schemas.microsoft.com/office/drawing/2014/main" id="{B3B6196C-AA69-82E5-F635-1196110C64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b="2226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aks Business Park_Turnkey Master Plan_A">
            <a:extLst>
              <a:ext uri="{FF2B5EF4-FFF2-40B4-BE49-F238E27FC236}">
                <a16:creationId xmlns:a16="http://schemas.microsoft.com/office/drawing/2014/main" id="{1E74EAF5-AB86-6729-0250-7DCD3EFD4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6_6">
            <a:extLst>
              <a:ext uri="{FF2B5EF4-FFF2-40B4-BE49-F238E27FC236}">
                <a16:creationId xmlns:a16="http://schemas.microsoft.com/office/drawing/2014/main" id="{276BF85E-DD5A-6FC1-B732-EBFCE8DAA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6" b="258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8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TE DEVELOPMENT WHITE OAKS BUSINESS PARK">
            <a:extLst>
              <a:ext uri="{FF2B5EF4-FFF2-40B4-BE49-F238E27FC236}">
                <a16:creationId xmlns:a16="http://schemas.microsoft.com/office/drawing/2014/main" id="{41B47A38-5AC9-50E7-C229-2DB74F3DC5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b="818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2702">
            <a:extLst>
              <a:ext uri="{FF2B5EF4-FFF2-40B4-BE49-F238E27FC236}">
                <a16:creationId xmlns:a16="http://schemas.microsoft.com/office/drawing/2014/main" id="{9F074503-5067-14D9-CD9D-E3439F2C5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1" b="609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317495-A2B7-F0E6-283B-CF41E238D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flags in front of it&#10;&#10;AI-generated content may be incorrect.">
            <a:extLst>
              <a:ext uri="{FF2B5EF4-FFF2-40B4-BE49-F238E27FC236}">
                <a16:creationId xmlns:a16="http://schemas.microsoft.com/office/drawing/2014/main" id="{BB3A7561-CB5A-7C0A-84E1-477AFDFD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r="14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lot of windows&#10;&#10;AI-generated content may be incorrect.">
            <a:extLst>
              <a:ext uri="{FF2B5EF4-FFF2-40B4-BE49-F238E27FC236}">
                <a16:creationId xmlns:a16="http://schemas.microsoft.com/office/drawing/2014/main" id="{DA88DCE8-5ACD-DBEC-92D6-17286B8A4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1" y="-71120"/>
            <a:ext cx="12327887" cy="70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2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F81ED-6E1F-5D0C-14C6-115BADE8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vers - Water Wallpaper (43419829) - Fanpop">
            <a:extLst>
              <a:ext uri="{FF2B5EF4-FFF2-40B4-BE49-F238E27FC236}">
                <a16:creationId xmlns:a16="http://schemas.microsoft.com/office/drawing/2014/main" id="{07733C4F-601B-A131-5654-92CF0F56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6"/>
          <a:stretch>
            <a:fillRect/>
          </a:stretch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31DA2-9361-D066-C85D-69195A2C3FB3}"/>
              </a:ext>
            </a:extLst>
          </p:cNvPr>
          <p:cNvSpPr txBox="1"/>
          <p:nvPr/>
        </p:nvSpPr>
        <p:spPr>
          <a:xfrm>
            <a:off x="971893" y="959755"/>
            <a:ext cx="4308030" cy="39957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Partnerships build bridges.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Without them… you just stare at the river.</a:t>
            </a:r>
          </a:p>
        </p:txBody>
      </p:sp>
    </p:spTree>
    <p:extLst>
      <p:ext uri="{BB962C8B-B14F-4D97-AF65-F5344CB8AC3E}">
        <p14:creationId xmlns:p14="http://schemas.microsoft.com/office/powerpoint/2010/main" val="32417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78FAC4-B46C-31DD-3C03-0745878F6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aks Business Park_Turnkey Master Plan_C">
            <a:extLst>
              <a:ext uri="{FF2B5EF4-FFF2-40B4-BE49-F238E27FC236}">
                <a16:creationId xmlns:a16="http://schemas.microsoft.com/office/drawing/2014/main" id="{186BC07C-DF93-6463-098D-B4E842567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r="220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aks Business Park_Photo_July2018">
            <a:extLst>
              <a:ext uri="{FF2B5EF4-FFF2-40B4-BE49-F238E27FC236}">
                <a16:creationId xmlns:a16="http://schemas.microsoft.com/office/drawing/2014/main" id="{6393FD8C-DFB5-AB43-EA83-1DC72EE9B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3332E-9014-777D-DDCC-0E82BC5B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aks Sign 2">
            <a:extLst>
              <a:ext uri="{FF2B5EF4-FFF2-40B4-BE49-F238E27FC236}">
                <a16:creationId xmlns:a16="http://schemas.microsoft.com/office/drawing/2014/main" id="{BD7B2D3C-B23A-D3A6-CA4C-D1F8D338C1B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with a driveway and a driveway&#10;&#10;AI-generated content may be incorrect.">
            <a:extLst>
              <a:ext uri="{FF2B5EF4-FFF2-40B4-BE49-F238E27FC236}">
                <a16:creationId xmlns:a16="http://schemas.microsoft.com/office/drawing/2014/main" id="{F3A868AF-36B3-0E5A-E8F0-211C6044B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r="24405" b="-1"/>
          <a:stretch>
            <a:fillRect/>
          </a:stretch>
        </p:blipFill>
        <p:spPr>
          <a:xfrm>
            <a:off x="-7" y="1676463"/>
            <a:ext cx="4211054" cy="5181530"/>
          </a:xfrm>
          <a:custGeom>
            <a:avLst/>
            <a:gdLst/>
            <a:ahLst/>
            <a:cxnLst/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3" y="5181530"/>
                </a:lnTo>
                <a:lnTo>
                  <a:pt x="0" y="5181530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pic>
        <p:nvPicPr>
          <p:cNvPr id="9" name="Picture 8" descr="A pool in front of a house&#10;&#10;AI-generated content may be incorrect.">
            <a:extLst>
              <a:ext uri="{FF2B5EF4-FFF2-40B4-BE49-F238E27FC236}">
                <a16:creationId xmlns:a16="http://schemas.microsoft.com/office/drawing/2014/main" id="{D08A1468-0C56-3364-4F06-38E09BEC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070"/>
          <a:stretch>
            <a:fillRect/>
          </a:stretch>
        </p:blipFill>
        <p:spPr>
          <a:xfrm>
            <a:off x="3332189" y="1"/>
            <a:ext cx="3997527" cy="2646947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7F3DC0B-822F-1ECF-8325-2B7AC8F5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r="-2" b="15602"/>
          <a:stretch>
            <a:fillRect/>
          </a:stretch>
        </p:blipFill>
        <p:spPr bwMode="auto">
          <a:xfrm>
            <a:off x="8253666" y="2"/>
            <a:ext cx="3938337" cy="332159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31CE1-1FEF-E6FE-CE03-93EC7595C9A1}"/>
              </a:ext>
            </a:extLst>
          </p:cNvPr>
          <p:cNvSpPr txBox="1"/>
          <p:nvPr/>
        </p:nvSpPr>
        <p:spPr>
          <a:xfrm>
            <a:off x="4959350" y="4444778"/>
            <a:ext cx="5729985" cy="17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The latest at White Oaks…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Not just business anymore — </a:t>
            </a:r>
            <a:r>
              <a:rPr lang="en-US" sz="3200" i="1" dirty="0"/>
              <a:t>welcome home</a:t>
            </a:r>
            <a:r>
              <a:rPr lang="en-US" sz="2000" i="1" dirty="0"/>
              <a:t>.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4458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BDA039-E29A-9299-2BD6-60A57D4D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17e980b-7306-4a0e-b20e-d432ff509ea2">
            <a:extLst>
              <a:ext uri="{FF2B5EF4-FFF2-40B4-BE49-F238E27FC236}">
                <a16:creationId xmlns:a16="http://schemas.microsoft.com/office/drawing/2014/main" id="{7484B750-7714-997D-A9CD-BE8CACC38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 b="131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E7510-0050-E138-D01E-DBD87711D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house with garages&#10;&#10;AI-generated content may be incorrect.">
            <a:extLst>
              <a:ext uri="{FF2B5EF4-FFF2-40B4-BE49-F238E27FC236}">
                <a16:creationId xmlns:a16="http://schemas.microsoft.com/office/drawing/2014/main" id="{9F60A029-FF43-D5E6-DCC8-7674B037B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" b="6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607A4-2EE3-146C-3802-7BA9CF41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B90359E-8F7E-D450-3F94-15C8D02F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984"/>
            <a:ext cx="12190476" cy="812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A199E-F0DC-79E7-057B-7CBCC581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6264441-3732-78D3-6597-90F13DE4C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houses in a neighborhood&#10;&#10;AI-generated content may be incorrect.">
            <a:extLst>
              <a:ext uri="{FF2B5EF4-FFF2-40B4-BE49-F238E27FC236}">
                <a16:creationId xmlns:a16="http://schemas.microsoft.com/office/drawing/2014/main" id="{35F0AC18-A455-5FDE-0A2D-173EA571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87B0D-7057-4438-956D-E051C627A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ol with a red float in it&#10;&#10;AI-generated content may be incorrect.">
            <a:extLst>
              <a:ext uri="{FF2B5EF4-FFF2-40B4-BE49-F238E27FC236}">
                <a16:creationId xmlns:a16="http://schemas.microsoft.com/office/drawing/2014/main" id="{52A759C3-D95E-D618-4AD3-8A4288F7F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8" b="425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8E364-A06B-32C7-A460-60492E346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hite Oaks Business Park_Photo_July2018">
            <a:extLst>
              <a:ext uri="{FF2B5EF4-FFF2-40B4-BE49-F238E27FC236}">
                <a16:creationId xmlns:a16="http://schemas.microsoft.com/office/drawing/2014/main" id="{41640B61-DB22-6EBA-99DD-1C41924998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327EBC-15FE-EFB8-E2B2-10FD4AA08802}"/>
              </a:ext>
            </a:extLst>
          </p:cNvPr>
          <p:cNvSpPr/>
          <p:nvPr/>
        </p:nvSpPr>
        <p:spPr>
          <a:xfrm>
            <a:off x="1524000" y="1795024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Thank you!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9317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C9FEA7-EE2D-8DF5-1D63-2E1B45F86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D465D-E642-174D-4427-0432792BD725}"/>
              </a:ext>
            </a:extLst>
          </p:cNvPr>
          <p:cNvSpPr txBox="1"/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When it works: 1 + 1 = 11.</a:t>
            </a:r>
          </a:p>
        </p:txBody>
      </p:sp>
      <p:pic>
        <p:nvPicPr>
          <p:cNvPr id="5" name="Picture 4" descr="A basketball player in the air&#10;&#10;AI-generated content may be incorrect.">
            <a:extLst>
              <a:ext uri="{FF2B5EF4-FFF2-40B4-BE49-F238E27FC236}">
                <a16:creationId xmlns:a16="http://schemas.microsoft.com/office/drawing/2014/main" id="{FD88BBCF-D60F-069A-2D11-48A9C0364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F2323-39F7-B021-09AF-E7FC2C99723F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Nike &amp; Michael Jordan (Air Jordan)</a:t>
            </a:r>
            <a:r>
              <a:rPr lang="en-US" sz="2800" dirty="0"/>
              <a:t> – Partnership turned a sneaker into a cultural phenomenon and still prints money decades later.</a:t>
            </a:r>
          </a:p>
        </p:txBody>
      </p:sp>
    </p:spTree>
    <p:extLst>
      <p:ext uri="{BB962C8B-B14F-4D97-AF65-F5344CB8AC3E}">
        <p14:creationId xmlns:p14="http://schemas.microsoft.com/office/powerpoint/2010/main" val="30790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31699-ACCA-4223-1090-7EB0FEF07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sney-Fox Deal: How It Ranks Among Biggest All-Time Media Mergers -- List">
            <a:extLst>
              <a:ext uri="{FF2B5EF4-FFF2-40B4-BE49-F238E27FC236}">
                <a16:creationId xmlns:a16="http://schemas.microsoft.com/office/drawing/2014/main" id="{BE106BFC-6A66-6D4B-DB48-2067F6E0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r="-1" b="-1"/>
          <a:stretch>
            <a:fillRect/>
          </a:stretch>
        </p:blipFill>
        <p:spPr bwMode="auto">
          <a:xfrm>
            <a:off x="4513718" y="1412341"/>
            <a:ext cx="7678279" cy="54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9BC1BE-791D-112C-3BE7-05C22B5C3820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When it doesn’t: 1 + 1 = 0.5.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9ACBA-8CFB-8A5D-2822-ADE26806D04D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AOL &amp; Time Warner –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“worst merger in history.” $165B deal collapsed under culture clash and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missteps.</a:t>
            </a:r>
          </a:p>
        </p:txBody>
      </p:sp>
    </p:spTree>
    <p:extLst>
      <p:ext uri="{BB962C8B-B14F-4D97-AF65-F5344CB8AC3E}">
        <p14:creationId xmlns:p14="http://schemas.microsoft.com/office/powerpoint/2010/main" val="3042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C59CE-2A82-95FF-8A40-EC02EEC7D237}"/>
              </a:ext>
            </a:extLst>
          </p:cNvPr>
          <p:cNvSpPr txBox="1"/>
          <p:nvPr/>
        </p:nvSpPr>
        <p:spPr>
          <a:xfrm>
            <a:off x="479394" y="1070800"/>
            <a:ext cx="3939688" cy="5583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Partnership: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BA61FDF-1165-B551-7C58-A699845573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15371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58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FB2F0-E10E-4AB9-B053-AE7A1B40A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6BC44A-5CBC-D4A1-A838-49FE0E20D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59" y="-173621"/>
            <a:ext cx="12891283" cy="7234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460769-DE51-B500-67F2-5D2D3B96CA91}"/>
              </a:ext>
            </a:extLst>
          </p:cNvPr>
          <p:cNvSpPr txBox="1"/>
          <p:nvPr/>
        </p:nvSpPr>
        <p:spPr>
          <a:xfrm>
            <a:off x="-480234" y="532435"/>
            <a:ext cx="132040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West Virginia Life Sciences Center</a:t>
            </a:r>
          </a:p>
          <a:p>
            <a:pPr algn="ctr"/>
            <a:r>
              <a:rPr lang="en-US" sz="2400" dirty="0"/>
              <a:t>It Wasn’t a Lack of Land. It Was a Lack of Partnership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373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9DC86FC-0B5B-48EB-3183-98662EDCCF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70770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4B641EC-B43F-EC73-AB15-1E0EC9733D0A}"/>
              </a:ext>
            </a:extLst>
          </p:cNvPr>
          <p:cNvSpPr txBox="1"/>
          <p:nvPr/>
        </p:nvSpPr>
        <p:spPr>
          <a:xfrm>
            <a:off x="-4" y="365125"/>
            <a:ext cx="12192002" cy="119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So…Then What Happened?</a:t>
            </a:r>
          </a:p>
        </p:txBody>
      </p:sp>
    </p:spTree>
    <p:extLst>
      <p:ext uri="{BB962C8B-B14F-4D97-AF65-F5344CB8AC3E}">
        <p14:creationId xmlns:p14="http://schemas.microsoft.com/office/powerpoint/2010/main" val="390085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AE0DE6-753F-0E03-51EB-59A1BDBE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ory of STOCKMEIER Urethanes | 30+ years of history">
            <a:extLst>
              <a:ext uri="{FF2B5EF4-FFF2-40B4-BE49-F238E27FC236}">
                <a16:creationId xmlns:a16="http://schemas.microsoft.com/office/drawing/2014/main" id="{F86FC55B-F726-31DE-6009-2AE2F1BAF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6" b="827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8917A-08B4-F5E5-A112-F0D3FC34B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MEIER Urethanes | STOCKMEIER Urethanes | 28 comments">
            <a:extLst>
              <a:ext uri="{FF2B5EF4-FFF2-40B4-BE49-F238E27FC236}">
                <a16:creationId xmlns:a16="http://schemas.microsoft.com/office/drawing/2014/main" id="{8257DB56-6BF7-15D7-C673-568F2C65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657"/>
            <a:ext cx="12192000" cy="91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230</Words>
  <Application>Microsoft Office PowerPoint</Application>
  <PresentationFormat>Widescreen</PresentationFormat>
  <Paragraphs>33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Schyler J. Samples</dc:creator>
  <cp:lastModifiedBy>Heidi Handley</cp:lastModifiedBy>
  <cp:revision>34</cp:revision>
  <cp:lastPrinted>2025-09-22T15:06:50Z</cp:lastPrinted>
  <dcterms:created xsi:type="dcterms:W3CDTF">2025-09-10T18:52:27Z</dcterms:created>
  <dcterms:modified xsi:type="dcterms:W3CDTF">2025-09-22T21:14:37Z</dcterms:modified>
</cp:coreProperties>
</file>