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3" r:id="rId4"/>
    <p:sldId id="270" r:id="rId5"/>
    <p:sldId id="272" r:id="rId6"/>
    <p:sldId id="268" r:id="rId7"/>
    <p:sldId id="262" r:id="rId8"/>
    <p:sldId id="266" r:id="rId9"/>
    <p:sldId id="274" r:id="rId10"/>
    <p:sldId id="275" r:id="rId11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3AD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napToObjects="1">
      <p:cViewPr varScale="1">
        <p:scale>
          <a:sx n="114" d="100"/>
          <a:sy n="114" d="100"/>
        </p:scale>
        <p:origin x="547" y="91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Backgrou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1"/>
            <a:ext cx="9144000" cy="514292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65052"/>
            <a:ext cx="6096000" cy="1102519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350422"/>
            <a:ext cx="6400800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9F1023C9-9820-8443-9B23-8E94E1EE8CE8}" type="datetimeFigureOut">
              <a:rPr lang="en-US" smtClean="0"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41C9E593-3F8C-5B42-9D7A-A8D72EB7484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80093" y="381000"/>
            <a:ext cx="20955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55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9F1023C9-9820-8443-9B23-8E94E1EE8CE8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41C9E593-3F8C-5B42-9D7A-A8D72EB74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944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9F1023C9-9820-8443-9B23-8E94E1EE8CE8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41C9E593-3F8C-5B42-9D7A-A8D72EB74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367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9F1023C9-9820-8443-9B23-8E94E1EE8CE8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41C9E593-3F8C-5B42-9D7A-A8D72EB74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002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9F1023C9-9820-8443-9B23-8E94E1EE8CE8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41C9E593-3F8C-5B42-9D7A-A8D72EB74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509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9F1023C9-9820-8443-9B23-8E94E1EE8CE8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41C9E593-3F8C-5B42-9D7A-A8D72EB74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098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9F1023C9-9820-8443-9B23-8E94E1EE8CE8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41C9E593-3F8C-5B42-9D7A-A8D72EB74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325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9F1023C9-9820-8443-9B23-8E94E1EE8CE8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41C9E593-3F8C-5B42-9D7A-A8D72EB74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213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9F1023C9-9820-8443-9B23-8E94E1EE8CE8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41C9E593-3F8C-5B42-9D7A-A8D72EB74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272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9F1023C9-9820-8443-9B23-8E94E1EE8CE8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41C9E593-3F8C-5B42-9D7A-A8D72EB74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032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9F1023C9-9820-8443-9B23-8E94E1EE8CE8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41C9E593-3F8C-5B42-9D7A-A8D72EB74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074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ainBackground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2929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9961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66169"/>
            <a:ext cx="8229600" cy="28284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70156" y="4445000"/>
            <a:ext cx="3545186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+mn-lt"/>
              </a:rPr>
              <a:t>www.spilmanlaw.com</a:t>
            </a:r>
          </a:p>
          <a:p>
            <a:endParaRPr lang="en-US" sz="900" baseline="30000" dirty="0">
              <a:latin typeface="+mn-lt"/>
            </a:endParaRPr>
          </a:p>
          <a:p>
            <a:r>
              <a:rPr lang="en-US" sz="900" dirty="0">
                <a:solidFill>
                  <a:schemeClr val="bg1"/>
                </a:solidFill>
                <a:latin typeface="+mn-lt"/>
              </a:rPr>
              <a:t>West Virginia | North Carolina</a:t>
            </a:r>
          </a:p>
          <a:p>
            <a:r>
              <a:rPr lang="en-US" sz="900" dirty="0">
                <a:solidFill>
                  <a:schemeClr val="bg1"/>
                </a:solidFill>
                <a:latin typeface="+mn-lt"/>
              </a:rPr>
              <a:t>Pennsylvania | Virginia | Florida</a:t>
            </a:r>
          </a:p>
        </p:txBody>
      </p:sp>
    </p:spTree>
    <p:extLst>
      <p:ext uri="{BB962C8B-B14F-4D97-AF65-F5344CB8AC3E}">
        <p14:creationId xmlns:p14="http://schemas.microsoft.com/office/powerpoint/2010/main" val="2186825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0B16BA-D7DC-4210-882C-B9051E5FF65A}"/>
              </a:ext>
            </a:extLst>
          </p:cNvPr>
          <p:cNvSpPr txBox="1"/>
          <p:nvPr/>
        </p:nvSpPr>
        <p:spPr>
          <a:xfrm>
            <a:off x="362735" y="2085739"/>
            <a:ext cx="73088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solidFill>
                <a:schemeClr val="accent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Verdana" panose="020B0604030504040204" pitchFamily="34" charset="0"/>
              </a:rPr>
              <a:t>2025 WVEDC Annual Conference</a:t>
            </a:r>
          </a:p>
          <a:p>
            <a:endParaRPr lang="en-US" sz="2800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  <a:ea typeface="Verdana" panose="020B0604030504040204" pitchFamily="34" charset="0"/>
            </a:endParaRPr>
          </a:p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Verdana" panose="020B0604030504040204" pitchFamily="34" charset="0"/>
              </a:rPr>
              <a:t>Government Affairs Update &amp; Outlook</a:t>
            </a:r>
          </a:p>
        </p:txBody>
      </p:sp>
    </p:spTree>
    <p:extLst>
      <p:ext uri="{BB962C8B-B14F-4D97-AF65-F5344CB8AC3E}">
        <p14:creationId xmlns:p14="http://schemas.microsoft.com/office/powerpoint/2010/main" val="4024986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D6A9304-3520-43FA-A0C3-002B7B6A2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919377"/>
            <a:ext cx="8229600" cy="85725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QUESTIONS &amp; DISCUSSION </a:t>
            </a:r>
            <a:endParaRPr lang="en-US" sz="3600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461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1EE99-E790-4A59-B70F-C8A9B944C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93250"/>
            <a:ext cx="8229600" cy="857250"/>
          </a:xfrm>
        </p:spPr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2025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FC7998-5C90-435B-9FB7-4CE6DA76EA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30142"/>
            <a:ext cx="8229600" cy="2609348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New Administration</a:t>
            </a:r>
          </a:p>
          <a:p>
            <a:pPr>
              <a:lnSpc>
                <a:spcPct val="170000"/>
              </a:lnSpc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Changes at every branch</a:t>
            </a:r>
          </a:p>
          <a:p>
            <a:pPr>
              <a:lnSpc>
                <a:spcPct val="170000"/>
              </a:lnSpc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Bill Statistics </a:t>
            </a:r>
          </a:p>
          <a:p>
            <a:pPr lvl="1">
              <a:lnSpc>
                <a:spcPct val="170000"/>
              </a:lnSpc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2,460 bills introduced</a:t>
            </a:r>
          </a:p>
          <a:p>
            <a:pPr lvl="1">
              <a:lnSpc>
                <a:spcPct val="170000"/>
              </a:lnSpc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249 bills passed (10.1%)</a:t>
            </a:r>
          </a:p>
          <a:p>
            <a:pPr lvl="1">
              <a:lnSpc>
                <a:spcPct val="170000"/>
              </a:lnSpc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279 passed in 2024</a:t>
            </a:r>
          </a:p>
          <a:p>
            <a:pPr lvl="1">
              <a:lnSpc>
                <a:spcPct val="170000"/>
              </a:lnSpc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181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1EE99-E790-4A59-B70F-C8A9B944C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93250"/>
            <a:ext cx="8229600" cy="85725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2025 Bills of Note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FC7998-5C90-435B-9FB7-4CE6DA76EA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30142"/>
            <a:ext cx="8229600" cy="260934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70000"/>
              </a:lnSpc>
            </a:pPr>
            <a:r>
              <a:rPr lang="en-US" sz="2600" dirty="0">
                <a:solidFill>
                  <a:schemeClr val="accent1">
                    <a:lumMod val="75000"/>
                  </a:schemeClr>
                </a:solidFill>
              </a:rPr>
              <a:t>HB 2014 – Microgrids</a:t>
            </a:r>
          </a:p>
          <a:p>
            <a:pPr>
              <a:lnSpc>
                <a:spcPct val="170000"/>
              </a:lnSpc>
            </a:pPr>
            <a:r>
              <a:rPr lang="en-US" sz="2600" dirty="0">
                <a:solidFill>
                  <a:schemeClr val="accent1">
                    <a:lumMod val="75000"/>
                  </a:schemeClr>
                </a:solidFill>
              </a:rPr>
              <a:t>SB 460 – One Stop Shop Permitting </a:t>
            </a:r>
          </a:p>
          <a:p>
            <a:pPr>
              <a:lnSpc>
                <a:spcPct val="170000"/>
              </a:lnSpc>
            </a:pPr>
            <a:r>
              <a:rPr lang="en-US" sz="2600" dirty="0">
                <a:solidFill>
                  <a:schemeClr val="accent1">
                    <a:lumMod val="75000"/>
                  </a:schemeClr>
                </a:solidFill>
              </a:rPr>
              <a:t>SB 458 – Universal Occupational Licensing </a:t>
            </a:r>
          </a:p>
          <a:p>
            <a:pPr>
              <a:lnSpc>
                <a:spcPct val="170000"/>
              </a:lnSpc>
            </a:pPr>
            <a:r>
              <a:rPr lang="en-US" sz="2600" dirty="0">
                <a:solidFill>
                  <a:schemeClr val="accent1">
                    <a:lumMod val="75000"/>
                  </a:schemeClr>
                </a:solidFill>
              </a:rPr>
              <a:t>CON &amp; Vaccine Exemption Bills </a:t>
            </a:r>
          </a:p>
          <a:p>
            <a:pPr lvl="1">
              <a:lnSpc>
                <a:spcPct val="170000"/>
              </a:lnSpc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763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A28F7-0BA9-4316-BF53-BC81CA0BC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88" y="569553"/>
            <a:ext cx="8229600" cy="85725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Legislative Priority Survey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25861-4581-4D11-A9A7-B0624BDD245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</a:pPr>
            <a:r>
              <a:rPr lang="en-US" sz="1900" dirty="0">
                <a:solidFill>
                  <a:schemeClr val="accent1">
                    <a:lumMod val="75000"/>
                  </a:schemeClr>
                </a:solidFill>
              </a:rPr>
              <a:t>Surveyed WVEDC membership </a:t>
            </a:r>
          </a:p>
          <a:p>
            <a:pPr>
              <a:lnSpc>
                <a:spcPct val="170000"/>
              </a:lnSpc>
            </a:pPr>
            <a:r>
              <a:rPr lang="en-US" sz="1900" dirty="0">
                <a:solidFill>
                  <a:schemeClr val="accent1">
                    <a:lumMod val="75000"/>
                  </a:schemeClr>
                </a:solidFill>
              </a:rPr>
              <a:t>Asked to rank priorities 1-5</a:t>
            </a:r>
          </a:p>
          <a:p>
            <a:pPr>
              <a:lnSpc>
                <a:spcPct val="170000"/>
              </a:lnSpc>
            </a:pPr>
            <a:r>
              <a:rPr lang="en-US" sz="1900" dirty="0">
                <a:solidFill>
                  <a:schemeClr val="accent1">
                    <a:lumMod val="75000"/>
                  </a:schemeClr>
                </a:solidFill>
              </a:rPr>
              <a:t>Received approximately 45 responses </a:t>
            </a:r>
          </a:p>
          <a:p>
            <a:pPr>
              <a:lnSpc>
                <a:spcPct val="170000"/>
              </a:lnSpc>
            </a:pP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lnSpc>
                <a:spcPct val="170000"/>
              </a:lnSpc>
            </a:pP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9BD9BF-7EB5-4377-962F-02AD353277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5" y="1631156"/>
            <a:ext cx="4041775" cy="336442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Topics Surveyed:</a:t>
            </a:r>
          </a:p>
          <a:p>
            <a:pPr lvl="1">
              <a:lnSpc>
                <a:spcPct val="170000"/>
              </a:lnSpc>
            </a:pP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Local Economic Development Funding</a:t>
            </a:r>
          </a:p>
          <a:p>
            <a:pPr lvl="1">
              <a:lnSpc>
                <a:spcPct val="170000"/>
              </a:lnSpc>
            </a:pP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Local Control Policies</a:t>
            </a:r>
          </a:p>
          <a:p>
            <a:pPr lvl="1">
              <a:lnSpc>
                <a:spcPct val="170000"/>
              </a:lnSpc>
            </a:pP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Workforce Development</a:t>
            </a:r>
          </a:p>
          <a:p>
            <a:pPr lvl="1">
              <a:lnSpc>
                <a:spcPct val="170000"/>
              </a:lnSpc>
            </a:pP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Career Pathways - Certifications</a:t>
            </a:r>
          </a:p>
          <a:p>
            <a:pPr lvl="1">
              <a:lnSpc>
                <a:spcPct val="170000"/>
              </a:lnSpc>
            </a:pP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Site Readiness Funding</a:t>
            </a:r>
          </a:p>
          <a:p>
            <a:pPr lvl="1">
              <a:lnSpc>
                <a:spcPct val="170000"/>
              </a:lnSpc>
            </a:pP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Child Care</a:t>
            </a:r>
          </a:p>
          <a:p>
            <a:pPr lvl="1">
              <a:lnSpc>
                <a:spcPct val="170000"/>
              </a:lnSpc>
            </a:pP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Transportation Access</a:t>
            </a:r>
          </a:p>
          <a:p>
            <a:pPr lvl="1">
              <a:lnSpc>
                <a:spcPct val="170000"/>
              </a:lnSpc>
            </a:pP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Water and Sewer Infrastructure</a:t>
            </a:r>
          </a:p>
          <a:p>
            <a:pPr lvl="1">
              <a:lnSpc>
                <a:spcPct val="170000"/>
              </a:lnSpc>
            </a:pP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Electricity Costs</a:t>
            </a:r>
          </a:p>
          <a:p>
            <a:pPr lvl="1">
              <a:lnSpc>
                <a:spcPct val="170000"/>
              </a:lnSpc>
            </a:pP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Housing Development</a:t>
            </a:r>
          </a:p>
          <a:p>
            <a:pPr lvl="1">
              <a:lnSpc>
                <a:spcPct val="170000"/>
              </a:lnSpc>
            </a:pP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PEIA Costs and Benefits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867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A28F7-0BA9-4316-BF53-BC81CA0BC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314" y="517652"/>
            <a:ext cx="7039369" cy="576330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Survey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25861-4581-4D11-A9A7-B0624BDD2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38527"/>
            <a:ext cx="8229600" cy="3081305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  <a:buFont typeface="+mj-lt"/>
              <a:buAutoNum type="arabicPeriod"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Local Economic Development Funding  (2.02)</a:t>
            </a:r>
          </a:p>
          <a:p>
            <a:pPr>
              <a:lnSpc>
                <a:spcPct val="170000"/>
              </a:lnSpc>
              <a:buFont typeface="+mj-lt"/>
              <a:buAutoNum type="arabicPeriod"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Site Readiness Funding  (2.17)</a:t>
            </a:r>
          </a:p>
          <a:p>
            <a:pPr>
              <a:lnSpc>
                <a:spcPct val="170000"/>
              </a:lnSpc>
              <a:buFont typeface="+mj-lt"/>
              <a:buAutoNum type="arabicPeriod"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Housing Development  (2.17)</a:t>
            </a:r>
          </a:p>
          <a:p>
            <a:pPr>
              <a:lnSpc>
                <a:spcPct val="170000"/>
              </a:lnSpc>
              <a:buFont typeface="+mj-lt"/>
              <a:buAutoNum type="arabicPeriod"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Water and Sewer Infrastructure  (3.25)</a:t>
            </a:r>
          </a:p>
          <a:p>
            <a:pPr>
              <a:lnSpc>
                <a:spcPct val="170000"/>
              </a:lnSpc>
              <a:buFont typeface="+mj-lt"/>
              <a:buAutoNum type="arabicPeriod"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Workforce Development  (3.66)</a:t>
            </a:r>
          </a:p>
          <a:p>
            <a:pPr>
              <a:lnSpc>
                <a:spcPct val="17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Child Care  (4.15)</a:t>
            </a:r>
          </a:p>
          <a:p>
            <a:pPr>
              <a:lnSpc>
                <a:spcPct val="17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Transportation Access  (4.6)</a:t>
            </a:r>
          </a:p>
          <a:p>
            <a:pPr>
              <a:lnSpc>
                <a:spcPct val="17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PEIA Costs and Benefits  (4.68)</a:t>
            </a:r>
          </a:p>
          <a:p>
            <a:pPr>
              <a:lnSpc>
                <a:spcPct val="17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Local Control Policies  (4.71)</a:t>
            </a:r>
          </a:p>
          <a:p>
            <a:pPr>
              <a:lnSpc>
                <a:spcPct val="17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Career Pathways – Certifications  (4.77)</a:t>
            </a:r>
          </a:p>
          <a:p>
            <a:pPr>
              <a:lnSpc>
                <a:spcPct val="17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Electricity Costs  (4.84) </a:t>
            </a:r>
          </a:p>
        </p:txBody>
      </p:sp>
    </p:spTree>
    <p:extLst>
      <p:ext uri="{BB962C8B-B14F-4D97-AF65-F5344CB8AC3E}">
        <p14:creationId xmlns:p14="http://schemas.microsoft.com/office/powerpoint/2010/main" val="3837780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01021-8E38-4233-9F39-D4B5478F4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0807"/>
            <a:ext cx="8229600" cy="857250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Local Economic Development Funding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BD995-6F66-4BA8-A797-821C056696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14240"/>
            <a:ext cx="8229600" cy="2828453"/>
          </a:xfrm>
        </p:spPr>
        <p:txBody>
          <a:bodyPr>
            <a:normAutofit fontScale="62500" lnSpcReduction="200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2025 SB 546, Authorizing county commissions to levy additional excise tax on transferring real property to fund local economic development</a:t>
            </a:r>
          </a:p>
          <a:p>
            <a:pPr lvl="1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Permitted counties to levy an assessment of $1.10 per $500 value on property transfers and direct funding towards economic development corporations or authorities.</a:t>
            </a:r>
          </a:p>
          <a:p>
            <a:pPr lvl="1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Passed out of Senate Gov Org – stalled in Senate Finance </a:t>
            </a:r>
          </a:p>
          <a:p>
            <a:pPr marL="457200" lvl="1" indent="0">
              <a:buNone/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How to approach this coming year?</a:t>
            </a:r>
          </a:p>
          <a:p>
            <a:pPr marL="457200" lvl="1" indent="0">
              <a:buNone/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553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1F7A1-992D-42CA-A775-94A5046B8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7379"/>
            <a:ext cx="8229600" cy="85725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Moving Forward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324F5-F817-44A7-ACD5-BBD32F508E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3439"/>
            <a:ext cx="8229600" cy="2828453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Special Session(s)</a:t>
            </a:r>
          </a:p>
          <a:p>
            <a:pPr lvl="1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PEIA</a:t>
            </a:r>
          </a:p>
          <a:p>
            <a:pPr lvl="1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Tax Reform </a:t>
            </a:r>
          </a:p>
          <a:p>
            <a:pPr lvl="1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School Aid Formula </a:t>
            </a:r>
          </a:p>
          <a:p>
            <a:pPr marL="457200" lvl="1" indent="0">
              <a:buNone/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Regular Session </a:t>
            </a:r>
          </a:p>
          <a:p>
            <a:pPr lvl="1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Begins January 14</a:t>
            </a:r>
            <a:r>
              <a:rPr lang="en-US" baseline="30000" dirty="0">
                <a:solidFill>
                  <a:schemeClr val="accent1">
                    <a:lumMod val="75000"/>
                  </a:schemeClr>
                </a:solidFill>
              </a:rPr>
              <a:t>th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– Adjourns March 14</a:t>
            </a:r>
            <a:r>
              <a:rPr lang="en-US" baseline="30000" dirty="0">
                <a:solidFill>
                  <a:schemeClr val="accent1">
                    <a:lumMod val="75000"/>
                  </a:schemeClr>
                </a:solidFill>
              </a:rPr>
              <a:t>th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Election Year Dynamics </a:t>
            </a:r>
          </a:p>
        </p:txBody>
      </p:sp>
    </p:spTree>
    <p:extLst>
      <p:ext uri="{BB962C8B-B14F-4D97-AF65-F5344CB8AC3E}">
        <p14:creationId xmlns:p14="http://schemas.microsoft.com/office/powerpoint/2010/main" val="3745712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33D51-DC90-48FE-AEBF-B451A2AB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76377"/>
            <a:ext cx="8229600" cy="857250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Administration Initiatives </a:t>
            </a:r>
            <a:r>
              <a:rPr lang="en-US" sz="2800" i="1" dirty="0">
                <a:solidFill>
                  <a:schemeClr val="accent1">
                    <a:lumMod val="75000"/>
                  </a:schemeClr>
                </a:solidFill>
              </a:rPr>
              <a:t>[expected]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388BA-7D00-4707-AB1F-2550FBD01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33627"/>
            <a:ext cx="8229600" cy="282845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Speed to Build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50 by 50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Workforce Development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Health Care Issues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Budgetary Constraint </a:t>
            </a:r>
          </a:p>
        </p:txBody>
      </p:sp>
    </p:spTree>
    <p:extLst>
      <p:ext uri="{BB962C8B-B14F-4D97-AF65-F5344CB8AC3E}">
        <p14:creationId xmlns:p14="http://schemas.microsoft.com/office/powerpoint/2010/main" val="4116568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33D51-DC90-48FE-AEBF-B451A2AB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1420"/>
            <a:ext cx="8229600" cy="857250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Legislature Initiatives </a:t>
            </a:r>
            <a:r>
              <a:rPr lang="en-US" sz="2800" i="1" dirty="0">
                <a:solidFill>
                  <a:schemeClr val="accent1">
                    <a:lumMod val="75000"/>
                  </a:schemeClr>
                </a:solidFill>
              </a:rPr>
              <a:t>[expected]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388BA-7D00-4707-AB1F-2550FBD01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52092"/>
            <a:ext cx="5358653" cy="282845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Economic Development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Infrastructure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Housing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Utility Costs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Energy Development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Social Issues </a:t>
            </a:r>
            <a:r>
              <a:rPr lang="en-US" sz="2000" i="1" dirty="0">
                <a:solidFill>
                  <a:schemeClr val="accent1">
                    <a:lumMod val="75000"/>
                  </a:schemeClr>
                </a:solidFill>
              </a:rPr>
              <a:t>[to what extent?]</a:t>
            </a:r>
          </a:p>
        </p:txBody>
      </p:sp>
    </p:spTree>
    <p:extLst>
      <p:ext uri="{BB962C8B-B14F-4D97-AF65-F5344CB8AC3E}">
        <p14:creationId xmlns:p14="http://schemas.microsoft.com/office/powerpoint/2010/main" val="2964958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pilmanPPTTemplate16-9_2023FLupdate" id="{C2B3BE00-CFBD-4B6D-A27A-6F1B819312CA}" vid="{775819CA-F798-4F50-9BE1-8D7928DE71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3910</TotalTime>
  <Words>310</Words>
  <Application>Microsoft Office PowerPoint</Application>
  <PresentationFormat>On-screen Show (16:9)</PresentationFormat>
  <Paragraphs>73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Arial Black</vt:lpstr>
      <vt:lpstr>Verdana</vt:lpstr>
      <vt:lpstr>Office Theme</vt:lpstr>
      <vt:lpstr>PowerPoint Presentation</vt:lpstr>
      <vt:lpstr>2025 Review</vt:lpstr>
      <vt:lpstr>2025 Bills of Note</vt:lpstr>
      <vt:lpstr>Legislative Priority Survey</vt:lpstr>
      <vt:lpstr>Survey Results</vt:lpstr>
      <vt:lpstr>Local Economic Development Funding </vt:lpstr>
      <vt:lpstr>Moving Forward</vt:lpstr>
      <vt:lpstr>Administration Initiatives [expected]</vt:lpstr>
      <vt:lpstr>Legislature Initiatives [expected]</vt:lpstr>
      <vt:lpstr>QUESTIONS &amp; DISCUSSION </vt:lpstr>
    </vt:vector>
  </TitlesOfParts>
  <Company>Bryan Boyd Creative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Tiffany L. Fridley</dc:creator>
  <cp:lastModifiedBy>James M. Bailey</cp:lastModifiedBy>
  <cp:revision>30</cp:revision>
  <dcterms:created xsi:type="dcterms:W3CDTF">2023-06-06T15:36:14Z</dcterms:created>
  <dcterms:modified xsi:type="dcterms:W3CDTF">2025-09-23T12:13:05Z</dcterms:modified>
</cp:coreProperties>
</file>