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57" r:id="rId4"/>
    <p:sldId id="283" r:id="rId5"/>
    <p:sldId id="284" r:id="rId6"/>
    <p:sldId id="266" r:id="rId7"/>
    <p:sldId id="285" r:id="rId8"/>
    <p:sldId id="258" r:id="rId9"/>
    <p:sldId id="287" r:id="rId10"/>
    <p:sldId id="289" r:id="rId11"/>
    <p:sldId id="288" r:id="rId12"/>
    <p:sldId id="272" r:id="rId13"/>
    <p:sldId id="273" r:id="rId14"/>
    <p:sldId id="274" r:id="rId15"/>
    <p:sldId id="335" r:id="rId16"/>
    <p:sldId id="275" r:id="rId17"/>
    <p:sldId id="276" r:id="rId18"/>
    <p:sldId id="277" r:id="rId19"/>
    <p:sldId id="278" r:id="rId20"/>
    <p:sldId id="331" r:id="rId21"/>
    <p:sldId id="337" r:id="rId22"/>
    <p:sldId id="279" r:id="rId23"/>
    <p:sldId id="338" r:id="rId24"/>
    <p:sldId id="339" r:id="rId25"/>
    <p:sldId id="280" r:id="rId26"/>
    <p:sldId id="332" r:id="rId27"/>
    <p:sldId id="281" r:id="rId28"/>
    <p:sldId id="333" r:id="rId29"/>
    <p:sldId id="282" r:id="rId30"/>
    <p:sldId id="342" r:id="rId31"/>
    <p:sldId id="344" r:id="rId32"/>
    <p:sldId id="340" r:id="rId33"/>
    <p:sldId id="290" r:id="rId34"/>
    <p:sldId id="291" r:id="rId35"/>
    <p:sldId id="293" r:id="rId36"/>
    <p:sldId id="298" r:id="rId37"/>
    <p:sldId id="301" r:id="rId38"/>
    <p:sldId id="302" r:id="rId39"/>
    <p:sldId id="303" r:id="rId40"/>
    <p:sldId id="267" r:id="rId41"/>
    <p:sldId id="299" r:id="rId42"/>
    <p:sldId id="300" r:id="rId43"/>
    <p:sldId id="309" r:id="rId44"/>
    <p:sldId id="311" r:id="rId45"/>
    <p:sldId id="315" r:id="rId46"/>
    <p:sldId id="294" r:id="rId47"/>
    <p:sldId id="304" r:id="rId48"/>
    <p:sldId id="334" r:id="rId49"/>
    <p:sldId id="308" r:id="rId50"/>
    <p:sldId id="329" r:id="rId51"/>
    <p:sldId id="322" r:id="rId52"/>
    <p:sldId id="318" r:id="rId53"/>
    <p:sldId id="319" r:id="rId54"/>
    <p:sldId id="317" r:id="rId55"/>
    <p:sldId id="326" r:id="rId56"/>
    <p:sldId id="328" r:id="rId57"/>
    <p:sldId id="327" r:id="rId58"/>
    <p:sldId id="295" r:id="rId59"/>
    <p:sldId id="325" r:id="rId60"/>
    <p:sldId id="296" r:id="rId61"/>
    <p:sldId id="324" r:id="rId62"/>
    <p:sldId id="297" r:id="rId63"/>
    <p:sldId id="320" r:id="rId64"/>
    <p:sldId id="321" r:id="rId65"/>
    <p:sldId id="330" r:id="rId6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C8BDB3-8218-4DE1-BBC1-2F9E8D659B7C}" v="2" dt="2025-09-22T15:56:30.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49" autoAdjust="0"/>
    <p:restoredTop sz="94660"/>
  </p:normalViewPr>
  <p:slideViewPr>
    <p:cSldViewPr snapToGrid="0">
      <p:cViewPr varScale="1">
        <p:scale>
          <a:sx n="91" d="100"/>
          <a:sy n="91" d="100"/>
        </p:scale>
        <p:origin x="33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9/22/2025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9/22/2025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9/22/2025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9/22/2025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9/22/2025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9/22/2025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9/22/2025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therobinsongrand.com/" TargetMode="External"/><Relationship Id="rId2" Type="http://schemas.openxmlformats.org/officeDocument/2006/relationships/image" Target="../media/image55.jp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2CBB54-5068-433C-8C19-8A91D9BDC2E5}"/>
              </a:ext>
            </a:extLst>
          </p:cNvPr>
          <p:cNvPicPr>
            <a:picLocks noChangeAspect="1"/>
          </p:cNvPicPr>
          <p:nvPr/>
        </p:nvPicPr>
        <p:blipFill>
          <a:blip r:embed="rId2"/>
          <a:stretch>
            <a:fillRect/>
          </a:stretch>
        </p:blipFill>
        <p:spPr>
          <a:xfrm rot="804085">
            <a:off x="1989991" y="3875606"/>
            <a:ext cx="3859887" cy="2171830"/>
          </a:xfrm>
          <a:prstGeom prst="rect">
            <a:avLst/>
          </a:prstGeom>
          <a:effectLst>
            <a:softEdge rad="317500"/>
          </a:effectLst>
        </p:spPr>
      </p:pic>
      <p:sp>
        <p:nvSpPr>
          <p:cNvPr id="2" name="Title 1">
            <a:extLst>
              <a:ext uri="{FF2B5EF4-FFF2-40B4-BE49-F238E27FC236}">
                <a16:creationId xmlns:a16="http://schemas.microsoft.com/office/drawing/2014/main" id="{CF00DBF9-9890-4BC2-BABC-3631511466BD}"/>
              </a:ext>
            </a:extLst>
          </p:cNvPr>
          <p:cNvSpPr>
            <a:spLocks noGrp="1"/>
          </p:cNvSpPr>
          <p:nvPr>
            <p:ph type="ctrTitle"/>
          </p:nvPr>
        </p:nvSpPr>
        <p:spPr>
          <a:xfrm>
            <a:off x="821693" y="1159664"/>
            <a:ext cx="10705368" cy="1817286"/>
          </a:xfrm>
        </p:spPr>
        <p:txBody>
          <a:bodyPr>
            <a:normAutofit fontScale="90000"/>
          </a:bodyPr>
          <a:lstStyle/>
          <a:p>
            <a:pPr algn="ctr"/>
            <a:r>
              <a:rPr lang="en-US" dirty="0">
                <a:solidFill>
                  <a:srgbClr val="FF0000"/>
                </a:solidFill>
                <a:latin typeface="Broadway" panose="04040905080B02020502" pitchFamily="82" charset="0"/>
              </a:rPr>
              <a:t>The Robinson Grand Performing Arts Center</a:t>
            </a:r>
          </a:p>
        </p:txBody>
      </p:sp>
      <p:sp>
        <p:nvSpPr>
          <p:cNvPr id="3" name="Subtitle 2">
            <a:extLst>
              <a:ext uri="{FF2B5EF4-FFF2-40B4-BE49-F238E27FC236}">
                <a16:creationId xmlns:a16="http://schemas.microsoft.com/office/drawing/2014/main" id="{672A36B9-C55A-4844-BC75-6D6E770161FB}"/>
              </a:ext>
            </a:extLst>
          </p:cNvPr>
          <p:cNvSpPr>
            <a:spLocks noGrp="1"/>
          </p:cNvSpPr>
          <p:nvPr>
            <p:ph type="subTitle" idx="1"/>
          </p:nvPr>
        </p:nvSpPr>
        <p:spPr>
          <a:xfrm>
            <a:off x="2070106" y="3294311"/>
            <a:ext cx="6068388" cy="685800"/>
          </a:xfrm>
        </p:spPr>
        <p:txBody>
          <a:bodyPr>
            <a:normAutofit fontScale="92500" lnSpcReduction="10000"/>
          </a:bodyPr>
          <a:lstStyle/>
          <a:p>
            <a:pPr algn="ctr"/>
            <a:r>
              <a:rPr lang="en-US" dirty="0">
                <a:effectLst>
                  <a:glow rad="228600">
                    <a:schemeClr val="accent3">
                      <a:satMod val="175000"/>
                      <a:alpha val="40000"/>
                    </a:schemeClr>
                  </a:glow>
                </a:effectLst>
              </a:rPr>
              <a:t>Bringing Arts &amp; Culture to Life</a:t>
            </a:r>
          </a:p>
          <a:p>
            <a:pPr algn="ctr"/>
            <a:r>
              <a:rPr lang="en-US" dirty="0">
                <a:effectLst>
                  <a:glow rad="228600">
                    <a:schemeClr val="accent3">
                      <a:satMod val="175000"/>
                      <a:alpha val="40000"/>
                    </a:schemeClr>
                  </a:glow>
                </a:effectLst>
              </a:rPr>
              <a:t> City of Clarksburg, WV</a:t>
            </a:r>
          </a:p>
        </p:txBody>
      </p:sp>
    </p:spTree>
    <p:extLst>
      <p:ext uri="{BB962C8B-B14F-4D97-AF65-F5344CB8AC3E}">
        <p14:creationId xmlns:p14="http://schemas.microsoft.com/office/powerpoint/2010/main" val="386900708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43263"/>
            <a:ext cx="8610600" cy="1293028"/>
          </a:xfrm>
        </p:spPr>
        <p:txBody>
          <a:bodyPr/>
          <a:lstStyle/>
          <a:p>
            <a:r>
              <a:rPr lang="en-US" dirty="0">
                <a:solidFill>
                  <a:srgbClr val="FF0000"/>
                </a:solidFill>
              </a:rPr>
              <a:t>Project financing</a:t>
            </a:r>
          </a:p>
        </p:txBody>
      </p:sp>
      <p:sp>
        <p:nvSpPr>
          <p:cNvPr id="3" name="Content Placeholder 2"/>
          <p:cNvSpPr>
            <a:spLocks noGrp="1"/>
          </p:cNvSpPr>
          <p:nvPr>
            <p:ph idx="1"/>
          </p:nvPr>
        </p:nvSpPr>
        <p:spPr>
          <a:xfrm>
            <a:off x="685800" y="1693115"/>
            <a:ext cx="10820400" cy="4024125"/>
          </a:xfrm>
        </p:spPr>
        <p:txBody>
          <a:bodyPr/>
          <a:lstStyle/>
          <a:p>
            <a:pPr marL="0" indent="0">
              <a:buNone/>
            </a:pPr>
            <a:r>
              <a:rPr lang="en-US" sz="2800" b="1" dirty="0"/>
              <a:t>City of Clarksburg securing the working capital:</a:t>
            </a:r>
          </a:p>
          <a:p>
            <a:pPr marL="0" indent="0">
              <a:buNone/>
            </a:pPr>
            <a:endParaRPr lang="en-US" b="1" dirty="0"/>
          </a:p>
          <a:p>
            <a:pPr lvl="1"/>
            <a:r>
              <a:rPr lang="en-US" sz="2800" dirty="0"/>
              <a:t>Series A Bond (Financial Loans) - $20 million</a:t>
            </a:r>
          </a:p>
          <a:p>
            <a:pPr lvl="1"/>
            <a:r>
              <a:rPr lang="en-US" sz="2800" dirty="0"/>
              <a:t>City of Clarksburg 1% sales and use tax (Home Rule)</a:t>
            </a:r>
          </a:p>
          <a:p>
            <a:pPr lvl="1"/>
            <a:r>
              <a:rPr lang="en-US" sz="2800" dirty="0"/>
              <a:t>Historic Rehabilitation &amp; New Market Tax Credits</a:t>
            </a:r>
          </a:p>
          <a:p>
            <a:pPr lvl="2"/>
            <a:r>
              <a:rPr lang="en-US" sz="2400" dirty="0"/>
              <a:t>Net Benefit - $6,550,607</a:t>
            </a:r>
          </a:p>
          <a:p>
            <a:pPr lvl="1"/>
            <a:r>
              <a:rPr lang="en-US" sz="2800" dirty="0"/>
              <a:t>Capital Campaign - $4 to $6 million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00574">
            <a:off x="8035576" y="4236000"/>
            <a:ext cx="3694014" cy="1952679"/>
          </a:xfrm>
          <a:prstGeom prst="rect">
            <a:avLst/>
          </a:prstGeom>
          <a:ln>
            <a:noFill/>
          </a:ln>
          <a:effectLst>
            <a:softEdge rad="112500"/>
          </a:effectLst>
        </p:spPr>
      </p:pic>
    </p:spTree>
    <p:extLst>
      <p:ext uri="{BB962C8B-B14F-4D97-AF65-F5344CB8AC3E}">
        <p14:creationId xmlns:p14="http://schemas.microsoft.com/office/powerpoint/2010/main" val="378206674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F92A-AB19-431C-9133-43126B38D073}"/>
              </a:ext>
            </a:extLst>
          </p:cNvPr>
          <p:cNvSpPr>
            <a:spLocks noGrp="1"/>
          </p:cNvSpPr>
          <p:nvPr>
            <p:ph type="title"/>
          </p:nvPr>
        </p:nvSpPr>
        <p:spPr>
          <a:xfrm>
            <a:off x="1945887" y="902642"/>
            <a:ext cx="8610600" cy="2005150"/>
          </a:xfrm>
        </p:spPr>
        <p:txBody>
          <a:bodyPr>
            <a:normAutofit fontScale="90000"/>
          </a:bodyPr>
          <a:lstStyle/>
          <a:p>
            <a:pPr algn="ctr"/>
            <a:r>
              <a:rPr lang="en-US" sz="6000" dirty="0">
                <a:solidFill>
                  <a:srgbClr val="FF0000"/>
                </a:solidFill>
              </a:rPr>
              <a:t>FUNDING </a:t>
            </a:r>
            <a:br>
              <a:rPr lang="en-US" sz="6000" dirty="0">
                <a:solidFill>
                  <a:srgbClr val="FF0000"/>
                </a:solidFill>
              </a:rPr>
            </a:br>
            <a:br>
              <a:rPr lang="en-US" dirty="0">
                <a:solidFill>
                  <a:srgbClr val="FF0000"/>
                </a:solidFill>
              </a:rPr>
            </a:br>
            <a:r>
              <a:rPr lang="en-US" dirty="0">
                <a:solidFill>
                  <a:srgbClr val="FF0000"/>
                </a:solidFill>
              </a:rPr>
              <a:t>HISTORIC &amp; NEW MARKET TAX CREDITS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0265" t="267" r="304" b="6134"/>
          <a:stretch/>
        </p:blipFill>
        <p:spPr>
          <a:xfrm>
            <a:off x="4464798" y="3337560"/>
            <a:ext cx="3572777" cy="2889504"/>
          </a:xfrm>
          <a:prstGeom prst="rect">
            <a:avLst/>
          </a:prstGeom>
          <a:ln>
            <a:noFill/>
          </a:ln>
          <a:effectLst>
            <a:softEdge rad="112500"/>
          </a:effectLst>
        </p:spPr>
      </p:pic>
    </p:spTree>
    <p:extLst>
      <p:ext uri="{BB962C8B-B14F-4D97-AF65-F5344CB8AC3E}">
        <p14:creationId xmlns:p14="http://schemas.microsoft.com/office/powerpoint/2010/main" val="338822078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CDA OVERVIEW</a:t>
            </a:r>
            <a:br>
              <a:rPr lang="en-US" dirty="0"/>
            </a:br>
            <a:endParaRPr lang="en-US" dirty="0"/>
          </a:p>
        </p:txBody>
      </p:sp>
      <p:sp>
        <p:nvSpPr>
          <p:cNvPr id="3" name="Content Placeholder 2"/>
          <p:cNvSpPr>
            <a:spLocks noGrp="1"/>
          </p:cNvSpPr>
          <p:nvPr>
            <p:ph idx="1"/>
          </p:nvPr>
        </p:nvSpPr>
        <p:spPr/>
        <p:txBody>
          <a:bodyPr>
            <a:normAutofit/>
          </a:bodyPr>
          <a:lstStyle/>
          <a:p>
            <a:r>
              <a:rPr lang="en-US" sz="2800" dirty="0"/>
              <a:t>CLARKSBURG DEVELOPMENT AUTHORITY CREATED BY CITY COUNCIL APRIL 21, 2016</a:t>
            </a:r>
          </a:p>
          <a:p>
            <a:pPr lvl="2"/>
            <a:r>
              <a:rPr lang="en-US" sz="2400" dirty="0"/>
              <a:t>The CDA was created to assist the City in Economic Development.  This body has the ability to assist through loans, investments and other business transactions within the City and to rehabilitate, stimulate and promote the expansion of business and development. The CDA can cooperate and act in conjunction with other organizations, federal, state or local municipality. </a:t>
            </a:r>
          </a:p>
          <a:p>
            <a:pPr lvl="2"/>
            <a:endParaRPr lang="en-US" sz="2400" dirty="0"/>
          </a:p>
        </p:txBody>
      </p:sp>
    </p:spTree>
    <p:extLst>
      <p:ext uri="{BB962C8B-B14F-4D97-AF65-F5344CB8AC3E}">
        <p14:creationId xmlns:p14="http://schemas.microsoft.com/office/powerpoint/2010/main" val="252531449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TYPES OF TAX CREDITS</a:t>
            </a:r>
            <a:br>
              <a:rPr lang="en-US" dirty="0"/>
            </a:br>
            <a:endParaRPr lang="en-US" dirty="0"/>
          </a:p>
        </p:txBody>
      </p:sp>
      <p:sp>
        <p:nvSpPr>
          <p:cNvPr id="3" name="Content Placeholder 2"/>
          <p:cNvSpPr>
            <a:spLocks noGrp="1"/>
          </p:cNvSpPr>
          <p:nvPr>
            <p:ph idx="1"/>
          </p:nvPr>
        </p:nvSpPr>
        <p:spPr>
          <a:xfrm>
            <a:off x="685800" y="2057402"/>
            <a:ext cx="10820400" cy="4161284"/>
          </a:xfrm>
        </p:spPr>
        <p:txBody>
          <a:bodyPr>
            <a:normAutofit fontScale="92500" lnSpcReduction="20000"/>
          </a:bodyPr>
          <a:lstStyle/>
          <a:p>
            <a:pPr marL="0" indent="0">
              <a:buNone/>
            </a:pPr>
            <a:r>
              <a:rPr lang="en-US" sz="3500" dirty="0">
                <a:solidFill>
                  <a:schemeClr val="tx1">
                    <a:lumMod val="75000"/>
                    <a:lumOff val="25000"/>
                  </a:schemeClr>
                </a:solidFill>
              </a:rPr>
              <a:t>Historic Rehabilitation Tax Credits</a:t>
            </a:r>
          </a:p>
          <a:p>
            <a:pPr marL="628650" lvl="1" indent="0">
              <a:buNone/>
            </a:pPr>
            <a:r>
              <a:rPr lang="en-US" sz="3200" dirty="0"/>
              <a:t>	</a:t>
            </a:r>
            <a:r>
              <a:rPr lang="en-US" sz="2200" dirty="0"/>
              <a:t>- Federal @ 20% </a:t>
            </a:r>
          </a:p>
          <a:p>
            <a:pPr marL="628650" lvl="1" indent="0">
              <a:buNone/>
            </a:pPr>
            <a:r>
              <a:rPr lang="en-US" sz="2200" dirty="0"/>
              <a:t>	- State @ 10%</a:t>
            </a:r>
          </a:p>
          <a:p>
            <a:endParaRPr lang="en-US" sz="3500" dirty="0">
              <a:solidFill>
                <a:schemeClr val="tx1">
                  <a:lumMod val="75000"/>
                  <a:lumOff val="25000"/>
                </a:schemeClr>
              </a:solidFill>
            </a:endParaRPr>
          </a:p>
          <a:p>
            <a:pPr marL="0" indent="0">
              <a:spcBef>
                <a:spcPts val="0"/>
              </a:spcBef>
              <a:buNone/>
            </a:pPr>
            <a:r>
              <a:rPr lang="en-US" sz="3500" dirty="0">
                <a:solidFill>
                  <a:schemeClr val="tx1">
                    <a:lumMod val="75000"/>
                    <a:lumOff val="25000"/>
                  </a:schemeClr>
                </a:solidFill>
              </a:rPr>
              <a:t>New Markets Tax Credits</a:t>
            </a:r>
          </a:p>
          <a:p>
            <a:pPr marL="0" indent="0">
              <a:spcBef>
                <a:spcPts val="0"/>
              </a:spcBef>
              <a:spcAft>
                <a:spcPts val="600"/>
              </a:spcAft>
              <a:buNone/>
            </a:pPr>
            <a:r>
              <a:rPr lang="en-US" sz="4400" dirty="0">
                <a:solidFill>
                  <a:schemeClr val="tx1">
                    <a:lumMod val="75000"/>
                    <a:lumOff val="25000"/>
                  </a:schemeClr>
                </a:solidFill>
              </a:rPr>
              <a:t>	</a:t>
            </a:r>
            <a:r>
              <a:rPr lang="en-US" dirty="0"/>
              <a:t>- Commercial Tax Credit</a:t>
            </a:r>
          </a:p>
          <a:p>
            <a:pPr marL="0" indent="0">
              <a:spcBef>
                <a:spcPts val="0"/>
              </a:spcBef>
              <a:spcAft>
                <a:spcPts val="600"/>
              </a:spcAft>
              <a:buNone/>
            </a:pPr>
            <a:r>
              <a:rPr lang="en-US" dirty="0"/>
              <a:t>	- Low Income Communities (LIC)</a:t>
            </a:r>
          </a:p>
          <a:p>
            <a:pPr marL="0" indent="0">
              <a:spcBef>
                <a:spcPts val="0"/>
              </a:spcBef>
              <a:spcAft>
                <a:spcPts val="600"/>
              </a:spcAft>
              <a:buNone/>
            </a:pPr>
            <a:r>
              <a:rPr lang="en-US" dirty="0"/>
              <a:t>	- 39% of Project is purchased/eligible. </a:t>
            </a:r>
          </a:p>
          <a:p>
            <a:pPr marL="0" indent="0">
              <a:spcBef>
                <a:spcPts val="0"/>
              </a:spcBef>
              <a:spcAft>
                <a:spcPts val="600"/>
              </a:spcAft>
              <a:buNone/>
            </a:pPr>
            <a:r>
              <a:rPr lang="en-US" dirty="0"/>
              <a:t>	- Community Development Entities (CDE’s) The allocations / credits are 		  awarded from US Dept. of Treasury.</a:t>
            </a:r>
          </a:p>
          <a:p>
            <a:pPr marL="0" indent="0">
              <a:spcBef>
                <a:spcPts val="0"/>
              </a:spcBef>
              <a:spcAft>
                <a:spcPts val="600"/>
              </a:spcAft>
              <a:buNone/>
            </a:pPr>
            <a:r>
              <a:rPr lang="en-US" dirty="0"/>
              <a:t>	- CDE’s partner with projects for development.</a:t>
            </a:r>
          </a:p>
          <a:p>
            <a:pPr marL="0" indent="0">
              <a:spcBef>
                <a:spcPts val="0"/>
              </a:spcBef>
              <a:spcAft>
                <a:spcPts val="600"/>
              </a:spcAft>
              <a:buNone/>
            </a:pPr>
            <a:r>
              <a:rPr lang="en-US" dirty="0"/>
              <a:t>	- These credits are then purchased by investor.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2653" t="2401" r="2320" b="57733"/>
          <a:stretch/>
        </p:blipFill>
        <p:spPr>
          <a:xfrm>
            <a:off x="8321040" y="1587362"/>
            <a:ext cx="2057400" cy="3030358"/>
          </a:xfrm>
          <a:prstGeom prst="rect">
            <a:avLst/>
          </a:prstGeom>
          <a:ln>
            <a:noFill/>
          </a:ln>
          <a:effectLst>
            <a:softEdge rad="112500"/>
          </a:effectLst>
        </p:spPr>
      </p:pic>
    </p:spTree>
    <p:extLst>
      <p:ext uri="{BB962C8B-B14F-4D97-AF65-F5344CB8AC3E}">
        <p14:creationId xmlns:p14="http://schemas.microsoft.com/office/powerpoint/2010/main" val="50598234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20% FEDERAL HISTORIC </a:t>
            </a:r>
            <a:br>
              <a:rPr lang="en-US" dirty="0">
                <a:solidFill>
                  <a:srgbClr val="FF0000"/>
                </a:solidFill>
              </a:rPr>
            </a:br>
            <a:r>
              <a:rPr lang="en-US" dirty="0">
                <a:solidFill>
                  <a:srgbClr val="FF0000"/>
                </a:solidFill>
              </a:rPr>
              <a:t>TAX CREDIT: Basic Rules</a:t>
            </a:r>
          </a:p>
        </p:txBody>
      </p:sp>
      <p:sp>
        <p:nvSpPr>
          <p:cNvPr id="3" name="Content Placeholder 2"/>
          <p:cNvSpPr>
            <a:spLocks noGrp="1"/>
          </p:cNvSpPr>
          <p:nvPr>
            <p:ph idx="1"/>
          </p:nvPr>
        </p:nvSpPr>
        <p:spPr>
          <a:xfrm>
            <a:off x="594360" y="2313432"/>
            <a:ext cx="10820400" cy="4024125"/>
          </a:xfrm>
        </p:spPr>
        <p:txBody>
          <a:bodyPr>
            <a:normAutofit fontScale="92500" lnSpcReduction="10000"/>
          </a:bodyPr>
          <a:lstStyle/>
          <a:p>
            <a:r>
              <a:rPr lang="en-US" dirty="0">
                <a:solidFill>
                  <a:srgbClr val="FF0000"/>
                </a:solidFill>
              </a:rPr>
              <a:t>20% </a:t>
            </a:r>
            <a:r>
              <a:rPr lang="en-US" dirty="0"/>
              <a:t>of Qualified Rehabilitation Expenses (QRE.)</a:t>
            </a:r>
          </a:p>
          <a:p>
            <a:endParaRPr lang="en-US" sz="1300" dirty="0"/>
          </a:p>
          <a:p>
            <a:r>
              <a:rPr lang="en-US" dirty="0"/>
              <a:t>QRE includes renovation and associated soft costs. Does not include acquisition, site work, furniture, and anything not permanently affixed.</a:t>
            </a:r>
          </a:p>
          <a:p>
            <a:pPr marL="0" indent="0">
              <a:buNone/>
            </a:pPr>
            <a:endParaRPr lang="en-US" sz="1500" dirty="0"/>
          </a:p>
          <a:p>
            <a:r>
              <a:rPr lang="en-US" b="1" dirty="0">
                <a:solidFill>
                  <a:schemeClr val="accent1">
                    <a:lumMod val="75000"/>
                  </a:schemeClr>
                </a:solidFill>
              </a:rPr>
              <a:t>Certified Historic Building </a:t>
            </a:r>
            <a:r>
              <a:rPr lang="en-US" dirty="0"/>
              <a:t>– Must be on National Register of Historic Places.</a:t>
            </a:r>
          </a:p>
          <a:p>
            <a:pPr lvl="1"/>
            <a:endParaRPr lang="en-US" sz="1500" dirty="0"/>
          </a:p>
          <a:p>
            <a:pPr>
              <a:lnSpc>
                <a:spcPct val="120000"/>
              </a:lnSpc>
            </a:pPr>
            <a:r>
              <a:rPr lang="en-US" b="1" dirty="0">
                <a:solidFill>
                  <a:schemeClr val="accent1">
                    <a:lumMod val="75000"/>
                  </a:schemeClr>
                </a:solidFill>
              </a:rPr>
              <a:t>Certified Rehabilitation </a:t>
            </a:r>
            <a:r>
              <a:rPr lang="en-US" dirty="0"/>
              <a:t>– Plans/construction must be reviewed for compliance with </a:t>
            </a:r>
            <a:r>
              <a:rPr lang="en-US" b="1" u="sng" dirty="0"/>
              <a:t>the Secretary’s Standards for Rehabilitation</a:t>
            </a:r>
            <a:r>
              <a:rPr lang="en-US" dirty="0"/>
              <a:t>. (National Park Service)</a:t>
            </a:r>
          </a:p>
          <a:p>
            <a:endParaRPr lang="en-US" sz="1700" dirty="0"/>
          </a:p>
          <a:p>
            <a:pPr marL="1376363" lvl="1" indent="-290513">
              <a:lnSpc>
                <a:spcPct val="80000"/>
              </a:lnSpc>
              <a:buFont typeface="Courier New" pitchFamily="49" charset="0"/>
              <a:buChar char="♦"/>
              <a:defRPr/>
            </a:pPr>
            <a:r>
              <a:rPr lang="en-US" dirty="0"/>
              <a:t>Three-part approval process by State SHPO (Historical Commission) and National Park Service.</a:t>
            </a:r>
          </a:p>
          <a:p>
            <a:endParaRPr lang="en-US" dirty="0"/>
          </a:p>
        </p:txBody>
      </p:sp>
    </p:spTree>
    <p:extLst>
      <p:ext uri="{BB962C8B-B14F-4D97-AF65-F5344CB8AC3E}">
        <p14:creationId xmlns:p14="http://schemas.microsoft.com/office/powerpoint/2010/main" val="299295885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5B56-7830-02CF-1BB8-E80F89CEE8FA}"/>
              </a:ext>
            </a:extLst>
          </p:cNvPr>
          <p:cNvSpPr>
            <a:spLocks noGrp="1"/>
          </p:cNvSpPr>
          <p:nvPr>
            <p:ph type="title"/>
          </p:nvPr>
        </p:nvSpPr>
        <p:spPr/>
        <p:txBody>
          <a:bodyPr>
            <a:normAutofit/>
          </a:bodyPr>
          <a:lstStyle/>
          <a:p>
            <a:r>
              <a:rPr lang="en-US" dirty="0"/>
              <a:t>The secretary’s standards: a practical interpretation</a:t>
            </a:r>
          </a:p>
        </p:txBody>
      </p:sp>
      <p:sp>
        <p:nvSpPr>
          <p:cNvPr id="3" name="Content Placeholder 2">
            <a:extLst>
              <a:ext uri="{FF2B5EF4-FFF2-40B4-BE49-F238E27FC236}">
                <a16:creationId xmlns:a16="http://schemas.microsoft.com/office/drawing/2014/main" id="{CC94AA45-354B-38E2-CEB0-3DE4A9BCA822}"/>
              </a:ext>
            </a:extLst>
          </p:cNvPr>
          <p:cNvSpPr>
            <a:spLocks noGrp="1"/>
          </p:cNvSpPr>
          <p:nvPr>
            <p:ph idx="1"/>
          </p:nvPr>
        </p:nvSpPr>
        <p:spPr/>
        <p:txBody>
          <a:bodyPr/>
          <a:lstStyle/>
          <a:p>
            <a:r>
              <a:rPr lang="en-US" dirty="0"/>
              <a:t>Renovation should be tailored to the Period of Significance</a:t>
            </a:r>
          </a:p>
          <a:p>
            <a:r>
              <a:rPr lang="en-US" dirty="0"/>
              <a:t>When possible, restore rather than replace </a:t>
            </a:r>
          </a:p>
          <a:p>
            <a:r>
              <a:rPr lang="en-US" dirty="0"/>
              <a:t>Building circulation and common space are very important.</a:t>
            </a:r>
          </a:p>
          <a:p>
            <a:r>
              <a:rPr lang="en-US" dirty="0"/>
              <a:t>Additions should be non-intrusive and distinct from historic building.  Do not add faux historical features. </a:t>
            </a:r>
          </a:p>
        </p:txBody>
      </p:sp>
    </p:spTree>
    <p:extLst>
      <p:ext uri="{BB962C8B-B14F-4D97-AF65-F5344CB8AC3E}">
        <p14:creationId xmlns:p14="http://schemas.microsoft.com/office/powerpoint/2010/main" val="178791556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Federal </a:t>
            </a:r>
            <a:r>
              <a:rPr lang="en-US" dirty="0" err="1">
                <a:solidFill>
                  <a:srgbClr val="FF0000"/>
                </a:solidFill>
              </a:rPr>
              <a:t>htc</a:t>
            </a:r>
            <a:r>
              <a:rPr lang="en-US" dirty="0">
                <a:solidFill>
                  <a:srgbClr val="FF0000"/>
                </a:solidFill>
              </a:rPr>
              <a:t> benefit</a:t>
            </a:r>
          </a:p>
        </p:txBody>
      </p:sp>
      <p:sp>
        <p:nvSpPr>
          <p:cNvPr id="3" name="Content Placeholder 2"/>
          <p:cNvSpPr>
            <a:spLocks noGrp="1"/>
          </p:cNvSpPr>
          <p:nvPr>
            <p:ph idx="1"/>
          </p:nvPr>
        </p:nvSpPr>
        <p:spPr/>
        <p:txBody>
          <a:bodyPr>
            <a:normAutofit fontScale="85000" lnSpcReduction="10000"/>
          </a:bodyPr>
          <a:lstStyle/>
          <a:p>
            <a:pPr marL="0" indent="0">
              <a:buNone/>
            </a:pPr>
            <a:r>
              <a:rPr lang="en-US" sz="2400" dirty="0"/>
              <a:t>Total Estimated QREs (Qualified Rehabilitation Expenditures)			$14,739,314</a:t>
            </a:r>
          </a:p>
          <a:p>
            <a:pPr marL="0" indent="0">
              <a:buNone/>
            </a:pPr>
            <a:r>
              <a:rPr lang="en-US" sz="2400" dirty="0"/>
              <a:t>Tax Credit Percentage							</a:t>
            </a:r>
            <a:r>
              <a:rPr lang="en-US" sz="2400" u="sng" dirty="0"/>
              <a:t>             20%</a:t>
            </a:r>
          </a:p>
          <a:p>
            <a:pPr marL="0" indent="0">
              <a:buNone/>
            </a:pPr>
            <a:r>
              <a:rPr lang="en-US" sz="2400" b="1" dirty="0"/>
              <a:t>Total Fed. HTCs Generated							  $ </a:t>
            </a:r>
            <a:r>
              <a:rPr lang="en-US" sz="2400" dirty="0"/>
              <a:t>2,947,863</a:t>
            </a:r>
          </a:p>
          <a:p>
            <a:pPr marL="0" indent="0">
              <a:buNone/>
            </a:pPr>
            <a:r>
              <a:rPr lang="en-US" sz="2400" dirty="0"/>
              <a:t>Investor Price / Credit							          	            $0.85</a:t>
            </a:r>
          </a:p>
          <a:p>
            <a:pPr marL="0" indent="0">
              <a:buNone/>
            </a:pPr>
            <a:r>
              <a:rPr lang="en-US" sz="2400" dirty="0"/>
              <a:t>Investor Ownership Allocation							 </a:t>
            </a:r>
            <a:r>
              <a:rPr lang="en-US" sz="2400" u="sng" dirty="0"/>
              <a:t>        99.00%</a:t>
            </a:r>
          </a:p>
          <a:p>
            <a:pPr marL="0" indent="0">
              <a:buNone/>
            </a:pPr>
            <a:r>
              <a:rPr lang="en-US" sz="2400" b="1" dirty="0"/>
              <a:t>Total Equity Generated							</a:t>
            </a:r>
            <a:r>
              <a:rPr lang="en-US" sz="2400" dirty="0"/>
              <a:t>  $ 2,480,627</a:t>
            </a:r>
          </a:p>
          <a:p>
            <a:pPr marL="0" indent="0">
              <a:buNone/>
            </a:pPr>
            <a:endParaRPr lang="en-US" sz="2400" b="1" dirty="0"/>
          </a:p>
          <a:p>
            <a:pPr marL="0" indent="0">
              <a:buNone/>
            </a:pPr>
            <a:r>
              <a:rPr lang="en-US" sz="2400" b="1" dirty="0"/>
              <a:t>Upfront HTC Benefit					 		                 $ 744,188</a:t>
            </a:r>
          </a:p>
          <a:p>
            <a:pPr marL="0" indent="0">
              <a:buNone/>
            </a:pPr>
            <a:r>
              <a:rPr lang="en-US" sz="2400" b="1" dirty="0"/>
              <a:t>PIS/Cost Certification HTC Benefit (Put In Service)		                           $ 1,488,376</a:t>
            </a:r>
          </a:p>
          <a:p>
            <a:pPr marL="0" indent="0">
              <a:buNone/>
            </a:pPr>
            <a:r>
              <a:rPr lang="en-US" sz="2400" b="1" dirty="0"/>
              <a:t>NPS Part III HTC Benefit						                              $ 248,063	</a:t>
            </a:r>
          </a:p>
          <a:p>
            <a:endParaRPr lang="en-US" dirty="0"/>
          </a:p>
        </p:txBody>
      </p:sp>
    </p:spTree>
    <p:extLst>
      <p:ext uri="{BB962C8B-B14F-4D97-AF65-F5344CB8AC3E}">
        <p14:creationId xmlns:p14="http://schemas.microsoft.com/office/powerpoint/2010/main" val="413700850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West Virginia HISTORIC TAX CREDIT: Basic Rules</a:t>
            </a:r>
          </a:p>
        </p:txBody>
      </p:sp>
      <p:sp>
        <p:nvSpPr>
          <p:cNvPr id="3" name="Content Placeholder 2"/>
          <p:cNvSpPr>
            <a:spLocks noGrp="1"/>
          </p:cNvSpPr>
          <p:nvPr>
            <p:ph idx="1"/>
          </p:nvPr>
        </p:nvSpPr>
        <p:spPr>
          <a:xfrm>
            <a:off x="594360" y="2313432"/>
            <a:ext cx="10820400" cy="4024125"/>
          </a:xfrm>
        </p:spPr>
        <p:txBody>
          <a:bodyPr>
            <a:normAutofit/>
          </a:bodyPr>
          <a:lstStyle/>
          <a:p>
            <a:pPr marL="452628" lvl="1" indent="-457200">
              <a:spcBef>
                <a:spcPts val="1000"/>
              </a:spcBef>
              <a:buClr>
                <a:srgbClr val="DC2B1E"/>
              </a:buClr>
              <a:buSzPct val="60000"/>
              <a:buFont typeface="Wingdings" panose="05000000000000000000" pitchFamily="2" charset="2"/>
              <a:buChar char="u"/>
            </a:pPr>
            <a:r>
              <a:rPr lang="en-US" altLang="en-US" sz="3200" dirty="0">
                <a:solidFill>
                  <a:schemeClr val="tx1">
                    <a:lumMod val="75000"/>
                    <a:lumOff val="25000"/>
                  </a:schemeClr>
                </a:solidFill>
              </a:rPr>
              <a:t>10%</a:t>
            </a:r>
            <a:r>
              <a:rPr lang="en-US" altLang="en-US" sz="3200" dirty="0"/>
              <a:t> of QRE</a:t>
            </a:r>
          </a:p>
          <a:p>
            <a:pPr marL="969963" lvl="1" indent="-165100"/>
            <a:r>
              <a:rPr lang="en-US" sz="2200" dirty="0">
                <a:solidFill>
                  <a:srgbClr val="565A5C"/>
                </a:solidFill>
              </a:rPr>
              <a:t>Same definition of QRE as federal program</a:t>
            </a:r>
          </a:p>
          <a:p>
            <a:pPr marL="628650" lvl="1" indent="0">
              <a:buNone/>
            </a:pPr>
            <a:endParaRPr lang="en-US" altLang="en-US" sz="3200" dirty="0"/>
          </a:p>
          <a:p>
            <a:pPr marL="452628" lvl="1" indent="-457200">
              <a:spcBef>
                <a:spcPts val="1000"/>
              </a:spcBef>
              <a:buClr>
                <a:srgbClr val="DC2B1E"/>
              </a:buClr>
              <a:buSzPct val="60000"/>
              <a:buFont typeface="Wingdings" panose="05000000000000000000" pitchFamily="2" charset="2"/>
              <a:buChar char="u"/>
            </a:pPr>
            <a:r>
              <a:rPr lang="en-US" sz="3200" dirty="0"/>
              <a:t>Mirrors 20% federal HTC application process</a:t>
            </a:r>
            <a:endParaRPr lang="en-US" altLang="en-US" sz="3200" dirty="0"/>
          </a:p>
          <a:p>
            <a:pPr marL="0" lvl="1" indent="0">
              <a:spcBef>
                <a:spcPts val="1000"/>
              </a:spcBef>
              <a:buClr>
                <a:srgbClr val="DC2B1E"/>
              </a:buClr>
              <a:buSzPct val="60000"/>
              <a:buNone/>
            </a:pPr>
            <a:endParaRPr lang="en-US" altLang="en-US" sz="3200" dirty="0"/>
          </a:p>
          <a:p>
            <a:pPr marL="452628" lvl="1" indent="-457200">
              <a:spcBef>
                <a:spcPts val="1000"/>
              </a:spcBef>
              <a:buClr>
                <a:srgbClr val="DC2B1E"/>
              </a:buClr>
              <a:buSzPct val="60000"/>
              <a:buFont typeface="Wingdings" panose="05000000000000000000" pitchFamily="2" charset="2"/>
              <a:buChar char="u"/>
            </a:pPr>
            <a:r>
              <a:rPr lang="en-US" sz="3200" dirty="0"/>
              <a:t>Can also be used by tax-exempt entities</a:t>
            </a:r>
            <a:endParaRPr lang="en-US" sz="2200" dirty="0"/>
          </a:p>
          <a:p>
            <a:endParaRPr lang="en-US" dirty="0"/>
          </a:p>
        </p:txBody>
      </p:sp>
    </p:spTree>
    <p:extLst>
      <p:ext uri="{BB962C8B-B14F-4D97-AF65-F5344CB8AC3E}">
        <p14:creationId xmlns:p14="http://schemas.microsoft.com/office/powerpoint/2010/main" val="128357256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Wv</a:t>
            </a:r>
            <a:r>
              <a:rPr lang="en-US" dirty="0">
                <a:solidFill>
                  <a:srgbClr val="FF0000"/>
                </a:solidFill>
              </a:rPr>
              <a:t> </a:t>
            </a:r>
            <a:r>
              <a:rPr lang="en-US" dirty="0" err="1">
                <a:solidFill>
                  <a:srgbClr val="FF0000"/>
                </a:solidFill>
              </a:rPr>
              <a:t>htc</a:t>
            </a:r>
            <a:r>
              <a:rPr lang="en-US" dirty="0">
                <a:solidFill>
                  <a:srgbClr val="FF0000"/>
                </a:solidFill>
              </a:rPr>
              <a:t> benefit</a:t>
            </a:r>
          </a:p>
        </p:txBody>
      </p:sp>
      <p:sp>
        <p:nvSpPr>
          <p:cNvPr id="3" name="Content Placeholder 2"/>
          <p:cNvSpPr>
            <a:spLocks noGrp="1"/>
          </p:cNvSpPr>
          <p:nvPr>
            <p:ph idx="1"/>
          </p:nvPr>
        </p:nvSpPr>
        <p:spPr/>
        <p:txBody>
          <a:bodyPr>
            <a:normAutofit fontScale="85000" lnSpcReduction="20000"/>
          </a:bodyPr>
          <a:lstStyle/>
          <a:p>
            <a:pPr marL="0" indent="0">
              <a:buNone/>
            </a:pPr>
            <a:r>
              <a:rPr lang="en-US" sz="2400" dirty="0"/>
              <a:t>Total Estimated QREs							$14,739,314</a:t>
            </a:r>
          </a:p>
          <a:p>
            <a:pPr marL="0" indent="0">
              <a:buNone/>
            </a:pPr>
            <a:r>
              <a:rPr lang="en-US" sz="2400" dirty="0"/>
              <a:t>Tax Credit Percentage						</a:t>
            </a:r>
            <a:r>
              <a:rPr lang="en-US" sz="2400" u="sng" dirty="0"/>
              <a:t>        10.00%</a:t>
            </a:r>
          </a:p>
          <a:p>
            <a:pPr marL="0" indent="0">
              <a:buNone/>
            </a:pPr>
            <a:r>
              <a:rPr lang="en-US" sz="2400" b="1" dirty="0"/>
              <a:t>Total WVHTC Generated						$   </a:t>
            </a:r>
            <a:r>
              <a:rPr lang="en-US" sz="2400" dirty="0"/>
              <a:t>1,473,931</a:t>
            </a:r>
          </a:p>
          <a:p>
            <a:pPr marL="0" indent="0">
              <a:buNone/>
            </a:pPr>
            <a:r>
              <a:rPr lang="en-US" sz="2400" dirty="0"/>
              <a:t>Investor Price / Credit				       			            $0.85</a:t>
            </a:r>
          </a:p>
          <a:p>
            <a:pPr marL="0" indent="0">
              <a:buNone/>
            </a:pPr>
            <a:r>
              <a:rPr lang="en-US" sz="2400" dirty="0"/>
              <a:t>Investor Ownership Allocation						 </a:t>
            </a:r>
            <a:r>
              <a:rPr lang="en-US" sz="2400" u="sng" dirty="0"/>
              <a:t>      100.00%</a:t>
            </a:r>
          </a:p>
          <a:p>
            <a:pPr marL="0" indent="0">
              <a:buNone/>
            </a:pPr>
            <a:r>
              <a:rPr lang="en-US" sz="2400" b="1" dirty="0"/>
              <a:t>Total Equity Generated           	 					$   1,252,841</a:t>
            </a:r>
          </a:p>
          <a:p>
            <a:pPr marL="0" indent="0">
              <a:buNone/>
            </a:pPr>
            <a:endParaRPr lang="en-US" sz="2400" b="1" dirty="0"/>
          </a:p>
          <a:p>
            <a:pPr marL="0" indent="0">
              <a:buNone/>
            </a:pPr>
            <a:r>
              <a:rPr lang="en-US" sz="2400" b="1" dirty="0"/>
              <a:t>Upfront HTC Benefit			 				   $   375,852</a:t>
            </a:r>
          </a:p>
          <a:p>
            <a:pPr marL="0" indent="0">
              <a:buNone/>
            </a:pPr>
            <a:r>
              <a:rPr lang="en-US" sz="2400" b="1" dirty="0"/>
              <a:t>PIS/Cost Certification HTC Benefit					   $   751,705</a:t>
            </a:r>
          </a:p>
          <a:p>
            <a:pPr marL="0" indent="0">
              <a:buNone/>
            </a:pPr>
            <a:r>
              <a:rPr lang="en-US" sz="2400" b="1" dirty="0"/>
              <a:t>NPS Part III HTC Benefit				 			    $  125,284</a:t>
            </a:r>
          </a:p>
          <a:p>
            <a:pPr marL="0" indent="0">
              <a:buNone/>
            </a:pPr>
            <a:r>
              <a:rPr lang="en-US" sz="2400" b="1" dirty="0"/>
              <a:t>	</a:t>
            </a:r>
          </a:p>
          <a:p>
            <a:endParaRPr lang="en-US" dirty="0"/>
          </a:p>
        </p:txBody>
      </p:sp>
    </p:spTree>
    <p:extLst>
      <p:ext uri="{BB962C8B-B14F-4D97-AF65-F5344CB8AC3E}">
        <p14:creationId xmlns:p14="http://schemas.microsoft.com/office/powerpoint/2010/main" val="1056501924"/>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Monetizing Historic Tax Credits</a:t>
            </a:r>
          </a:p>
        </p:txBody>
      </p:sp>
      <p:sp>
        <p:nvSpPr>
          <p:cNvPr id="3" name="Content Placeholder 2"/>
          <p:cNvSpPr>
            <a:spLocks noGrp="1"/>
          </p:cNvSpPr>
          <p:nvPr>
            <p:ph sz="half" idx="1"/>
          </p:nvPr>
        </p:nvSpPr>
        <p:spPr>
          <a:xfrm>
            <a:off x="685800" y="2194559"/>
            <a:ext cx="8750808" cy="4024125"/>
          </a:xfrm>
        </p:spPr>
        <p:txBody>
          <a:bodyPr>
            <a:normAutofit fontScale="92500" lnSpcReduction="20000"/>
          </a:bodyPr>
          <a:lstStyle/>
          <a:p>
            <a:r>
              <a:rPr lang="en-US" sz="3200" dirty="0"/>
              <a:t>Tax Credit Investor becomes limited partner</a:t>
            </a:r>
          </a:p>
          <a:p>
            <a:pPr marL="0" indent="0">
              <a:buNone/>
            </a:pPr>
            <a:r>
              <a:rPr lang="en-US" sz="3200" dirty="0"/>
              <a:t>  and makes investment into project.</a:t>
            </a:r>
          </a:p>
          <a:p>
            <a:pPr marL="0" indent="0">
              <a:buNone/>
            </a:pPr>
            <a:endParaRPr lang="en-US" sz="3200" dirty="0"/>
          </a:p>
          <a:p>
            <a:r>
              <a:rPr lang="en-US" sz="3200" dirty="0"/>
              <a:t>Owner maintains control of organizational/development decisions.</a:t>
            </a:r>
          </a:p>
          <a:p>
            <a:endParaRPr lang="en-US" sz="3200" dirty="0"/>
          </a:p>
          <a:p>
            <a:r>
              <a:rPr lang="en-US" sz="3200" dirty="0"/>
              <a:t>Structure</a:t>
            </a:r>
          </a:p>
          <a:p>
            <a:pPr lvl="1"/>
            <a:r>
              <a:rPr lang="en-US" dirty="0"/>
              <a:t>Long-term lease to tax credit partnership </a:t>
            </a:r>
          </a:p>
          <a:p>
            <a:pPr lvl="1"/>
            <a:r>
              <a:rPr lang="en-US" dirty="0"/>
              <a:t>For tax-exempt entities, boards authorize chairman/</a:t>
            </a:r>
          </a:p>
          <a:p>
            <a:pPr marL="457200" lvl="1" indent="0">
              <a:buNone/>
            </a:pPr>
            <a:r>
              <a:rPr lang="en-US" dirty="0"/>
              <a:t>   executive director to carry this out. (CDA)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8802">
            <a:off x="9436608" y="2625093"/>
            <a:ext cx="1819088" cy="3593591"/>
          </a:xfrm>
          <a:prstGeom prst="rect">
            <a:avLst/>
          </a:prstGeom>
          <a:ln>
            <a:noFill/>
          </a:ln>
          <a:effectLst>
            <a:softEdge rad="112500"/>
          </a:effectLst>
        </p:spPr>
      </p:pic>
    </p:spTree>
    <p:extLst>
      <p:ext uri="{BB962C8B-B14F-4D97-AF65-F5344CB8AC3E}">
        <p14:creationId xmlns:p14="http://schemas.microsoft.com/office/powerpoint/2010/main" val="139257784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665" r="17597"/>
          <a:stretch/>
        </p:blipFill>
        <p:spPr>
          <a:xfrm>
            <a:off x="1456780" y="0"/>
            <a:ext cx="9129713" cy="6858000"/>
          </a:xfrm>
          <a:prstGeom prst="rect">
            <a:avLst/>
          </a:prstGeom>
          <a:ln>
            <a:noFill/>
          </a:ln>
          <a:effectLst>
            <a:softEdge rad="317500"/>
          </a:effectLst>
        </p:spPr>
      </p:pic>
    </p:spTree>
    <p:extLst>
      <p:ext uri="{BB962C8B-B14F-4D97-AF65-F5344CB8AC3E}">
        <p14:creationId xmlns:p14="http://schemas.microsoft.com/office/powerpoint/2010/main" val="267819521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HTC Legal Structure</a:t>
            </a:r>
            <a:br>
              <a:rPr lang="en-US" b="1" dirty="0">
                <a:solidFill>
                  <a:srgbClr val="FF0000"/>
                </a:solidFill>
              </a:rPr>
            </a:br>
            <a:r>
              <a:rPr lang="en-US" sz="2700" dirty="0"/>
              <a:t>Clarksburg Development Authority </a:t>
            </a:r>
            <a:r>
              <a:rPr lang="en-US" sz="2700" dirty="0">
                <a:solidFill>
                  <a:srgbClr val="565A5C"/>
                </a:solidFill>
              </a:rPr>
              <a:t>|</a:t>
            </a:r>
            <a:r>
              <a:rPr lang="en-US" sz="2700" dirty="0"/>
              <a:t> June 8, 2016</a:t>
            </a:r>
            <a:br>
              <a:rPr lang="en-US" sz="2700" dirty="0"/>
            </a:br>
            <a:endParaRPr lang="en-US" sz="2700" dirty="0"/>
          </a:p>
        </p:txBody>
      </p:sp>
      <p:pic>
        <p:nvPicPr>
          <p:cNvPr id="102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68689" y="1992573"/>
            <a:ext cx="9221020" cy="438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39947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6027-9EFB-9C82-78EB-1F4921C4B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70947-A6F0-1FDD-D8BD-4905D7EEC2FB}"/>
              </a:ext>
            </a:extLst>
          </p:cNvPr>
          <p:cNvSpPr>
            <a:spLocks noGrp="1"/>
          </p:cNvSpPr>
          <p:nvPr>
            <p:ph type="title"/>
          </p:nvPr>
        </p:nvSpPr>
        <p:spPr/>
        <p:txBody>
          <a:bodyPr/>
          <a:lstStyle/>
          <a:p>
            <a:r>
              <a:rPr lang="en-US" dirty="0">
                <a:solidFill>
                  <a:srgbClr val="FF0000"/>
                </a:solidFill>
              </a:rPr>
              <a:t>NEW MARKET TAX CREDITS</a:t>
            </a:r>
          </a:p>
        </p:txBody>
      </p:sp>
      <p:sp>
        <p:nvSpPr>
          <p:cNvPr id="3" name="Content Placeholder 2">
            <a:extLst>
              <a:ext uri="{FF2B5EF4-FFF2-40B4-BE49-F238E27FC236}">
                <a16:creationId xmlns:a16="http://schemas.microsoft.com/office/drawing/2014/main" id="{6BA46C44-A6DE-CB3B-4839-BDF93A12356E}"/>
              </a:ext>
            </a:extLst>
          </p:cNvPr>
          <p:cNvSpPr>
            <a:spLocks noGrp="1"/>
          </p:cNvSpPr>
          <p:nvPr>
            <p:ph sz="half" idx="1"/>
          </p:nvPr>
        </p:nvSpPr>
        <p:spPr>
          <a:xfrm>
            <a:off x="685800" y="2194559"/>
            <a:ext cx="10643616" cy="4024125"/>
          </a:xfrm>
        </p:spPr>
        <p:txBody>
          <a:bodyPr>
            <a:normAutofit/>
          </a:bodyPr>
          <a:lstStyle/>
          <a:p>
            <a:r>
              <a:rPr lang="en-US" sz="2800" dirty="0"/>
              <a:t>Unlike HTCs, NMTCs are competitive.</a:t>
            </a:r>
          </a:p>
          <a:p>
            <a:r>
              <a:rPr lang="en-US" sz="2800" dirty="0"/>
              <a:t>Must be in an </a:t>
            </a:r>
            <a:r>
              <a:rPr lang="en-US" sz="2800" dirty="0">
                <a:solidFill>
                  <a:schemeClr val="tx1">
                    <a:lumMod val="75000"/>
                    <a:lumOff val="25000"/>
                  </a:schemeClr>
                </a:solidFill>
              </a:rPr>
              <a:t>Eligible Census Tract</a:t>
            </a:r>
            <a:r>
              <a:rPr lang="en-US" sz="2800" dirty="0"/>
              <a:t>.</a:t>
            </a:r>
          </a:p>
          <a:p>
            <a:r>
              <a:rPr lang="en-US" sz="2800" dirty="0"/>
              <a:t>Then, attract allocation from </a:t>
            </a:r>
            <a:r>
              <a:rPr lang="en-US" sz="2800" dirty="0">
                <a:solidFill>
                  <a:schemeClr val="tx1">
                    <a:lumMod val="75000"/>
                    <a:lumOff val="25000"/>
                  </a:schemeClr>
                </a:solidFill>
              </a:rPr>
              <a:t>Community Development Entities </a:t>
            </a:r>
            <a:r>
              <a:rPr lang="en-US" sz="2800" dirty="0"/>
              <a:t>(CDEs), who apply annually to the CDFI fund for an allocation of tax credits.</a:t>
            </a:r>
          </a:p>
          <a:p>
            <a:r>
              <a:rPr lang="en-US" sz="2800" dirty="0"/>
              <a:t>CDEs that receive allocation provide funding to projects. Targeted projects for CDEs include expanding educational opportunities, health care provision, job training and job creation. </a:t>
            </a:r>
          </a:p>
          <a:p>
            <a:endParaRPr lang="en-US" dirty="0"/>
          </a:p>
        </p:txBody>
      </p:sp>
    </p:spTree>
    <p:extLst>
      <p:ext uri="{BB962C8B-B14F-4D97-AF65-F5344CB8AC3E}">
        <p14:creationId xmlns:p14="http://schemas.microsoft.com/office/powerpoint/2010/main" val="316119194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NEW MARKET TAX CREDITS</a:t>
            </a:r>
          </a:p>
        </p:txBody>
      </p:sp>
      <p:sp>
        <p:nvSpPr>
          <p:cNvPr id="3" name="Content Placeholder 2"/>
          <p:cNvSpPr>
            <a:spLocks noGrp="1"/>
          </p:cNvSpPr>
          <p:nvPr>
            <p:ph sz="half" idx="1"/>
          </p:nvPr>
        </p:nvSpPr>
        <p:spPr>
          <a:xfrm>
            <a:off x="685800" y="2194559"/>
            <a:ext cx="10643616" cy="4024125"/>
          </a:xfrm>
        </p:spPr>
        <p:txBody>
          <a:bodyPr>
            <a:normAutofit fontScale="92500" lnSpcReduction="10000"/>
          </a:bodyPr>
          <a:lstStyle/>
          <a:p>
            <a:r>
              <a:rPr lang="en-US" sz="2800" dirty="0"/>
              <a:t>Federal NMTC Program is a lynchpin financing tool that feeds economic development projects. </a:t>
            </a:r>
          </a:p>
          <a:p>
            <a:r>
              <a:rPr lang="en-US" sz="2800" dirty="0"/>
              <a:t>May be applied to different kinds of projects, but they have to be located in economically distressed census tracts, create or preserve jobs, and have a solid business plan.</a:t>
            </a:r>
          </a:p>
          <a:p>
            <a:r>
              <a:rPr lang="en-US" sz="2800" dirty="0"/>
              <a:t>NMTC’s are not grants – The recipients are subject to capital market discipline and compliance for (up to) 7 years. </a:t>
            </a:r>
          </a:p>
          <a:p>
            <a:r>
              <a:rPr lang="en-US" sz="2800" dirty="0"/>
              <a:t>Congress designed the NMTC Program in 2000 to stimulate private investment and economic growth in low-income communities that lack access to capital needed to support and grow business.  </a:t>
            </a:r>
          </a:p>
          <a:p>
            <a:endParaRPr lang="en-US" dirty="0"/>
          </a:p>
        </p:txBody>
      </p:sp>
    </p:spTree>
    <p:extLst>
      <p:ext uri="{BB962C8B-B14F-4D97-AF65-F5344CB8AC3E}">
        <p14:creationId xmlns:p14="http://schemas.microsoft.com/office/powerpoint/2010/main" val="44427505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736B-8194-DD9A-1033-2DD3C43BB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A5F6D-FA95-814A-3914-26A8254C0AEC}"/>
              </a:ext>
            </a:extLst>
          </p:cNvPr>
          <p:cNvSpPr>
            <a:spLocks noGrp="1"/>
          </p:cNvSpPr>
          <p:nvPr>
            <p:ph type="title"/>
          </p:nvPr>
        </p:nvSpPr>
        <p:spPr/>
        <p:txBody>
          <a:bodyPr/>
          <a:lstStyle/>
          <a:p>
            <a:r>
              <a:rPr lang="en-US" dirty="0">
                <a:solidFill>
                  <a:srgbClr val="FF0000"/>
                </a:solidFill>
              </a:rPr>
              <a:t>NEW MARKET TAX CREDITS</a:t>
            </a:r>
          </a:p>
        </p:txBody>
      </p:sp>
      <p:sp>
        <p:nvSpPr>
          <p:cNvPr id="3" name="Content Placeholder 2">
            <a:extLst>
              <a:ext uri="{FF2B5EF4-FFF2-40B4-BE49-F238E27FC236}">
                <a16:creationId xmlns:a16="http://schemas.microsoft.com/office/drawing/2014/main" id="{08D2648B-272F-2D82-66E2-E7FF4BC8C32B}"/>
              </a:ext>
            </a:extLst>
          </p:cNvPr>
          <p:cNvSpPr>
            <a:spLocks noGrp="1"/>
          </p:cNvSpPr>
          <p:nvPr>
            <p:ph sz="half" idx="1"/>
          </p:nvPr>
        </p:nvSpPr>
        <p:spPr>
          <a:xfrm>
            <a:off x="685800" y="2194559"/>
            <a:ext cx="10643616" cy="4024125"/>
          </a:xfrm>
        </p:spPr>
        <p:txBody>
          <a:bodyPr>
            <a:normAutofit/>
          </a:bodyPr>
          <a:lstStyle/>
          <a:p>
            <a:r>
              <a:rPr lang="en-US" sz="2800" dirty="0"/>
              <a:t>Projects can get as much as NMTC allocation as project costs.  </a:t>
            </a:r>
          </a:p>
          <a:p>
            <a:r>
              <a:rPr lang="en-US" sz="2800" dirty="0"/>
              <a:t>Projects typically realize net benefit between 15-20% of total allocation received.  </a:t>
            </a:r>
          </a:p>
          <a:p>
            <a:r>
              <a:rPr lang="en-US" sz="2800" dirty="0"/>
              <a:t>Generally, projects must be at least $5 million in total development costs to justify NMTC allocation (up to) 7 years.   </a:t>
            </a:r>
          </a:p>
          <a:p>
            <a:r>
              <a:rPr lang="en-US" sz="2800" dirty="0"/>
              <a:t>Program offers debt &amp; equity investors a major federal income tax credit for projects in eligible areas</a:t>
            </a:r>
          </a:p>
          <a:p>
            <a:endParaRPr lang="en-US" dirty="0"/>
          </a:p>
        </p:txBody>
      </p:sp>
    </p:spTree>
    <p:extLst>
      <p:ext uri="{BB962C8B-B14F-4D97-AF65-F5344CB8AC3E}">
        <p14:creationId xmlns:p14="http://schemas.microsoft.com/office/powerpoint/2010/main" val="3424978506"/>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7DF4D-F494-37DC-366B-E0FFCEB53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3FB81-5420-6A4D-380D-0ABBE95A0D0A}"/>
              </a:ext>
            </a:extLst>
          </p:cNvPr>
          <p:cNvSpPr>
            <a:spLocks noGrp="1"/>
          </p:cNvSpPr>
          <p:nvPr>
            <p:ph type="title"/>
          </p:nvPr>
        </p:nvSpPr>
        <p:spPr/>
        <p:txBody>
          <a:bodyPr/>
          <a:lstStyle/>
          <a:p>
            <a:r>
              <a:rPr lang="en-US" dirty="0">
                <a:solidFill>
                  <a:srgbClr val="FF0000"/>
                </a:solidFill>
              </a:rPr>
              <a:t>NEW MARKET TAX CREDITS</a:t>
            </a:r>
          </a:p>
        </p:txBody>
      </p:sp>
      <p:sp>
        <p:nvSpPr>
          <p:cNvPr id="3" name="Content Placeholder 2">
            <a:extLst>
              <a:ext uri="{FF2B5EF4-FFF2-40B4-BE49-F238E27FC236}">
                <a16:creationId xmlns:a16="http://schemas.microsoft.com/office/drawing/2014/main" id="{98E3FC1D-90E1-5916-44C0-5C8CBF72DB56}"/>
              </a:ext>
            </a:extLst>
          </p:cNvPr>
          <p:cNvSpPr>
            <a:spLocks noGrp="1"/>
          </p:cNvSpPr>
          <p:nvPr>
            <p:ph sz="half" idx="1"/>
          </p:nvPr>
        </p:nvSpPr>
        <p:spPr>
          <a:xfrm>
            <a:off x="685800" y="2194559"/>
            <a:ext cx="10643616" cy="4024125"/>
          </a:xfrm>
        </p:spPr>
        <p:txBody>
          <a:bodyPr>
            <a:normAutofit/>
          </a:bodyPr>
          <a:lstStyle/>
          <a:p>
            <a:r>
              <a:rPr lang="en-US" sz="2800" dirty="0"/>
              <a:t>Eligible projects are known as Qualified Active Low Income Community Business (QALICB).</a:t>
            </a:r>
          </a:p>
          <a:p>
            <a:endParaRPr lang="en-US" dirty="0"/>
          </a:p>
        </p:txBody>
      </p:sp>
    </p:spTree>
    <p:extLst>
      <p:ext uri="{BB962C8B-B14F-4D97-AF65-F5344CB8AC3E}">
        <p14:creationId xmlns:p14="http://schemas.microsoft.com/office/powerpoint/2010/main" val="138494408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BENEFIT OF </a:t>
            </a:r>
            <a:r>
              <a:rPr lang="en-US" dirty="0" err="1">
                <a:solidFill>
                  <a:srgbClr val="FF0000"/>
                </a:solidFill>
              </a:rPr>
              <a:t>NMtc</a:t>
            </a:r>
            <a:r>
              <a:rPr lang="en-US" dirty="0">
                <a:solidFill>
                  <a:srgbClr val="FF0000"/>
                </a:solidFill>
              </a:rPr>
              <a:t> </a:t>
            </a:r>
          </a:p>
        </p:txBody>
      </p:sp>
      <p:sp>
        <p:nvSpPr>
          <p:cNvPr id="3" name="Content Placeholder 2"/>
          <p:cNvSpPr>
            <a:spLocks noGrp="1"/>
          </p:cNvSpPr>
          <p:nvPr>
            <p:ph sz="half" idx="1"/>
          </p:nvPr>
        </p:nvSpPr>
        <p:spPr>
          <a:xfrm>
            <a:off x="950976" y="2862071"/>
            <a:ext cx="10643616" cy="2734057"/>
          </a:xfrm>
        </p:spPr>
        <p:txBody>
          <a:bodyPr>
            <a:normAutofit/>
          </a:bodyPr>
          <a:lstStyle/>
          <a:p>
            <a:pPr marL="0" indent="0">
              <a:buNone/>
            </a:pPr>
            <a:r>
              <a:rPr lang="en-US" sz="2800" dirty="0"/>
              <a:t>Total QEIs </a:t>
            </a:r>
            <a:r>
              <a:rPr lang="en-US" sz="1600" dirty="0"/>
              <a:t>(Qualified Equity Investment) </a:t>
            </a:r>
            <a:r>
              <a:rPr lang="en-US" sz="2800" dirty="0"/>
              <a:t>			$20,000,000</a:t>
            </a:r>
          </a:p>
          <a:p>
            <a:pPr marL="0" indent="0">
              <a:buNone/>
            </a:pPr>
            <a:r>
              <a:rPr lang="en-US" sz="2800" dirty="0"/>
              <a:t>Tax Credit Percentage				</a:t>
            </a:r>
            <a:r>
              <a:rPr lang="en-US" sz="2800" u="sng" dirty="0"/>
              <a:t>        39.00%</a:t>
            </a:r>
          </a:p>
          <a:p>
            <a:pPr marL="0" indent="0">
              <a:buNone/>
            </a:pPr>
            <a:r>
              <a:rPr lang="en-US" sz="2800" b="1" dirty="0"/>
              <a:t>Total NMTCs Generated	    			$  7,800,000</a:t>
            </a:r>
          </a:p>
          <a:p>
            <a:pPr marL="0" indent="0">
              <a:buNone/>
            </a:pPr>
            <a:r>
              <a:rPr lang="en-US" sz="2800" dirty="0"/>
              <a:t>Purchase Price / Credit		                   ____</a:t>
            </a:r>
            <a:r>
              <a:rPr lang="en-US" sz="2800" u="sng" dirty="0"/>
              <a:t>    $0.85</a:t>
            </a:r>
          </a:p>
          <a:p>
            <a:pPr marL="0" indent="0">
              <a:buNone/>
            </a:pPr>
            <a:r>
              <a:rPr lang="en-US" sz="2800" b="1" dirty="0"/>
              <a:t>Total Equity Generated		  	  	$  6,630,000</a:t>
            </a:r>
          </a:p>
        </p:txBody>
      </p:sp>
    </p:spTree>
    <p:extLst>
      <p:ext uri="{BB962C8B-B14F-4D97-AF65-F5344CB8AC3E}">
        <p14:creationId xmlns:p14="http://schemas.microsoft.com/office/powerpoint/2010/main" val="4071414576"/>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spc="360" dirty="0">
                <a:solidFill>
                  <a:srgbClr val="FF0000"/>
                </a:solidFill>
                <a:latin typeface="Goudy Old Style" pitchFamily="18" charset="0"/>
              </a:rPr>
              <a:t>NMTC Structure</a:t>
            </a:r>
            <a:br>
              <a:rPr lang="en-US" b="1" spc="360" dirty="0">
                <a:solidFill>
                  <a:srgbClr val="FF0000"/>
                </a:solidFill>
                <a:latin typeface="Goudy Old Style" pitchFamily="18" charset="0"/>
              </a:rPr>
            </a:br>
            <a:r>
              <a:rPr lang="en-US" sz="2700" dirty="0"/>
              <a:t>Clarksburg Development Authority </a:t>
            </a:r>
            <a:r>
              <a:rPr lang="en-US" sz="2700" dirty="0">
                <a:solidFill>
                  <a:srgbClr val="565A5C"/>
                </a:solidFill>
              </a:rPr>
              <a:t>|</a:t>
            </a:r>
            <a:r>
              <a:rPr lang="en-US" sz="2700" dirty="0"/>
              <a:t> June 8, 2016</a:t>
            </a:r>
            <a:br>
              <a:rPr lang="en-US" sz="2700" dirty="0"/>
            </a:br>
            <a:br>
              <a:rPr lang="en-US" sz="2700" dirty="0"/>
            </a:br>
            <a:endParaRPr lang="en-US" sz="2700" dirty="0">
              <a:solidFill>
                <a:srgbClr val="FF0000"/>
              </a:solidFill>
            </a:endParaRPr>
          </a:p>
        </p:txBody>
      </p:sp>
      <p:pic>
        <p:nvPicPr>
          <p:cNvPr id="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80012" y="1839361"/>
            <a:ext cx="5877636" cy="4569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235806"/>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456" y="188301"/>
            <a:ext cx="8610600" cy="1293028"/>
          </a:xfrm>
        </p:spPr>
        <p:txBody>
          <a:bodyPr/>
          <a:lstStyle/>
          <a:p>
            <a:r>
              <a:rPr lang="en-US" dirty="0">
                <a:solidFill>
                  <a:srgbClr val="FF0000"/>
                </a:solidFill>
              </a:rPr>
              <a:t>NET Tax Credit benefit</a:t>
            </a:r>
          </a:p>
        </p:txBody>
      </p:sp>
      <p:sp>
        <p:nvSpPr>
          <p:cNvPr id="3" name="Content Placeholder 2"/>
          <p:cNvSpPr>
            <a:spLocks noGrp="1"/>
          </p:cNvSpPr>
          <p:nvPr>
            <p:ph sz="half" idx="1"/>
          </p:nvPr>
        </p:nvSpPr>
        <p:spPr>
          <a:xfrm>
            <a:off x="950976" y="1399032"/>
            <a:ext cx="10643616" cy="5230367"/>
          </a:xfrm>
        </p:spPr>
        <p:txBody>
          <a:bodyPr>
            <a:normAutofit lnSpcReduction="10000"/>
          </a:bodyPr>
          <a:lstStyle/>
          <a:p>
            <a:pPr marL="0" indent="0">
              <a:buNone/>
            </a:pPr>
            <a:r>
              <a:rPr lang="en-US" sz="2800" dirty="0"/>
              <a:t>Total NMTC Benefit					 $5,035,000</a:t>
            </a:r>
          </a:p>
          <a:p>
            <a:pPr marL="0" indent="0">
              <a:buNone/>
            </a:pPr>
            <a:r>
              <a:rPr lang="en-US" sz="2800" dirty="0"/>
              <a:t>Total Fed. HTC Benefit				 $2,480,627</a:t>
            </a:r>
          </a:p>
          <a:p>
            <a:pPr marL="0" indent="0">
              <a:buNone/>
            </a:pPr>
            <a:r>
              <a:rPr lang="en-US" sz="2800" dirty="0"/>
              <a:t>Total WV HTC Benefit					 $1,252,841</a:t>
            </a:r>
          </a:p>
          <a:p>
            <a:pPr marL="0" indent="0">
              <a:buNone/>
            </a:pPr>
            <a:r>
              <a:rPr lang="en-US" sz="2800" dirty="0"/>
              <a:t>Less: Transaction Closing Costs		       ($1,423,936)</a:t>
            </a:r>
          </a:p>
          <a:p>
            <a:pPr marL="0" indent="0">
              <a:buNone/>
            </a:pPr>
            <a:r>
              <a:rPr lang="en-US" sz="2800" dirty="0"/>
              <a:t>Less: Fund Management Fees		            ($45,000)</a:t>
            </a:r>
          </a:p>
          <a:p>
            <a:pPr marL="0" indent="0">
              <a:buNone/>
            </a:pPr>
            <a:r>
              <a:rPr lang="en-US" sz="2800" dirty="0"/>
              <a:t>Less: PIFS Success Fee				($300,000)</a:t>
            </a:r>
          </a:p>
          <a:p>
            <a:pPr marL="0" indent="0">
              <a:buNone/>
            </a:pPr>
            <a:r>
              <a:rPr lang="en-US" sz="2800" dirty="0"/>
              <a:t>Less: HTC Priority Return Distributions   	         ($157,894)</a:t>
            </a:r>
          </a:p>
          <a:p>
            <a:pPr marL="0" indent="0">
              <a:buNone/>
            </a:pPr>
            <a:r>
              <a:rPr lang="en-US" sz="2800" dirty="0"/>
              <a:t>Less: QALICB &amp; MT A/T Expense			($166,000)</a:t>
            </a:r>
          </a:p>
          <a:p>
            <a:pPr marL="0" indent="0">
              <a:buNone/>
            </a:pPr>
            <a:r>
              <a:rPr lang="en-US" sz="2800" dirty="0"/>
              <a:t>Less: HTC Put                                              	($124,031)</a:t>
            </a:r>
          </a:p>
          <a:p>
            <a:pPr marL="0" indent="0">
              <a:buNone/>
            </a:pPr>
            <a:r>
              <a:rPr lang="en-US" sz="2800" dirty="0"/>
              <a:t>Less: NMTC Put						</a:t>
            </a:r>
            <a:r>
              <a:rPr lang="en-US" sz="2800" u="sng" dirty="0"/>
              <a:t>    ($1,000)</a:t>
            </a:r>
          </a:p>
          <a:p>
            <a:pPr marL="0" indent="0">
              <a:buNone/>
            </a:pPr>
            <a:r>
              <a:rPr lang="en-US" sz="2800" b="1" dirty="0"/>
              <a:t>   Net Tax Credit Benefit				$6,550,607</a:t>
            </a:r>
          </a:p>
          <a:p>
            <a:pPr marL="0" indent="0">
              <a:buNone/>
            </a:pPr>
            <a:endParaRPr lang="en-US" sz="2800" b="1" dirty="0"/>
          </a:p>
        </p:txBody>
      </p:sp>
    </p:spTree>
    <p:extLst>
      <p:ext uri="{BB962C8B-B14F-4D97-AF65-F5344CB8AC3E}">
        <p14:creationId xmlns:p14="http://schemas.microsoft.com/office/powerpoint/2010/main" val="352781250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960" y="0"/>
            <a:ext cx="121703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11874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F92A-AB19-431C-9133-43126B38D073}"/>
              </a:ext>
            </a:extLst>
          </p:cNvPr>
          <p:cNvSpPr>
            <a:spLocks noGrp="1"/>
          </p:cNvSpPr>
          <p:nvPr>
            <p:ph type="title"/>
          </p:nvPr>
        </p:nvSpPr>
        <p:spPr>
          <a:xfrm>
            <a:off x="1790700" y="896112"/>
            <a:ext cx="8610600" cy="5843016"/>
          </a:xfrm>
        </p:spPr>
        <p:txBody>
          <a:bodyPr>
            <a:normAutofit fontScale="90000"/>
          </a:bodyPr>
          <a:lstStyle/>
          <a:p>
            <a:pPr algn="ctr"/>
            <a:r>
              <a:rPr lang="en-US" sz="6000" dirty="0">
                <a:solidFill>
                  <a:srgbClr val="FF0000"/>
                </a:solidFill>
              </a:rPr>
              <a:t>NET BENEFIT</a:t>
            </a:r>
            <a:br>
              <a:rPr lang="en-US" sz="6000" dirty="0">
                <a:solidFill>
                  <a:srgbClr val="FF0000"/>
                </a:solidFill>
              </a:rPr>
            </a:br>
            <a:br>
              <a:rPr lang="en-US" sz="6000" dirty="0">
                <a:solidFill>
                  <a:srgbClr val="FF0000"/>
                </a:solidFill>
              </a:rPr>
            </a:br>
            <a:br>
              <a:rPr lang="en-US" sz="6000" dirty="0">
                <a:solidFill>
                  <a:srgbClr val="FF0000"/>
                </a:solidFill>
              </a:rPr>
            </a:br>
            <a:br>
              <a:rPr lang="en-US" sz="6000" dirty="0">
                <a:solidFill>
                  <a:srgbClr val="FF0000"/>
                </a:solidFill>
              </a:rPr>
            </a:br>
            <a:br>
              <a:rPr lang="en-US" sz="6000" dirty="0">
                <a:solidFill>
                  <a:srgbClr val="FF0000"/>
                </a:solidFill>
              </a:rPr>
            </a:br>
            <a:br>
              <a:rPr lang="en-US" sz="6000" dirty="0">
                <a:solidFill>
                  <a:srgbClr val="FF0000"/>
                </a:solidFill>
              </a:rPr>
            </a:br>
            <a:r>
              <a:rPr lang="en-US" sz="4800" dirty="0">
                <a:solidFill>
                  <a:srgbClr val="FF0000"/>
                </a:solidFill>
              </a:rPr>
              <a:t>$6,550,607</a:t>
            </a:r>
            <a:br>
              <a:rPr lang="en-US" dirty="0">
                <a:solidFill>
                  <a:srgbClr val="FF0000"/>
                </a:solidFill>
              </a:rPr>
            </a:br>
            <a:endParaRPr lang="en-US"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570" y="2059754"/>
            <a:ext cx="4699939" cy="3120081"/>
          </a:xfrm>
          <a:prstGeom prst="rect">
            <a:avLst/>
          </a:prstGeom>
          <a:ln>
            <a:noFill/>
          </a:ln>
          <a:effectLst>
            <a:softEdge rad="112500"/>
          </a:effectLst>
        </p:spPr>
      </p:pic>
    </p:spTree>
    <p:extLst>
      <p:ext uri="{BB962C8B-B14F-4D97-AF65-F5344CB8AC3E}">
        <p14:creationId xmlns:p14="http://schemas.microsoft.com/office/powerpoint/2010/main" val="25008853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A79C-5FA0-4489-809E-C088E63F8DF8}"/>
              </a:ext>
            </a:extLst>
          </p:cNvPr>
          <p:cNvSpPr>
            <a:spLocks noGrp="1"/>
          </p:cNvSpPr>
          <p:nvPr>
            <p:ph type="title"/>
          </p:nvPr>
        </p:nvSpPr>
        <p:spPr>
          <a:xfrm>
            <a:off x="2649213" y="480908"/>
            <a:ext cx="8610600" cy="1293028"/>
          </a:xfrm>
        </p:spPr>
        <p:txBody>
          <a:bodyPr/>
          <a:lstStyle/>
          <a:p>
            <a:r>
              <a:rPr lang="en-US" dirty="0">
                <a:solidFill>
                  <a:srgbClr val="FF0000"/>
                </a:solidFill>
              </a:rPr>
              <a:t>History &amp; Mission</a:t>
            </a:r>
          </a:p>
        </p:txBody>
      </p:sp>
      <p:sp>
        <p:nvSpPr>
          <p:cNvPr id="3" name="Content Placeholder 2">
            <a:extLst>
              <a:ext uri="{FF2B5EF4-FFF2-40B4-BE49-F238E27FC236}">
                <a16:creationId xmlns:a16="http://schemas.microsoft.com/office/drawing/2014/main" id="{5E14B040-5228-4015-8F75-B5638BBA37CF}"/>
              </a:ext>
            </a:extLst>
          </p:cNvPr>
          <p:cNvSpPr>
            <a:spLocks noGrp="1"/>
          </p:cNvSpPr>
          <p:nvPr>
            <p:ph idx="1"/>
          </p:nvPr>
        </p:nvSpPr>
        <p:spPr>
          <a:xfrm>
            <a:off x="685800" y="1773936"/>
            <a:ext cx="10820400" cy="4672584"/>
          </a:xfrm>
        </p:spPr>
        <p:txBody>
          <a:bodyPr>
            <a:normAutofit fontScale="92500" lnSpcReduction="10000"/>
          </a:bodyPr>
          <a:lstStyle/>
          <a:p>
            <a:r>
              <a:rPr lang="en-US" sz="2800" dirty="0">
                <a:solidFill>
                  <a:srgbClr val="FF0000"/>
                </a:solidFill>
              </a:rPr>
              <a:t>History</a:t>
            </a:r>
          </a:p>
          <a:p>
            <a:pPr lvl="1"/>
            <a:r>
              <a:rPr lang="en-US" sz="2200" dirty="0"/>
              <a:t>Opened in 1913 by Claude &amp; Reuben Robinson</a:t>
            </a:r>
            <a:endParaRPr lang="en-US" sz="1800" dirty="0"/>
          </a:p>
          <a:p>
            <a:pPr lvl="1"/>
            <a:r>
              <a:rPr lang="en-US" sz="2200" dirty="0"/>
              <a:t>In 1927, one of only 13 theatres wired for sound</a:t>
            </a:r>
            <a:endParaRPr lang="en-US" sz="1800" dirty="0"/>
          </a:p>
          <a:p>
            <a:pPr lvl="1"/>
            <a:r>
              <a:rPr lang="en-US" sz="2200" dirty="0"/>
              <a:t>Caught fire in May 1939</a:t>
            </a:r>
            <a:endParaRPr lang="en-US" sz="1800" dirty="0"/>
          </a:p>
          <a:p>
            <a:pPr lvl="1"/>
            <a:r>
              <a:rPr lang="en-US" sz="2200" dirty="0"/>
              <a:t>Renovated in just 7 months after fire</a:t>
            </a:r>
            <a:endParaRPr lang="en-US" sz="1800" dirty="0"/>
          </a:p>
          <a:p>
            <a:pPr lvl="1"/>
            <a:r>
              <a:rPr lang="en-US" sz="2200" dirty="0"/>
              <a:t>Became a hub for movies and live performances</a:t>
            </a:r>
            <a:endParaRPr lang="en-US" sz="1800" dirty="0"/>
          </a:p>
          <a:p>
            <a:pPr lvl="1"/>
            <a:r>
              <a:rPr lang="en-US" sz="2200" dirty="0"/>
              <a:t>Vacant for last 10-15 Years</a:t>
            </a:r>
            <a:endParaRPr lang="en-US" sz="1800" dirty="0"/>
          </a:p>
          <a:p>
            <a:pPr lvl="1"/>
            <a:r>
              <a:rPr lang="en-US" sz="2200" dirty="0"/>
              <a:t>City of Clarksburg purchased the building in 2014 </a:t>
            </a:r>
            <a:endParaRPr lang="en-US" sz="1800" dirty="0"/>
          </a:p>
          <a:p>
            <a:pPr lvl="1"/>
            <a:r>
              <a:rPr lang="en-US" sz="2200" dirty="0"/>
              <a:t>Purchased two abutting properties in 2016</a:t>
            </a:r>
            <a:endParaRPr lang="en-US" sz="1800" dirty="0"/>
          </a:p>
          <a:p>
            <a:pPr lvl="1"/>
            <a:r>
              <a:rPr lang="en-US" sz="2200" dirty="0"/>
              <a:t>Renovation and restoration began March 1, 2017</a:t>
            </a:r>
            <a:endParaRPr lang="en-US" sz="1800" dirty="0"/>
          </a:p>
          <a:p>
            <a:r>
              <a:rPr lang="en-US" sz="2800" dirty="0">
                <a:solidFill>
                  <a:srgbClr val="FF0000"/>
                </a:solidFill>
              </a:rPr>
              <a:t>Mission</a:t>
            </a:r>
          </a:p>
          <a:p>
            <a:pPr lvl="1"/>
            <a:r>
              <a:rPr lang="en-US" sz="2200" dirty="0"/>
              <a:t>Preserve a regional historic landmark</a:t>
            </a:r>
            <a:endParaRPr lang="en-US" sz="1800" dirty="0"/>
          </a:p>
          <a:p>
            <a:pPr lvl="1"/>
            <a:r>
              <a:rPr lang="en-US" sz="2200" dirty="0"/>
              <a:t>Bring arts and culture to our city, region, and state</a:t>
            </a:r>
            <a:endParaRPr lang="en-US" sz="1800" dirty="0"/>
          </a:p>
          <a:p>
            <a:pPr lvl="1"/>
            <a:r>
              <a:rPr lang="en-US" sz="2200" dirty="0"/>
              <a:t>Spark economic development in the area through increased traffic and visibility</a:t>
            </a:r>
            <a:endParaRPr lang="en-US" sz="1800" dirty="0"/>
          </a:p>
          <a:p>
            <a:pPr lvl="1"/>
            <a:endParaRPr lang="en-US" dirty="0"/>
          </a:p>
        </p:txBody>
      </p:sp>
      <p:pic>
        <p:nvPicPr>
          <p:cNvPr id="5" name="Picture 4">
            <a:extLst>
              <a:ext uri="{FF2B5EF4-FFF2-40B4-BE49-F238E27FC236}">
                <a16:creationId xmlns:a16="http://schemas.microsoft.com/office/drawing/2014/main" id="{73810867-9372-4969-8F50-6748900CCB6E}"/>
              </a:ext>
            </a:extLst>
          </p:cNvPr>
          <p:cNvPicPr>
            <a:picLocks noChangeAspect="1"/>
          </p:cNvPicPr>
          <p:nvPr/>
        </p:nvPicPr>
        <p:blipFill>
          <a:blip r:embed="rId2"/>
          <a:stretch>
            <a:fillRect/>
          </a:stretch>
        </p:blipFill>
        <p:spPr>
          <a:xfrm>
            <a:off x="7832984" y="1989510"/>
            <a:ext cx="3673216" cy="3563471"/>
          </a:xfrm>
          <a:prstGeom prst="rect">
            <a:avLst/>
          </a:prstGeom>
          <a:ln>
            <a:noFill/>
          </a:ln>
          <a:effectLst>
            <a:softEdge rad="112500"/>
          </a:effectLst>
        </p:spPr>
      </p:pic>
    </p:spTree>
    <p:extLst>
      <p:ext uri="{BB962C8B-B14F-4D97-AF65-F5344CB8AC3E}">
        <p14:creationId xmlns:p14="http://schemas.microsoft.com/office/powerpoint/2010/main" val="379549550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6552" y="549469"/>
            <a:ext cx="8019534" cy="5768759"/>
          </a:xfrm>
          <a:prstGeom prst="rect">
            <a:avLst/>
          </a:prstGeom>
        </p:spPr>
        <p:txBody>
          <a:bodyPr wrap="square">
            <a:spAutoFit/>
          </a:bodyPr>
          <a:lstStyle/>
          <a:p>
            <a:pPr defTabSz="914400">
              <a:lnSpc>
                <a:spcPct val="90000"/>
              </a:lnSpc>
              <a:spcBef>
                <a:spcPts val="1000"/>
              </a:spcBef>
            </a:pPr>
            <a:r>
              <a:rPr lang="en-US" sz="2000" u="sng" dirty="0">
                <a:solidFill>
                  <a:srgbClr val="002060"/>
                </a:solidFill>
                <a:latin typeface="Times New Roman" panose="02020603050405020304" pitchFamily="18" charset="0"/>
                <a:cs typeface="Times New Roman" panose="02020603050405020304" pitchFamily="18" charset="0"/>
              </a:rPr>
              <a:t>PARTNERS</a:t>
            </a:r>
            <a:r>
              <a:rPr lang="en-US" sz="2000" dirty="0">
                <a:solidFill>
                  <a:srgbClr val="002060"/>
                </a:solidFill>
                <a:latin typeface="Times New Roman" panose="02020603050405020304" pitchFamily="18" charset="0"/>
                <a:cs typeface="Times New Roman" panose="02020603050405020304" pitchFamily="18" charset="0"/>
              </a:rPr>
              <a:t>:</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Brian </a:t>
            </a:r>
            <a:r>
              <a:rPr lang="en-US" dirty="0" err="1">
                <a:solidFill>
                  <a:schemeClr val="tx2"/>
                </a:solidFill>
                <a:latin typeface="Times New Roman" panose="02020603050405020304" pitchFamily="18" charset="0"/>
                <a:cs typeface="Times New Roman" panose="02020603050405020304" pitchFamily="18" charset="0"/>
              </a:rPr>
              <a:t>Wishneff</a:t>
            </a:r>
            <a:r>
              <a:rPr lang="en-US" dirty="0">
                <a:solidFill>
                  <a:schemeClr val="tx2"/>
                </a:solidFill>
                <a:latin typeface="Times New Roman" panose="02020603050405020304" pitchFamily="18" charset="0"/>
                <a:cs typeface="Times New Roman" panose="02020603050405020304" pitchFamily="18" charset="0"/>
              </a:rPr>
              <a:t> &amp; Associates – Washington, DC</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Spencer Fane – St. Louis, Missouri – City’s Legal Representative</a:t>
            </a:r>
          </a:p>
          <a:p>
            <a:pPr marL="342900" indent="-342900" defTabSz="914400">
              <a:lnSpc>
                <a:spcPct val="90000"/>
              </a:lnSpc>
              <a:spcBef>
                <a:spcPts val="1000"/>
              </a:spcBef>
              <a:buClr>
                <a:schemeClr val="accent6"/>
              </a:buClr>
              <a:buFont typeface="Times New Roman" panose="02020603050405020304" pitchFamily="18" charset="0"/>
              <a:buChar char="♦"/>
            </a:pPr>
            <a:r>
              <a:rPr lang="en-US" dirty="0" err="1">
                <a:solidFill>
                  <a:schemeClr val="tx2"/>
                </a:solidFill>
                <a:latin typeface="Times New Roman" panose="02020603050405020304" pitchFamily="18" charset="0"/>
                <a:cs typeface="Times New Roman" panose="02020603050405020304" pitchFamily="18" charset="0"/>
              </a:rPr>
              <a:t>Novogradac</a:t>
            </a:r>
            <a:r>
              <a:rPr lang="en-US" dirty="0">
                <a:solidFill>
                  <a:schemeClr val="tx2"/>
                </a:solidFill>
                <a:latin typeface="Times New Roman" panose="02020603050405020304" pitchFamily="18" charset="0"/>
                <a:cs typeface="Times New Roman" panose="02020603050405020304" pitchFamily="18" charset="0"/>
              </a:rPr>
              <a:t> &amp; Co., LLP – CPA Firm specializing in Tax Credit Programs. Provide financial NMTC Projections/Audits/Financial Modeling – Dover, OH</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PIFS – People Incorporated Financial Services – Abingdon, VA ($10,000,000 NMTC Allocation)</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CAHEC - Community Affordable Housing Equity Corporation – Raleigh, NC ($10,000,000 NMTC Allocation)</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US BANK – US Bank Community Development (Syndicator purchased all tax credits)</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TWAIN Investment Fund –</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WV State Historic Preservation Office –</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Department of Interior - National Park Service</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Summit Studio’s – Mark </a:t>
            </a:r>
            <a:r>
              <a:rPr lang="en-US" dirty="0" err="1">
                <a:solidFill>
                  <a:schemeClr val="tx2"/>
                </a:solidFill>
                <a:latin typeface="Times New Roman" panose="02020603050405020304" pitchFamily="18" charset="0"/>
                <a:cs typeface="Times New Roman" panose="02020603050405020304" pitchFamily="18" charset="0"/>
              </a:rPr>
              <a:t>McConnel</a:t>
            </a:r>
            <a:endParaRPr lang="en-US" dirty="0">
              <a:solidFill>
                <a:schemeClr val="tx2"/>
              </a:solidFill>
              <a:latin typeface="Times New Roman" panose="02020603050405020304" pitchFamily="18" charset="0"/>
              <a:cs typeface="Times New Roman" panose="02020603050405020304" pitchFamily="18" charset="0"/>
            </a:endParaRP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MVB Bank - Bond Anticipation Note (BANS) – Provided 1 day Loan $10,000,000</a:t>
            </a:r>
          </a:p>
        </p:txBody>
      </p:sp>
    </p:spTree>
    <p:extLst>
      <p:ext uri="{BB962C8B-B14F-4D97-AF65-F5344CB8AC3E}">
        <p14:creationId xmlns:p14="http://schemas.microsoft.com/office/powerpoint/2010/main" val="194741400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3557" y="321277"/>
            <a:ext cx="8402594" cy="6015493"/>
          </a:xfrm>
          <a:prstGeom prst="rect">
            <a:avLst/>
          </a:prstGeom>
          <a:noFill/>
        </p:spPr>
        <p:txBody>
          <a:bodyPr wrap="square" rtlCol="0">
            <a:spAutoFit/>
          </a:bodyPr>
          <a:lstStyle/>
          <a:p>
            <a:r>
              <a:rPr lang="en-US" sz="2000" u="sng" dirty="0">
                <a:solidFill>
                  <a:srgbClr val="002060"/>
                </a:solidFill>
                <a:latin typeface="Times New Roman" panose="02020603050405020304" pitchFamily="18" charset="0"/>
                <a:cs typeface="Times New Roman" panose="02020603050405020304" pitchFamily="18" charset="0"/>
              </a:rPr>
              <a:t>PARTNERS:</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March-Westin – Contractor</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Thrasher Engineering</a:t>
            </a:r>
          </a:p>
          <a:p>
            <a:pPr marL="342900" indent="-342900" defTabSz="914400">
              <a:lnSpc>
                <a:spcPct val="90000"/>
              </a:lnSpc>
              <a:spcBef>
                <a:spcPts val="1000"/>
              </a:spcBef>
              <a:buClr>
                <a:schemeClr val="accent6"/>
              </a:buClr>
              <a:buFont typeface="Times New Roman" panose="02020603050405020304" pitchFamily="18" charset="0"/>
              <a:buChar char="♦"/>
            </a:pPr>
            <a:r>
              <a:rPr lang="en-US" dirty="0" err="1">
                <a:solidFill>
                  <a:schemeClr val="tx2"/>
                </a:solidFill>
                <a:latin typeface="Times New Roman" panose="02020603050405020304" pitchFamily="18" charset="0"/>
                <a:cs typeface="Times New Roman" panose="02020603050405020304" pitchFamily="18" charset="0"/>
              </a:rPr>
              <a:t>Hornor</a:t>
            </a:r>
            <a:r>
              <a:rPr lang="en-US" dirty="0">
                <a:solidFill>
                  <a:schemeClr val="tx2"/>
                </a:solidFill>
                <a:latin typeface="Times New Roman" panose="02020603050405020304" pitchFamily="18" charset="0"/>
                <a:cs typeface="Times New Roman" panose="02020603050405020304" pitchFamily="18" charset="0"/>
              </a:rPr>
              <a:t> Bros. Engineering </a:t>
            </a:r>
          </a:p>
          <a:p>
            <a:pPr marL="342900" indent="-342900" defTabSz="914400">
              <a:lnSpc>
                <a:spcPct val="90000"/>
              </a:lnSpc>
              <a:spcBef>
                <a:spcPts val="1000"/>
              </a:spcBef>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USDA – Permanent Financing</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Steptoe &amp; Johnson</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First American Title Insurance Co.</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Spilman</a:t>
            </a:r>
            <a:r>
              <a:rPr lang="en-US" dirty="0">
                <a:solidFill>
                  <a:schemeClr val="tx2"/>
                </a:solidFill>
                <a:latin typeface="Times New Roman" panose="02020603050405020304" pitchFamily="18" charset="0"/>
                <a:cs typeface="Times New Roman" panose="02020603050405020304" pitchFamily="18" charset="0"/>
              </a:rPr>
              <a:t>, Thomas &amp; Battle, LLC</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WesBanco</a:t>
            </a:r>
            <a:r>
              <a:rPr lang="en-US" dirty="0">
                <a:solidFill>
                  <a:schemeClr val="tx2"/>
                </a:solidFill>
                <a:latin typeface="Times New Roman" panose="02020603050405020304" pitchFamily="18" charset="0"/>
                <a:cs typeface="Times New Roman" panose="02020603050405020304" pitchFamily="18" charset="0"/>
              </a:rPr>
              <a:t> Bank</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Husch</a:t>
            </a:r>
            <a:r>
              <a:rPr lang="en-US" dirty="0">
                <a:solidFill>
                  <a:schemeClr val="tx2"/>
                </a:solidFill>
                <a:latin typeface="Times New Roman" panose="02020603050405020304" pitchFamily="18" charset="0"/>
                <a:cs typeface="Times New Roman" panose="02020603050405020304" pitchFamily="18" charset="0"/>
              </a:rPr>
              <a:t> Blackwell, LLP – Kansas City, MO</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Klein Hornig, LLP – Washington, DC</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Law Office of Andrew Foster, PLLC – Chapel Hill, NC</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Traxler</a:t>
            </a:r>
            <a:r>
              <a:rPr lang="en-US" dirty="0">
                <a:solidFill>
                  <a:schemeClr val="tx2"/>
                </a:solidFill>
                <a:latin typeface="Times New Roman" panose="02020603050405020304" pitchFamily="18" charset="0"/>
                <a:cs typeface="Times New Roman" panose="02020603050405020304" pitchFamily="18" charset="0"/>
              </a:rPr>
              <a:t> &amp; Tong, Inc. – San </a:t>
            </a:r>
            <a:r>
              <a:rPr lang="en-US" dirty="0" err="1">
                <a:solidFill>
                  <a:schemeClr val="tx2"/>
                </a:solidFill>
                <a:latin typeface="Times New Roman" panose="02020603050405020304" pitchFamily="18" charset="0"/>
                <a:cs typeface="Times New Roman" panose="02020603050405020304" pitchFamily="18" charset="0"/>
              </a:rPr>
              <a:t>Anselmo</a:t>
            </a:r>
            <a:r>
              <a:rPr lang="en-US" dirty="0">
                <a:solidFill>
                  <a:schemeClr val="tx2"/>
                </a:solidFill>
                <a:latin typeface="Times New Roman" panose="02020603050405020304" pitchFamily="18" charset="0"/>
                <a:cs typeface="Times New Roman" panose="02020603050405020304" pitchFamily="18" charset="0"/>
              </a:rPr>
              <a:t>, CA</a:t>
            </a:r>
          </a:p>
          <a:p>
            <a:pPr marL="285750" indent="-285750">
              <a:lnSpc>
                <a:spcPct val="150000"/>
              </a:lnSpc>
              <a:buClr>
                <a:schemeClr val="accent6"/>
              </a:buClr>
              <a:buFont typeface="Times New Roman" panose="02020603050405020304" pitchFamily="18" charset="0"/>
              <a:buChar char="♦"/>
            </a:pPr>
            <a:r>
              <a:rPr lang="en-US" dirty="0">
                <a:solidFill>
                  <a:schemeClr val="tx2"/>
                </a:solidFill>
                <a:latin typeface="Times New Roman" panose="02020603050405020304" pitchFamily="18" charset="0"/>
                <a:cs typeface="Times New Roman" panose="02020603050405020304" pitchFamily="18" charset="0"/>
              </a:rPr>
              <a:t> Capital Consultants – Orlando, FL – Consultant to certify historical work completed on behalf of US Bank.</a:t>
            </a:r>
          </a:p>
        </p:txBody>
      </p:sp>
    </p:spTree>
    <p:extLst>
      <p:ext uri="{BB962C8B-B14F-4D97-AF65-F5344CB8AC3E}">
        <p14:creationId xmlns:p14="http://schemas.microsoft.com/office/powerpoint/2010/main" val="290276263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7114E-06D7-DD77-2787-281FA6001E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C03E6-C5A3-3E79-3B59-381EBF7ACCBC}"/>
              </a:ext>
            </a:extLst>
          </p:cNvPr>
          <p:cNvSpPr>
            <a:spLocks noGrp="1"/>
          </p:cNvSpPr>
          <p:nvPr>
            <p:ph type="title"/>
          </p:nvPr>
        </p:nvSpPr>
        <p:spPr>
          <a:xfrm>
            <a:off x="2895600" y="262928"/>
            <a:ext cx="8610600" cy="1293028"/>
          </a:xfrm>
        </p:spPr>
        <p:txBody>
          <a:bodyPr/>
          <a:lstStyle/>
          <a:p>
            <a:r>
              <a:rPr lang="en-US" dirty="0">
                <a:solidFill>
                  <a:srgbClr val="FF0000"/>
                </a:solidFill>
              </a:rPr>
              <a:t>Capital campaign</a:t>
            </a:r>
          </a:p>
        </p:txBody>
      </p:sp>
      <p:sp>
        <p:nvSpPr>
          <p:cNvPr id="3" name="Content Placeholder 2">
            <a:extLst>
              <a:ext uri="{FF2B5EF4-FFF2-40B4-BE49-F238E27FC236}">
                <a16:creationId xmlns:a16="http://schemas.microsoft.com/office/drawing/2014/main" id="{9B56746E-352D-73F3-1011-C2FB3AA64B03}"/>
              </a:ext>
            </a:extLst>
          </p:cNvPr>
          <p:cNvSpPr>
            <a:spLocks noGrp="1"/>
          </p:cNvSpPr>
          <p:nvPr>
            <p:ph idx="1"/>
          </p:nvPr>
        </p:nvSpPr>
        <p:spPr>
          <a:xfrm>
            <a:off x="400665" y="2125735"/>
            <a:ext cx="10820400" cy="4024125"/>
          </a:xfrm>
        </p:spPr>
        <p:txBody>
          <a:bodyPr/>
          <a:lstStyle/>
          <a:p>
            <a:r>
              <a:rPr lang="en-US" sz="2800" dirty="0"/>
              <a:t>Why a Capital Campaign?</a:t>
            </a:r>
          </a:p>
          <a:p>
            <a:pPr marL="0" indent="0">
              <a:buNone/>
            </a:pPr>
            <a:endParaRPr lang="en-US" sz="1400" dirty="0"/>
          </a:p>
          <a:p>
            <a:pPr lvl="1">
              <a:lnSpc>
                <a:spcPct val="150000"/>
              </a:lnSpc>
            </a:pPr>
            <a:r>
              <a:rPr lang="en-US" sz="2400" dirty="0"/>
              <a:t>Ensure a regional project vs. a Clarksburg project</a:t>
            </a:r>
          </a:p>
          <a:p>
            <a:pPr lvl="1">
              <a:lnSpc>
                <a:spcPct val="150000"/>
              </a:lnSpc>
            </a:pPr>
            <a:r>
              <a:rPr lang="en-US" sz="2400" dirty="0"/>
              <a:t>Community investors are key to long-term success</a:t>
            </a:r>
          </a:p>
          <a:p>
            <a:pPr lvl="1">
              <a:lnSpc>
                <a:spcPct val="150000"/>
              </a:lnSpc>
            </a:pPr>
            <a:r>
              <a:rPr lang="en-US" sz="2400" dirty="0"/>
              <a:t>Foster community buy-in</a:t>
            </a:r>
          </a:p>
          <a:p>
            <a:pPr lvl="1">
              <a:lnSpc>
                <a:spcPct val="150000"/>
              </a:lnSpc>
            </a:pPr>
            <a:r>
              <a:rPr lang="en-US" sz="2400" dirty="0"/>
              <a:t>Build a sustainable culture of philanthropy for performing arts </a:t>
            </a:r>
          </a:p>
          <a:p>
            <a:pPr marL="457200" lvl="1" indent="0">
              <a:lnSpc>
                <a:spcPct val="150000"/>
              </a:lnSpc>
              <a:buNone/>
            </a:pPr>
            <a:r>
              <a:rPr lang="en-US" sz="2400" dirty="0"/>
              <a:t>   &amp; entertainment, along with a creative economy</a:t>
            </a:r>
          </a:p>
          <a:p>
            <a:pPr lvl="1"/>
            <a:endParaRPr lang="en-US" dirty="0"/>
          </a:p>
        </p:txBody>
      </p:sp>
      <p:pic>
        <p:nvPicPr>
          <p:cNvPr id="4" name="Picture 3">
            <a:extLst>
              <a:ext uri="{FF2B5EF4-FFF2-40B4-BE49-F238E27FC236}">
                <a16:creationId xmlns:a16="http://schemas.microsoft.com/office/drawing/2014/main" id="{B61D5884-C20C-0B5D-934A-C248BAE0B8E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699722" y="1681315"/>
            <a:ext cx="3030162" cy="3008671"/>
          </a:xfrm>
          <a:prstGeom prst="rect">
            <a:avLst/>
          </a:prstGeom>
          <a:ln>
            <a:noFill/>
          </a:ln>
          <a:effectLst>
            <a:softEdge rad="112500"/>
          </a:effectLst>
        </p:spPr>
      </p:pic>
    </p:spTree>
    <p:extLst>
      <p:ext uri="{BB962C8B-B14F-4D97-AF65-F5344CB8AC3E}">
        <p14:creationId xmlns:p14="http://schemas.microsoft.com/office/powerpoint/2010/main" val="82543255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10411"/>
            <a:ext cx="8610600" cy="1293028"/>
          </a:xfrm>
        </p:spPr>
        <p:txBody>
          <a:bodyPr/>
          <a:lstStyle/>
          <a:p>
            <a:r>
              <a:rPr lang="en-US" dirty="0">
                <a:solidFill>
                  <a:srgbClr val="FF0000"/>
                </a:solidFill>
              </a:rPr>
              <a:t>OPERATING FINANCING</a:t>
            </a:r>
          </a:p>
        </p:txBody>
      </p:sp>
      <p:sp>
        <p:nvSpPr>
          <p:cNvPr id="3" name="Content Placeholder 2"/>
          <p:cNvSpPr>
            <a:spLocks noGrp="1"/>
          </p:cNvSpPr>
          <p:nvPr>
            <p:ph idx="1"/>
          </p:nvPr>
        </p:nvSpPr>
        <p:spPr>
          <a:xfrm>
            <a:off x="567813" y="1889760"/>
            <a:ext cx="10820400" cy="4024125"/>
          </a:xfrm>
        </p:spPr>
        <p:txBody>
          <a:bodyPr/>
          <a:lstStyle/>
          <a:p>
            <a:r>
              <a:rPr lang="en-US" dirty="0"/>
              <a:t>Ongoing private fundraising</a:t>
            </a:r>
          </a:p>
          <a:p>
            <a:r>
              <a:rPr lang="en-US" dirty="0"/>
              <a:t>Sponsorships</a:t>
            </a:r>
          </a:p>
          <a:p>
            <a:r>
              <a:rPr lang="en-US" dirty="0"/>
              <a:t>Ticket sales </a:t>
            </a:r>
          </a:p>
          <a:p>
            <a:r>
              <a:rPr lang="en-US" dirty="0"/>
              <a:t>Concession revenue</a:t>
            </a:r>
          </a:p>
          <a:p>
            <a:r>
              <a:rPr lang="en-US" dirty="0"/>
              <a:t>Rental income</a:t>
            </a:r>
          </a:p>
          <a:p>
            <a:r>
              <a:rPr lang="en-US" dirty="0"/>
              <a:t>Grants </a:t>
            </a:r>
          </a:p>
          <a:p>
            <a:r>
              <a:rPr lang="en-US" dirty="0"/>
              <a:t>Clarksburg-Harrison Cultural Foundation Highland Fund</a:t>
            </a:r>
          </a:p>
          <a:p>
            <a:pPr marL="0" indent="0">
              <a:buNone/>
            </a:pPr>
            <a:r>
              <a:rPr lang="en-US" sz="1800" dirty="0"/>
              <a:t>	*City will own and maintain building</a:t>
            </a:r>
          </a:p>
          <a:p>
            <a:pPr marL="0" indent="0">
              <a:buNone/>
            </a:pPr>
            <a:r>
              <a:rPr lang="en-US" sz="1800" dirty="0"/>
              <a:t>	**Executive Director will be a City employee at the onset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6942">
            <a:off x="9131544" y="1856685"/>
            <a:ext cx="2292569" cy="4490664"/>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996" t="2867" r="3431" b="70609"/>
          <a:stretch/>
        </p:blipFill>
        <p:spPr>
          <a:xfrm rot="20987149">
            <a:off x="6518787" y="1940391"/>
            <a:ext cx="1897626" cy="2279615"/>
          </a:xfrm>
          <a:prstGeom prst="rect">
            <a:avLst/>
          </a:prstGeom>
          <a:ln>
            <a:noFill/>
          </a:ln>
          <a:effectLst>
            <a:softEdge rad="112500"/>
          </a:effectLst>
        </p:spPr>
      </p:pic>
    </p:spTree>
    <p:extLst>
      <p:ext uri="{BB962C8B-B14F-4D97-AF65-F5344CB8AC3E}">
        <p14:creationId xmlns:p14="http://schemas.microsoft.com/office/powerpoint/2010/main" val="250298971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135" y="253096"/>
            <a:ext cx="8610600" cy="1293028"/>
          </a:xfrm>
        </p:spPr>
        <p:txBody>
          <a:bodyPr/>
          <a:lstStyle/>
          <a:p>
            <a:r>
              <a:rPr lang="en-US" dirty="0">
                <a:solidFill>
                  <a:srgbClr val="FF0000"/>
                </a:solidFill>
              </a:rPr>
              <a:t>Economic benefits</a:t>
            </a:r>
          </a:p>
        </p:txBody>
      </p:sp>
      <p:sp>
        <p:nvSpPr>
          <p:cNvPr id="3" name="Content Placeholder 2"/>
          <p:cNvSpPr>
            <a:spLocks noGrp="1"/>
          </p:cNvSpPr>
          <p:nvPr>
            <p:ph idx="1"/>
          </p:nvPr>
        </p:nvSpPr>
        <p:spPr>
          <a:xfrm>
            <a:off x="685800" y="1546124"/>
            <a:ext cx="10820400" cy="5080818"/>
          </a:xfrm>
        </p:spPr>
        <p:txBody>
          <a:bodyPr>
            <a:normAutofit/>
          </a:bodyPr>
          <a:lstStyle/>
          <a:p>
            <a:pPr marL="0" indent="0" algn="ctr">
              <a:buNone/>
            </a:pPr>
            <a:r>
              <a:rPr lang="en-US" dirty="0"/>
              <a:t>Economic impact study presented by:</a:t>
            </a:r>
            <a:br>
              <a:rPr lang="en-US" dirty="0"/>
            </a:br>
            <a:br>
              <a:rPr lang="en-US" dirty="0"/>
            </a:br>
            <a:r>
              <a:rPr lang="en-US" i="1" dirty="0">
                <a:solidFill>
                  <a:srgbClr val="FFC000"/>
                </a:solidFill>
              </a:rPr>
              <a:t>Dr. Deskins, Director, WVU Bureau of Business and Economic Research</a:t>
            </a:r>
          </a:p>
          <a:p>
            <a:endParaRPr lang="en-US" dirty="0"/>
          </a:p>
          <a:p>
            <a:pPr marL="0" indent="0">
              <a:buNone/>
            </a:pPr>
            <a:endParaRPr lang="en-US" dirty="0"/>
          </a:p>
          <a:p>
            <a:pPr marL="0" indent="0">
              <a:buNone/>
            </a:pPr>
            <a:endParaRPr lang="en-US" dirty="0"/>
          </a:p>
          <a:p>
            <a:r>
              <a:rPr lang="en-US" dirty="0"/>
              <a:t>Jobs</a:t>
            </a:r>
          </a:p>
          <a:p>
            <a:r>
              <a:rPr lang="en-US" dirty="0"/>
              <a:t>New opportunities</a:t>
            </a:r>
          </a:p>
          <a:p>
            <a:r>
              <a:rPr lang="en-US" dirty="0"/>
              <a:t>Impact on local/regional businesses</a:t>
            </a:r>
          </a:p>
          <a:p>
            <a:r>
              <a:rPr lang="en-US" dirty="0"/>
              <a:t>Expansion of arts and entertainment for area residents</a:t>
            </a:r>
          </a:p>
          <a:p>
            <a:r>
              <a:rPr lang="en-US" dirty="0"/>
              <a:t>$0.50 of economic activity to Harrison County for every $1 spent</a:t>
            </a:r>
          </a:p>
          <a:p>
            <a:r>
              <a:rPr lang="en-US" dirty="0"/>
              <a:t>Project will result in an additional $32 Million through first 5 years in operation</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690" y="2691667"/>
            <a:ext cx="4313510" cy="2388271"/>
          </a:xfrm>
          <a:prstGeom prst="rect">
            <a:avLst/>
          </a:prstGeom>
          <a:ln>
            <a:noFill/>
          </a:ln>
          <a:effectLst>
            <a:softEdge rad="112500"/>
          </a:effectLst>
        </p:spPr>
      </p:pic>
    </p:spTree>
    <p:extLst>
      <p:ext uri="{BB962C8B-B14F-4D97-AF65-F5344CB8AC3E}">
        <p14:creationId xmlns:p14="http://schemas.microsoft.com/office/powerpoint/2010/main" val="4195814706"/>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774" y="1569610"/>
            <a:ext cx="10820400" cy="2802467"/>
          </a:xfrm>
        </p:spPr>
        <p:txBody>
          <a:bodyPr>
            <a:normAutofit/>
          </a:bodyPr>
          <a:lstStyle/>
          <a:p>
            <a:pPr algn="ctr"/>
            <a:r>
              <a:rPr lang="en-US" sz="6600" dirty="0">
                <a:solidFill>
                  <a:srgbClr val="FF0000"/>
                </a:solidFill>
              </a:rPr>
              <a:t>PROGRESS PHOTOS</a:t>
            </a:r>
          </a:p>
        </p:txBody>
      </p:sp>
    </p:spTree>
    <p:extLst>
      <p:ext uri="{BB962C8B-B14F-4D97-AF65-F5344CB8AC3E}">
        <p14:creationId xmlns:p14="http://schemas.microsoft.com/office/powerpoint/2010/main" val="201934510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141" y="347595"/>
            <a:ext cx="8201891" cy="6162810"/>
          </a:xfrm>
          <a:prstGeom prst="rect">
            <a:avLst/>
          </a:prstGeom>
        </p:spPr>
      </p:pic>
    </p:spTree>
    <p:extLst>
      <p:ext uri="{BB962C8B-B14F-4D97-AF65-F5344CB8AC3E}">
        <p14:creationId xmlns:p14="http://schemas.microsoft.com/office/powerpoint/2010/main" val="4017194424"/>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18" y="383458"/>
            <a:ext cx="11148289" cy="6105832"/>
          </a:xfrm>
          <a:prstGeom prst="rect">
            <a:avLst/>
          </a:prstGeom>
        </p:spPr>
      </p:pic>
    </p:spTree>
    <p:extLst>
      <p:ext uri="{BB962C8B-B14F-4D97-AF65-F5344CB8AC3E}">
        <p14:creationId xmlns:p14="http://schemas.microsoft.com/office/powerpoint/2010/main" val="299653649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626" y="138454"/>
            <a:ext cx="8786098" cy="6581092"/>
          </a:xfrm>
          <a:prstGeom prst="rect">
            <a:avLst/>
          </a:prstGeom>
        </p:spPr>
      </p:pic>
    </p:spTree>
    <p:extLst>
      <p:ext uri="{BB962C8B-B14F-4D97-AF65-F5344CB8AC3E}">
        <p14:creationId xmlns:p14="http://schemas.microsoft.com/office/powerpoint/2010/main" val="162744505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387" y="208305"/>
            <a:ext cx="8603226" cy="6441389"/>
          </a:xfrm>
          <a:prstGeom prst="rect">
            <a:avLst/>
          </a:prstGeom>
        </p:spPr>
      </p:pic>
    </p:spTree>
    <p:extLst>
      <p:ext uri="{BB962C8B-B14F-4D97-AF65-F5344CB8AC3E}">
        <p14:creationId xmlns:p14="http://schemas.microsoft.com/office/powerpoint/2010/main" val="53453666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A79C-5FA0-4489-809E-C088E63F8DF8}"/>
              </a:ext>
            </a:extLst>
          </p:cNvPr>
          <p:cNvSpPr>
            <a:spLocks noGrp="1"/>
          </p:cNvSpPr>
          <p:nvPr>
            <p:ph type="title"/>
          </p:nvPr>
        </p:nvSpPr>
        <p:spPr>
          <a:xfrm>
            <a:off x="2895600" y="480908"/>
            <a:ext cx="8610600" cy="1293028"/>
          </a:xfrm>
        </p:spPr>
        <p:txBody>
          <a:bodyPr/>
          <a:lstStyle/>
          <a:p>
            <a:r>
              <a:rPr lang="en-US" dirty="0">
                <a:solidFill>
                  <a:srgbClr val="FF0000"/>
                </a:solidFill>
              </a:rPr>
              <a:t>RENOVATION  &amp; RESTORATION</a:t>
            </a:r>
          </a:p>
        </p:txBody>
      </p:sp>
      <p:sp>
        <p:nvSpPr>
          <p:cNvPr id="3" name="Content Placeholder 2">
            <a:extLst>
              <a:ext uri="{FF2B5EF4-FFF2-40B4-BE49-F238E27FC236}">
                <a16:creationId xmlns:a16="http://schemas.microsoft.com/office/drawing/2014/main" id="{5E14B040-5228-4015-8F75-B5638BBA37CF}"/>
              </a:ext>
            </a:extLst>
          </p:cNvPr>
          <p:cNvSpPr>
            <a:spLocks noGrp="1"/>
          </p:cNvSpPr>
          <p:nvPr>
            <p:ph idx="1"/>
          </p:nvPr>
        </p:nvSpPr>
        <p:spPr>
          <a:xfrm>
            <a:off x="5166360" y="2039112"/>
            <a:ext cx="6263640" cy="4032504"/>
          </a:xfrm>
        </p:spPr>
        <p:txBody>
          <a:bodyPr>
            <a:normAutofit/>
          </a:bodyPr>
          <a:lstStyle/>
          <a:p>
            <a:pPr lvl="0"/>
            <a:r>
              <a:rPr lang="en-US" sz="2400" dirty="0"/>
              <a:t>44,656 total sq. ft.</a:t>
            </a:r>
            <a:endParaRPr lang="en-US" sz="2000" dirty="0"/>
          </a:p>
          <a:p>
            <a:pPr lvl="0"/>
            <a:r>
              <a:rPr lang="en-US" sz="2400" dirty="0"/>
              <a:t>Completely restored exterior  </a:t>
            </a:r>
            <a:endParaRPr lang="en-US" sz="2000" dirty="0"/>
          </a:p>
          <a:p>
            <a:pPr lvl="0"/>
            <a:r>
              <a:rPr lang="en-US" sz="2400" dirty="0"/>
              <a:t>Seating capacity for 1000 patrons</a:t>
            </a:r>
            <a:endParaRPr lang="en-US" sz="2000" dirty="0"/>
          </a:p>
          <a:p>
            <a:pPr lvl="0"/>
            <a:r>
              <a:rPr lang="en-US" sz="2400" dirty="0"/>
              <a:t>New concession area</a:t>
            </a:r>
            <a:endParaRPr lang="en-US" sz="2000" dirty="0"/>
          </a:p>
          <a:p>
            <a:pPr lvl="0"/>
            <a:r>
              <a:rPr lang="en-US" sz="2400" dirty="0"/>
              <a:t>All new stage rigging, curtains, lighting, sound systems</a:t>
            </a:r>
            <a:endParaRPr lang="en-US" sz="2000" dirty="0"/>
          </a:p>
          <a:p>
            <a:pPr lvl="0"/>
            <a:r>
              <a:rPr lang="en-US" sz="2400" dirty="0"/>
              <a:t>Educational Center</a:t>
            </a:r>
            <a:endParaRPr lang="en-US" sz="2000" dirty="0"/>
          </a:p>
          <a:p>
            <a:pPr lvl="0"/>
            <a:r>
              <a:rPr lang="en-US" sz="2400" dirty="0"/>
              <a:t>High-definition projection screen</a:t>
            </a:r>
            <a:endParaRPr lang="en-US" sz="2000" dirty="0"/>
          </a:p>
          <a:p>
            <a:pPr lvl="0"/>
            <a:r>
              <a:rPr lang="en-US" sz="2400" dirty="0"/>
              <a:t>All new dressing rooms &amp; green room</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440" y="1773936"/>
            <a:ext cx="3270400" cy="4232283"/>
          </a:xfrm>
          <a:prstGeom prst="rect">
            <a:avLst/>
          </a:prstGeom>
          <a:ln>
            <a:noFill/>
          </a:ln>
          <a:effectLst>
            <a:softEdge rad="112500"/>
          </a:effectLst>
        </p:spPr>
      </p:pic>
    </p:spTree>
    <p:extLst>
      <p:ext uri="{BB962C8B-B14F-4D97-AF65-F5344CB8AC3E}">
        <p14:creationId xmlns:p14="http://schemas.microsoft.com/office/powerpoint/2010/main" val="247658681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380181"/>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990" y="-206477"/>
            <a:ext cx="9122019" cy="6858000"/>
          </a:xfrm>
          <a:prstGeom prst="rect">
            <a:avLst/>
          </a:prstGeom>
        </p:spPr>
      </p:pic>
    </p:spTree>
    <p:extLst>
      <p:ext uri="{BB962C8B-B14F-4D97-AF65-F5344CB8AC3E}">
        <p14:creationId xmlns:p14="http://schemas.microsoft.com/office/powerpoint/2010/main" val="409466540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572" y="342354"/>
            <a:ext cx="8448855" cy="6328485"/>
          </a:xfrm>
          <a:prstGeom prst="rect">
            <a:avLst/>
          </a:prstGeom>
        </p:spPr>
      </p:pic>
    </p:spTree>
    <p:extLst>
      <p:ext uri="{BB962C8B-B14F-4D97-AF65-F5344CB8AC3E}">
        <p14:creationId xmlns:p14="http://schemas.microsoft.com/office/powerpoint/2010/main" val="298927649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445" y="370201"/>
            <a:ext cx="8042787" cy="6043712"/>
          </a:xfrm>
          <a:prstGeom prst="rect">
            <a:avLst/>
          </a:prstGeom>
        </p:spPr>
      </p:pic>
    </p:spTree>
    <p:extLst>
      <p:ext uri="{BB962C8B-B14F-4D97-AF65-F5344CB8AC3E}">
        <p14:creationId xmlns:p14="http://schemas.microsoft.com/office/powerpoint/2010/main" val="172369775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838" y="248878"/>
            <a:ext cx="8480323" cy="6360243"/>
          </a:xfrm>
          <a:prstGeom prst="rect">
            <a:avLst/>
          </a:prstGeom>
        </p:spPr>
      </p:pic>
    </p:spTree>
    <p:extLst>
      <p:ext uri="{BB962C8B-B14F-4D97-AF65-F5344CB8AC3E}">
        <p14:creationId xmlns:p14="http://schemas.microsoft.com/office/powerpoint/2010/main" val="320817353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807" y="117987"/>
            <a:ext cx="8829368" cy="6622026"/>
          </a:xfrm>
          <a:prstGeom prst="rect">
            <a:avLst/>
          </a:prstGeom>
        </p:spPr>
      </p:pic>
    </p:spTree>
    <p:extLst>
      <p:ext uri="{BB962C8B-B14F-4D97-AF65-F5344CB8AC3E}">
        <p14:creationId xmlns:p14="http://schemas.microsoft.com/office/powerpoint/2010/main" val="369059485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372" y="251529"/>
            <a:ext cx="8473255" cy="6354941"/>
          </a:xfrm>
          <a:prstGeom prst="rect">
            <a:avLst/>
          </a:prstGeom>
        </p:spPr>
      </p:pic>
    </p:spTree>
    <p:extLst>
      <p:ext uri="{BB962C8B-B14F-4D97-AF65-F5344CB8AC3E}">
        <p14:creationId xmlns:p14="http://schemas.microsoft.com/office/powerpoint/2010/main" val="279887292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86" y="262693"/>
            <a:ext cx="4742607" cy="633261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43" t="-167" r="25502" b="167"/>
          <a:stretch/>
        </p:blipFill>
        <p:spPr>
          <a:xfrm>
            <a:off x="5948516" y="262693"/>
            <a:ext cx="5968697" cy="6332614"/>
          </a:xfrm>
          <a:prstGeom prst="rect">
            <a:avLst/>
          </a:prstGeom>
        </p:spPr>
      </p:pic>
    </p:spTree>
    <p:extLst>
      <p:ext uri="{BB962C8B-B14F-4D97-AF65-F5344CB8AC3E}">
        <p14:creationId xmlns:p14="http://schemas.microsoft.com/office/powerpoint/2010/main" val="333120590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471" y="189173"/>
            <a:ext cx="8534400" cy="6420479"/>
          </a:xfrm>
          <a:prstGeom prst="rect">
            <a:avLst/>
          </a:prstGeom>
        </p:spPr>
      </p:pic>
    </p:spTree>
    <p:extLst>
      <p:ext uri="{BB962C8B-B14F-4D97-AF65-F5344CB8AC3E}">
        <p14:creationId xmlns:p14="http://schemas.microsoft.com/office/powerpoint/2010/main" val="287116939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445" y="95534"/>
            <a:ext cx="8825553" cy="6619165"/>
          </a:xfrm>
          <a:prstGeom prst="rect">
            <a:avLst/>
          </a:prstGeom>
        </p:spPr>
      </p:pic>
    </p:spTree>
    <p:extLst>
      <p:ext uri="{BB962C8B-B14F-4D97-AF65-F5344CB8AC3E}">
        <p14:creationId xmlns:p14="http://schemas.microsoft.com/office/powerpoint/2010/main" val="374408640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716" y="232287"/>
            <a:ext cx="8524568" cy="6393426"/>
          </a:xfrm>
          <a:prstGeom prst="rect">
            <a:avLst/>
          </a:prstGeom>
        </p:spPr>
      </p:pic>
    </p:spTree>
    <p:extLst>
      <p:ext uri="{BB962C8B-B14F-4D97-AF65-F5344CB8AC3E}">
        <p14:creationId xmlns:p14="http://schemas.microsoft.com/office/powerpoint/2010/main" val="280103091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A79C-5FA0-4489-809E-C088E63F8DF8}"/>
              </a:ext>
            </a:extLst>
          </p:cNvPr>
          <p:cNvSpPr>
            <a:spLocks noGrp="1"/>
          </p:cNvSpPr>
          <p:nvPr>
            <p:ph type="title"/>
          </p:nvPr>
        </p:nvSpPr>
        <p:spPr>
          <a:xfrm>
            <a:off x="2895600" y="480908"/>
            <a:ext cx="8610600" cy="1293028"/>
          </a:xfrm>
        </p:spPr>
        <p:txBody>
          <a:bodyPr/>
          <a:lstStyle/>
          <a:p>
            <a:r>
              <a:rPr lang="en-US" dirty="0">
                <a:solidFill>
                  <a:srgbClr val="FF0000"/>
                </a:solidFill>
              </a:rPr>
              <a:t>RENOVATION  &amp; RESTORATION</a:t>
            </a:r>
          </a:p>
        </p:txBody>
      </p:sp>
      <p:sp>
        <p:nvSpPr>
          <p:cNvPr id="3" name="Content Placeholder 2">
            <a:extLst>
              <a:ext uri="{FF2B5EF4-FFF2-40B4-BE49-F238E27FC236}">
                <a16:creationId xmlns:a16="http://schemas.microsoft.com/office/drawing/2014/main" id="{5E14B040-5228-4015-8F75-B5638BBA37CF}"/>
              </a:ext>
            </a:extLst>
          </p:cNvPr>
          <p:cNvSpPr>
            <a:spLocks noGrp="1"/>
          </p:cNvSpPr>
          <p:nvPr>
            <p:ph idx="1"/>
          </p:nvPr>
        </p:nvSpPr>
        <p:spPr>
          <a:xfrm>
            <a:off x="594360" y="2103120"/>
            <a:ext cx="6263640" cy="4032504"/>
          </a:xfrm>
        </p:spPr>
        <p:txBody>
          <a:bodyPr>
            <a:normAutofit lnSpcReduction="10000"/>
          </a:bodyPr>
          <a:lstStyle/>
          <a:p>
            <a:pPr lvl="0"/>
            <a:r>
              <a:rPr lang="en-US" sz="2400" dirty="0"/>
              <a:t>State-of-the-art building systems</a:t>
            </a:r>
            <a:endParaRPr lang="en-US" sz="2000" dirty="0"/>
          </a:p>
          <a:p>
            <a:pPr lvl="0"/>
            <a:r>
              <a:rPr lang="en-US" sz="2400" dirty="0"/>
              <a:t>An 1,800 sq. ft. multi-purpose banquet room</a:t>
            </a:r>
            <a:endParaRPr lang="en-US" sz="2000" dirty="0"/>
          </a:p>
          <a:p>
            <a:pPr lvl="0"/>
            <a:r>
              <a:rPr lang="en-US" sz="2400" dirty="0"/>
              <a:t>Caterer’s kitchen</a:t>
            </a:r>
            <a:endParaRPr lang="en-US" sz="2000" dirty="0"/>
          </a:p>
          <a:p>
            <a:pPr lvl="0"/>
            <a:r>
              <a:rPr lang="en-US" sz="2400" dirty="0"/>
              <a:t>Circular bar</a:t>
            </a:r>
            <a:endParaRPr lang="en-US" sz="2000" dirty="0"/>
          </a:p>
          <a:p>
            <a:pPr lvl="0"/>
            <a:r>
              <a:rPr lang="en-US" sz="2400" dirty="0"/>
              <a:t>Two new elevators </a:t>
            </a:r>
            <a:endParaRPr lang="en-US" sz="2000" dirty="0"/>
          </a:p>
          <a:p>
            <a:pPr lvl="0"/>
            <a:r>
              <a:rPr lang="en-US" sz="2400" dirty="0"/>
              <a:t>New loading dock</a:t>
            </a:r>
            <a:endParaRPr lang="en-US" sz="2000" dirty="0"/>
          </a:p>
          <a:p>
            <a:pPr lvl="0"/>
            <a:r>
              <a:rPr lang="en-US" sz="2400" dirty="0"/>
              <a:t>ADA accessible</a:t>
            </a:r>
            <a:endParaRPr lang="en-US" sz="2000" dirty="0"/>
          </a:p>
          <a:p>
            <a:pPr lvl="0"/>
            <a:r>
              <a:rPr lang="en-US" sz="2400" dirty="0"/>
              <a:t>Parking: more than 1,300 public parking spots nearby</a:t>
            </a:r>
            <a:endParaRPr lang="en-US" sz="2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512" t="1343" r="200" b="6434"/>
          <a:stretch/>
        </p:blipFill>
        <p:spPr>
          <a:xfrm>
            <a:off x="7172352" y="2286000"/>
            <a:ext cx="4422240" cy="3529584"/>
          </a:xfrm>
          <a:prstGeom prst="rect">
            <a:avLst/>
          </a:prstGeom>
          <a:ln>
            <a:noFill/>
          </a:ln>
          <a:effectLst>
            <a:softEdge rad="112500"/>
          </a:effectLst>
        </p:spPr>
      </p:pic>
    </p:spTree>
    <p:extLst>
      <p:ext uri="{BB962C8B-B14F-4D97-AF65-F5344CB8AC3E}">
        <p14:creationId xmlns:p14="http://schemas.microsoft.com/office/powerpoint/2010/main" val="164370955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626" y="155285"/>
            <a:ext cx="8732295" cy="6547430"/>
          </a:xfrm>
          <a:prstGeom prst="rect">
            <a:avLst/>
          </a:prstGeom>
        </p:spPr>
      </p:pic>
    </p:spTree>
    <p:extLst>
      <p:ext uri="{BB962C8B-B14F-4D97-AF65-F5344CB8AC3E}">
        <p14:creationId xmlns:p14="http://schemas.microsoft.com/office/powerpoint/2010/main" val="11662370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789" y="288011"/>
            <a:ext cx="8378422" cy="6281977"/>
          </a:xfrm>
          <a:prstGeom prst="rect">
            <a:avLst/>
          </a:prstGeom>
        </p:spPr>
      </p:pic>
    </p:spTree>
    <p:extLst>
      <p:ext uri="{BB962C8B-B14F-4D97-AF65-F5344CB8AC3E}">
        <p14:creationId xmlns:p14="http://schemas.microsoft.com/office/powerpoint/2010/main" val="230029182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276" y="221225"/>
            <a:ext cx="8554065" cy="6415549"/>
          </a:xfrm>
          <a:prstGeom prst="rect">
            <a:avLst/>
          </a:prstGeom>
        </p:spPr>
      </p:pic>
    </p:spTree>
    <p:extLst>
      <p:ext uri="{BB962C8B-B14F-4D97-AF65-F5344CB8AC3E}">
        <p14:creationId xmlns:p14="http://schemas.microsoft.com/office/powerpoint/2010/main" val="59123088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509" y="505132"/>
            <a:ext cx="7796981" cy="5847736"/>
          </a:xfrm>
          <a:prstGeom prst="rect">
            <a:avLst/>
          </a:prstGeom>
        </p:spPr>
      </p:pic>
    </p:spTree>
    <p:extLst>
      <p:ext uri="{BB962C8B-B14F-4D97-AF65-F5344CB8AC3E}">
        <p14:creationId xmlns:p14="http://schemas.microsoft.com/office/powerpoint/2010/main" val="227478934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722" y="188042"/>
            <a:ext cx="8642555" cy="6481916"/>
          </a:xfrm>
          <a:prstGeom prst="rect">
            <a:avLst/>
          </a:prstGeom>
        </p:spPr>
      </p:pic>
    </p:spTree>
    <p:extLst>
      <p:ext uri="{BB962C8B-B14F-4D97-AF65-F5344CB8AC3E}">
        <p14:creationId xmlns:p14="http://schemas.microsoft.com/office/powerpoint/2010/main" val="161623579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043" b="20574"/>
          <a:stretch/>
        </p:blipFill>
        <p:spPr>
          <a:xfrm>
            <a:off x="1522661" y="1297858"/>
            <a:ext cx="9146677" cy="4621161"/>
          </a:xfrm>
          <a:prstGeom prst="rect">
            <a:avLst/>
          </a:prstGeom>
        </p:spPr>
      </p:pic>
    </p:spTree>
    <p:extLst>
      <p:ext uri="{BB962C8B-B14F-4D97-AF65-F5344CB8AC3E}">
        <p14:creationId xmlns:p14="http://schemas.microsoft.com/office/powerpoint/2010/main" val="3113187456"/>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948" y="276953"/>
            <a:ext cx="8407919" cy="6304094"/>
          </a:xfrm>
          <a:prstGeom prst="rect">
            <a:avLst/>
          </a:prstGeom>
        </p:spPr>
      </p:pic>
    </p:spTree>
    <p:extLst>
      <p:ext uri="{BB962C8B-B14F-4D97-AF65-F5344CB8AC3E}">
        <p14:creationId xmlns:p14="http://schemas.microsoft.com/office/powerpoint/2010/main" val="4145320354"/>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898" y="107396"/>
            <a:ext cx="8860203" cy="6643207"/>
          </a:xfrm>
          <a:prstGeom prst="rect">
            <a:avLst/>
          </a:prstGeom>
        </p:spPr>
      </p:pic>
    </p:spTree>
    <p:extLst>
      <p:ext uri="{BB962C8B-B14F-4D97-AF65-F5344CB8AC3E}">
        <p14:creationId xmlns:p14="http://schemas.microsoft.com/office/powerpoint/2010/main" val="891744946"/>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310" y="88966"/>
            <a:ext cx="8909364" cy="6680067"/>
          </a:xfrm>
          <a:prstGeom prst="rect">
            <a:avLst/>
          </a:prstGeom>
        </p:spPr>
      </p:pic>
    </p:spTree>
    <p:extLst>
      <p:ext uri="{BB962C8B-B14F-4D97-AF65-F5344CB8AC3E}">
        <p14:creationId xmlns:p14="http://schemas.microsoft.com/office/powerpoint/2010/main" val="358207847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68" y="59478"/>
            <a:ext cx="8988022" cy="6739044"/>
          </a:xfrm>
          <a:prstGeom prst="rect">
            <a:avLst/>
          </a:prstGeom>
        </p:spPr>
      </p:pic>
    </p:spTree>
    <p:extLst>
      <p:ext uri="{BB962C8B-B14F-4D97-AF65-F5344CB8AC3E}">
        <p14:creationId xmlns:p14="http://schemas.microsoft.com/office/powerpoint/2010/main" val="120145981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5B9E-05A9-497B-88BC-CC917AB50BEC}"/>
              </a:ext>
            </a:extLst>
          </p:cNvPr>
          <p:cNvSpPr>
            <a:spLocks noGrp="1"/>
          </p:cNvSpPr>
          <p:nvPr>
            <p:ph type="title"/>
          </p:nvPr>
        </p:nvSpPr>
        <p:spPr>
          <a:xfrm>
            <a:off x="4681728" y="508341"/>
            <a:ext cx="6623304" cy="1293028"/>
          </a:xfrm>
        </p:spPr>
        <p:txBody>
          <a:bodyPr/>
          <a:lstStyle/>
          <a:p>
            <a:r>
              <a:rPr lang="en-US" dirty="0">
                <a:solidFill>
                  <a:srgbClr val="FF0000"/>
                </a:solidFill>
              </a:rPr>
              <a:t>FACILITY Capabilities</a:t>
            </a:r>
          </a:p>
        </p:txBody>
      </p:sp>
      <p:sp>
        <p:nvSpPr>
          <p:cNvPr id="3" name="Content Placeholder 2">
            <a:extLst>
              <a:ext uri="{FF2B5EF4-FFF2-40B4-BE49-F238E27FC236}">
                <a16:creationId xmlns:a16="http://schemas.microsoft.com/office/drawing/2014/main" id="{27C7DDFA-777C-4B81-904F-1F230A82DD99}"/>
              </a:ext>
            </a:extLst>
          </p:cNvPr>
          <p:cNvSpPr>
            <a:spLocks noGrp="1"/>
          </p:cNvSpPr>
          <p:nvPr>
            <p:ph idx="1"/>
          </p:nvPr>
        </p:nvSpPr>
        <p:spPr>
          <a:xfrm>
            <a:off x="822960" y="1993391"/>
            <a:ext cx="5422392" cy="2505457"/>
          </a:xfrm>
        </p:spPr>
        <p:txBody>
          <a:bodyPr>
            <a:normAutofit/>
          </a:bodyPr>
          <a:lstStyle/>
          <a:p>
            <a:r>
              <a:rPr lang="en-US" dirty="0">
                <a:solidFill>
                  <a:srgbClr val="FF0000"/>
                </a:solidFill>
              </a:rPr>
              <a:t>Self-Produced Events</a:t>
            </a:r>
          </a:p>
          <a:p>
            <a:r>
              <a:rPr lang="en-US" dirty="0">
                <a:solidFill>
                  <a:srgbClr val="FF0000"/>
                </a:solidFill>
              </a:rPr>
              <a:t>Co-Produced Events</a:t>
            </a:r>
          </a:p>
          <a:p>
            <a:r>
              <a:rPr lang="en-US" dirty="0">
                <a:solidFill>
                  <a:srgbClr val="FF0000"/>
                </a:solidFill>
              </a:rPr>
              <a:t>Rentals</a:t>
            </a:r>
          </a:p>
          <a:p>
            <a:pPr lvl="1"/>
            <a:r>
              <a:rPr lang="en-US" dirty="0"/>
              <a:t>Performance Hall (1,000 Guests)</a:t>
            </a:r>
          </a:p>
          <a:p>
            <a:pPr lvl="1"/>
            <a:r>
              <a:rPr lang="en-US" dirty="0"/>
              <a:t>Ballroom (80 - 200 Guests)</a:t>
            </a:r>
          </a:p>
          <a:p>
            <a:pPr lvl="1"/>
            <a:r>
              <a:rPr lang="en-US" dirty="0"/>
              <a:t>Educational Center (80 - 300 Guests)</a:t>
            </a:r>
          </a:p>
        </p:txBody>
      </p:sp>
      <p:sp>
        <p:nvSpPr>
          <p:cNvPr id="4" name="Content Placeholder 2">
            <a:extLst>
              <a:ext uri="{FF2B5EF4-FFF2-40B4-BE49-F238E27FC236}">
                <a16:creationId xmlns:a16="http://schemas.microsoft.com/office/drawing/2014/main" id="{90F68D4F-6ECD-4427-A611-02B5F586917F}"/>
              </a:ext>
            </a:extLst>
          </p:cNvPr>
          <p:cNvSpPr txBox="1">
            <a:spLocks/>
          </p:cNvSpPr>
          <p:nvPr/>
        </p:nvSpPr>
        <p:spPr>
          <a:xfrm>
            <a:off x="6973824" y="1993392"/>
            <a:ext cx="5099538" cy="40241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Theatrical Events / Plays</a:t>
            </a:r>
          </a:p>
          <a:p>
            <a:r>
              <a:rPr lang="en-US" dirty="0"/>
              <a:t>Concerts</a:t>
            </a:r>
          </a:p>
          <a:p>
            <a:r>
              <a:rPr lang="en-US" dirty="0"/>
              <a:t>Comedy</a:t>
            </a:r>
          </a:p>
          <a:p>
            <a:r>
              <a:rPr lang="en-US" dirty="0"/>
              <a:t>Lectures</a:t>
            </a:r>
          </a:p>
          <a:p>
            <a:r>
              <a:rPr lang="en-US" dirty="0"/>
              <a:t>Corporate Presentations/Training</a:t>
            </a:r>
          </a:p>
          <a:p>
            <a:r>
              <a:rPr lang="en-US" dirty="0"/>
              <a:t>Social Events</a:t>
            </a:r>
          </a:p>
          <a:p>
            <a:pPr lvl="1"/>
            <a:r>
              <a:rPr lang="en-US" dirty="0"/>
              <a:t>Weddings</a:t>
            </a:r>
          </a:p>
          <a:p>
            <a:pPr lvl="1"/>
            <a:r>
              <a:rPr lang="en-US" dirty="0"/>
              <a:t>Reunions</a:t>
            </a:r>
          </a:p>
          <a:p>
            <a:pPr lvl="1"/>
            <a:r>
              <a:rPr lang="en-US" dirty="0"/>
              <a:t>Birthdays</a:t>
            </a:r>
          </a:p>
          <a:p>
            <a:r>
              <a:rPr lang="en-US" dirty="0"/>
              <a:t>Movies</a:t>
            </a:r>
          </a:p>
          <a:p>
            <a:r>
              <a:rPr lang="en-US" dirty="0"/>
              <a:t>Art &amp; Literature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892" y="4498848"/>
            <a:ext cx="3462528" cy="1927039"/>
          </a:xfrm>
          <a:prstGeom prst="rect">
            <a:avLst/>
          </a:prstGeom>
          <a:ln>
            <a:noFill/>
          </a:ln>
          <a:effectLst>
            <a:softEdge rad="112500"/>
          </a:effectLst>
        </p:spPr>
      </p:pic>
    </p:spTree>
    <p:extLst>
      <p:ext uri="{BB962C8B-B14F-4D97-AF65-F5344CB8AC3E}">
        <p14:creationId xmlns:p14="http://schemas.microsoft.com/office/powerpoint/2010/main" val="101873083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8029"/>
          <a:stretch/>
        </p:blipFill>
        <p:spPr>
          <a:xfrm>
            <a:off x="922907" y="614516"/>
            <a:ext cx="4586680" cy="562896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3768" r="6358"/>
          <a:stretch/>
        </p:blipFill>
        <p:spPr>
          <a:xfrm>
            <a:off x="6760781" y="614516"/>
            <a:ext cx="4447994" cy="5569974"/>
          </a:xfrm>
          <a:prstGeom prst="rect">
            <a:avLst/>
          </a:prstGeom>
        </p:spPr>
      </p:pic>
    </p:spTree>
    <p:extLst>
      <p:ext uri="{BB962C8B-B14F-4D97-AF65-F5344CB8AC3E}">
        <p14:creationId xmlns:p14="http://schemas.microsoft.com/office/powerpoint/2010/main" val="125895069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465" y="181117"/>
            <a:ext cx="8663557" cy="6495766"/>
          </a:xfrm>
          <a:prstGeom prst="rect">
            <a:avLst/>
          </a:prstGeom>
        </p:spPr>
      </p:pic>
    </p:spTree>
    <p:extLst>
      <p:ext uri="{BB962C8B-B14F-4D97-AF65-F5344CB8AC3E}">
        <p14:creationId xmlns:p14="http://schemas.microsoft.com/office/powerpoint/2010/main" val="74663059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049" y="233193"/>
            <a:ext cx="8081902" cy="6391614"/>
          </a:xfrm>
          <a:prstGeom prst="rect">
            <a:avLst/>
          </a:prstGeom>
        </p:spPr>
      </p:pic>
    </p:spTree>
    <p:extLst>
      <p:ext uri="{BB962C8B-B14F-4D97-AF65-F5344CB8AC3E}">
        <p14:creationId xmlns:p14="http://schemas.microsoft.com/office/powerpoint/2010/main" val="27032313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561" y="151171"/>
            <a:ext cx="8740877" cy="6555658"/>
          </a:xfrm>
          <a:prstGeom prst="rect">
            <a:avLst/>
          </a:prstGeom>
        </p:spPr>
      </p:pic>
    </p:spTree>
    <p:extLst>
      <p:ext uri="{BB962C8B-B14F-4D97-AF65-F5344CB8AC3E}">
        <p14:creationId xmlns:p14="http://schemas.microsoft.com/office/powerpoint/2010/main" val="219772774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826"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1181" y="1164815"/>
            <a:ext cx="6037825" cy="452836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6452" r="4008" b="3082"/>
          <a:stretch/>
        </p:blipFill>
        <p:spPr>
          <a:xfrm>
            <a:off x="6676103" y="410086"/>
            <a:ext cx="4945626" cy="6037825"/>
          </a:xfrm>
          <a:prstGeom prst="rect">
            <a:avLst/>
          </a:prstGeom>
        </p:spPr>
      </p:pic>
    </p:spTree>
    <p:extLst>
      <p:ext uri="{BB962C8B-B14F-4D97-AF65-F5344CB8AC3E}">
        <p14:creationId xmlns:p14="http://schemas.microsoft.com/office/powerpoint/2010/main" val="232838775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562" t="10179" r="17384" b="10538"/>
          <a:stretch/>
        </p:blipFill>
        <p:spPr>
          <a:xfrm>
            <a:off x="1061883" y="126214"/>
            <a:ext cx="4336026" cy="6605571"/>
          </a:xfrm>
          <a:prstGeom prst="rect">
            <a:avLst/>
          </a:prstGeom>
          <a:ln>
            <a:noFill/>
          </a:ln>
          <a:effectLst>
            <a:softEdge rad="112500"/>
          </a:effectLst>
        </p:spPr>
      </p:pic>
      <p:sp>
        <p:nvSpPr>
          <p:cNvPr id="3" name="TextBox 2"/>
          <p:cNvSpPr txBox="1"/>
          <p:nvPr/>
        </p:nvSpPr>
        <p:spPr>
          <a:xfrm>
            <a:off x="6459792" y="894736"/>
            <a:ext cx="5122606" cy="3816429"/>
          </a:xfrm>
          <a:prstGeom prst="rect">
            <a:avLst/>
          </a:prstGeom>
          <a:noFill/>
        </p:spPr>
        <p:txBody>
          <a:bodyPr wrap="square" rtlCol="0">
            <a:spAutoFit/>
          </a:bodyPr>
          <a:lstStyle/>
          <a:p>
            <a:pPr algn="ctr"/>
            <a:r>
              <a:rPr lang="en-US" sz="2800" dirty="0">
                <a:solidFill>
                  <a:srgbClr val="FF0000"/>
                </a:solidFill>
              </a:rPr>
              <a:t>The City of Clarksburg invites you to find out more</a:t>
            </a:r>
          </a:p>
          <a:p>
            <a:pPr algn="ctr"/>
            <a:r>
              <a:rPr lang="en-US" sz="2800" dirty="0">
                <a:solidFill>
                  <a:srgbClr val="FF0000"/>
                </a:solidFill>
              </a:rPr>
              <a:t>by going to</a:t>
            </a:r>
          </a:p>
          <a:p>
            <a:pPr algn="ctr"/>
            <a:endParaRPr lang="en-US" sz="2800" dirty="0">
              <a:solidFill>
                <a:srgbClr val="FF0000"/>
              </a:solidFill>
            </a:endParaRPr>
          </a:p>
          <a:p>
            <a:pPr algn="ctr"/>
            <a:r>
              <a:rPr lang="en-US" sz="2800" dirty="0">
                <a:solidFill>
                  <a:srgbClr val="0070C0"/>
                </a:solidFill>
                <a:hlinkClick r:id="rId3"/>
              </a:rPr>
              <a:t>TheRobinsonGrand.com</a:t>
            </a:r>
            <a:endParaRPr lang="en-US" sz="2800" dirty="0">
              <a:solidFill>
                <a:srgbClr val="0070C0"/>
              </a:solidFill>
            </a:endParaRPr>
          </a:p>
          <a:p>
            <a:pPr algn="ctr"/>
            <a:endParaRPr lang="en-US" sz="2800" dirty="0">
              <a:solidFill>
                <a:srgbClr val="0070C0"/>
              </a:solidFill>
            </a:endParaRPr>
          </a:p>
          <a:p>
            <a:pPr algn="ctr"/>
            <a:r>
              <a:rPr lang="en-US" sz="2800" dirty="0">
                <a:solidFill>
                  <a:srgbClr val="C00000"/>
                </a:solidFill>
              </a:rPr>
              <a:t>Find us on</a:t>
            </a:r>
          </a:p>
          <a:p>
            <a:pPr algn="ctr"/>
            <a:endParaRPr lang="en-US" sz="2800" dirty="0">
              <a:solidFill>
                <a:srgbClr val="0070C0"/>
              </a:solidFill>
            </a:endParaRPr>
          </a:p>
          <a:p>
            <a:endParaRPr lang="en-US" dirty="0">
              <a:solidFill>
                <a:srgbClr val="FF0000"/>
              </a:solidFill>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4545" b="98252" l="0" r="99691">
                        <a14:foregroundMark x1="5878" y1="16084" x2="5878" y2="16084"/>
                        <a14:foregroundMark x1="2552" y1="44056" x2="2552" y2="44056"/>
                        <a14:foregroundMark x1="10673" y1="19930" x2="10673" y2="19930"/>
                        <a14:foregroundMark x1="13457" y1="82517" x2="13457" y2="82517"/>
                        <a14:foregroundMark x1="15159" y1="81119" x2="15159" y2="81119"/>
                        <a14:foregroundMark x1="16628" y1="72378" x2="16628" y2="72378"/>
                        <a14:foregroundMark x1="18097" y1="49301" x2="18097" y2="49301"/>
                        <a14:foregroundMark x1="17711" y1="34615" x2="17711" y2="34615"/>
                        <a14:foregroundMark x1="16628" y1="24126" x2="16628" y2="24126"/>
                        <a14:foregroundMark x1="18097" y1="17133" x2="18097" y2="17133"/>
                        <a14:foregroundMark x1="9745" y1="48252" x2="9745" y2="48252"/>
                        <a14:foregroundMark x1="25135" y1="23077" x2="25135" y2="23077"/>
                        <a14:foregroundMark x1="24207" y1="9091" x2="24207" y2="9091"/>
                        <a14:foregroundMark x1="42614" y1="14685" x2="42614" y2="14685"/>
                        <a14:foregroundMark x1="37742" y1="34266" x2="37742" y2="34266"/>
                        <a14:foregroundMark x1="37355" y1="74126" x2="37355" y2="74126"/>
                        <a14:foregroundMark x1="36272" y1="83217" x2="36272" y2="83217"/>
                        <a14:foregroundMark x1="28616" y1="93007" x2="28616" y2="93007"/>
                        <a14:foregroundMark x1="22738" y1="85315" x2="22738" y2="85315"/>
                        <a14:foregroundMark x1="20031" y1="64336" x2="20031" y2="64336"/>
                        <a14:foregroundMark x1="20804" y1="23077" x2="20804" y2="23077"/>
                        <a14:foregroundMark x1="23589" y1="24126" x2="23589" y2="24126"/>
                        <a14:foregroundMark x1="23821" y1="54895" x2="23821" y2="54895"/>
                        <a14:foregroundMark x1="47177" y1="12937" x2="47177" y2="12937"/>
                        <a14:foregroundMark x1="54834" y1="13287" x2="54834" y2="13287"/>
                        <a14:foregroundMark x1="57773" y1="25524" x2="57773" y2="25524"/>
                        <a14:foregroundMark x1="57773" y1="52448" x2="57773" y2="52448"/>
                        <a14:foregroundMark x1="57386" y1="77972" x2="57386" y2="77972"/>
                        <a14:foregroundMark x1="51895" y1="89161" x2="51895" y2="89161"/>
                        <a14:foregroundMark x1="42227" y1="88112" x2="42227" y2="88112"/>
                        <a14:foregroundMark x1="41531" y1="75175" x2="41531" y2="75175"/>
                        <a14:foregroundMark x1="40835" y1="57343" x2="40835" y2="57343"/>
                        <a14:foregroundMark x1="40990" y1="45105" x2="40990" y2="45105"/>
                        <a14:foregroundMark x1="45940" y1="65035" x2="45940" y2="65035"/>
                        <a14:foregroundMark x1="44857" y1="43007" x2="44857" y2="43007"/>
                        <a14:foregroundMark x1="45630" y1="89510" x2="45630" y2="89510"/>
                        <a14:foregroundMark x1="35576" y1="65035" x2="35576" y2="65035"/>
                        <a14:foregroundMark x1="35886" y1="44406" x2="35886" y2="44406"/>
                        <a14:foregroundMark x1="35886" y1="18182" x2="35886" y2="18182"/>
                        <a14:foregroundMark x1="30085" y1="18182" x2="30085" y2="18182"/>
                        <a14:foregroundMark x1="28538" y1="18881" x2="28538" y2="18881"/>
                        <a14:foregroundMark x1="28538" y1="30769" x2="28538" y2="30769"/>
                        <a14:foregroundMark x1="28538" y1="30769" x2="28538" y2="30769"/>
                        <a14:foregroundMark x1="25599" y1="30769" x2="25599" y2="30769"/>
                        <a14:foregroundMark x1="21732" y1="31469" x2="21732" y2="31469"/>
                        <a14:foregroundMark x1="21578" y1="43007" x2="21578" y2="43007"/>
                        <a14:foregroundMark x1="27842" y1="81469" x2="27842" y2="81469"/>
                        <a14:foregroundMark x1="31787" y1="79720" x2="32096" y2="79371"/>
                        <a14:foregroundMark x1="33333" y1="74126" x2="33333" y2="74126"/>
                        <a14:foregroundMark x1="35422" y1="51049" x2="35422" y2="51049"/>
                        <a14:foregroundMark x1="37742" y1="51748" x2="37742" y2="51748"/>
                        <a14:foregroundMark x1="67131" y1="19930" x2="67131" y2="19930"/>
                        <a14:foregroundMark x1="73318" y1="17133" x2="73318" y2="17133"/>
                        <a14:foregroundMark x1="75097" y1="18881" x2="75097" y2="18881"/>
                        <a14:foregroundMark x1="78577" y1="29371" x2="78577" y2="29371"/>
                        <a14:foregroundMark x1="78654" y1="51399" x2="78654" y2="51399"/>
                        <a14:foregroundMark x1="78500" y1="73077" x2="78500" y2="73077"/>
                        <a14:foregroundMark x1="77649" y1="84615" x2="77649" y2="84615"/>
                        <a14:foregroundMark x1="43774" y1="84965" x2="43774" y2="84965"/>
                        <a14:foregroundMark x1="5491" y1="91259" x2="5491" y2="91259"/>
                        <a14:foregroundMark x1="3635" y1="86014" x2="3635" y2="86014"/>
                        <a14:foregroundMark x1="2088" y1="70280" x2="2088" y2="70280"/>
                        <a14:foregroundMark x1="69296" y1="36364" x2="69296" y2="36364"/>
                        <a14:foregroundMark x1="68832" y1="15035" x2="68832" y2="15035"/>
                        <a14:foregroundMark x1="64114" y1="15734" x2="64114" y2="15734"/>
                        <a14:foregroundMark x1="62722" y1="15734" x2="62722" y2="15734"/>
                        <a14:foregroundMark x1="60866" y1="31818" x2="60866" y2="33916"/>
                        <a14:foregroundMark x1="60634" y1="44406" x2="60634" y2="44406"/>
                        <a14:foregroundMark x1="60712" y1="66434" x2="60789" y2="68531"/>
                        <a14:foregroundMark x1="61562" y1="81119" x2="61562" y2="81119"/>
                        <a14:foregroundMark x1="63264" y1="88112" x2="63264" y2="88112"/>
                        <a14:foregroundMark x1="67517" y1="89510" x2="67517" y2="89510"/>
                        <a14:foregroundMark x1="72544" y1="88462" x2="72544" y2="88462"/>
                        <a14:foregroundMark x1="71926" y1="71329" x2="71926" y2="71329"/>
                        <a14:foregroundMark x1="71616" y1="60140" x2="71616" y2="60140"/>
                        <a14:foregroundMark x1="56999" y1="86014" x2="56999" y2="86014"/>
                        <a14:foregroundMark x1="83295" y1="22378" x2="83295" y2="22378"/>
                        <a14:foregroundMark x1="88399" y1="18182" x2="88399" y2="18182"/>
                        <a14:foregroundMark x1="86930" y1="39510" x2="86930" y2="39510"/>
                        <a14:foregroundMark x1="86388" y1="70280" x2="86388" y2="70280"/>
                        <a14:foregroundMark x1="84841" y1="85315" x2="84841" y2="85315"/>
                        <a14:foregroundMark x1="89869" y1="89161" x2="89869" y2="89161"/>
                        <a14:foregroundMark x1="89869" y1="72378" x2="89869" y2="72378"/>
                        <a14:foregroundMark x1="96906" y1="70979" x2="96906" y2="70979"/>
                        <a14:foregroundMark x1="98376" y1="54545" x2="98376" y2="54545"/>
                        <a14:foregroundMark x1="97138" y1="33916" x2="97138" y2="33916"/>
                        <a14:foregroundMark x1="95128" y1="12587" x2="94818" y2="12587"/>
                        <a14:foregroundMark x1="92189" y1="13986" x2="92189" y2="13986"/>
                        <a14:foregroundMark x1="90874" y1="29371" x2="90874" y2="29371"/>
                        <a14:foregroundMark x1="84300" y1="40559" x2="84300" y2="40559"/>
                        <a14:foregroundMark x1="82599" y1="44755" x2="82599" y2="44755"/>
                        <a14:foregroundMark x1="82521" y1="64336" x2="82521" y2="64336"/>
                        <a14:foregroundMark x1="82521" y1="79371" x2="82521" y2="79371"/>
                        <a14:foregroundMark x1="84145" y1="54895" x2="84145" y2="54895"/>
                        <a14:foregroundMark x1="75483" y1="29720" x2="75483" y2="29720"/>
                        <a14:foregroundMark x1="52823" y1="12587" x2="52823" y2="12587"/>
                        <a14:foregroundMark x1="31787" y1="17832" x2="31787" y2="17832"/>
                        <a14:foregroundMark x1="96597" y1="89860" x2="96597" y2="89860"/>
                        <a14:foregroundMark x1="98608" y1="83217" x2="98608" y2="83217"/>
                        <a14:foregroundMark x1="98531" y1="72727" x2="98531" y2="72727"/>
                        <a14:foregroundMark x1="98763" y1="61538" x2="98763" y2="61538"/>
                        <a14:foregroundMark x1="98453" y1="33217" x2="98453" y2="33217"/>
                        <a14:foregroundMark x1="98453" y1="18182" x2="98453" y2="18182"/>
                        <a14:foregroundMark x1="85847" y1="17483" x2="85847" y2="17483"/>
                        <a14:foregroundMark x1="81825" y1="19231" x2="81825" y2="19231"/>
                        <a14:foregroundMark x1="84068" y1="12238" x2="84068" y2="12238"/>
                        <a14:foregroundMark x1="25213" y1="81119" x2="25213" y2="81119"/>
                        <a14:foregroundMark x1="47951" y1="33217" x2="47951" y2="33217"/>
                        <a14:foregroundMark x1="45862" y1="31818" x2="45862" y2="31818"/>
                        <a14:foregroundMark x1="44857" y1="72378" x2="44857" y2="72378"/>
                        <a14:foregroundMark x1="48801" y1="70629" x2="48801" y2="70629"/>
                        <a14:foregroundMark x1="54138" y1="65035" x2="54138" y2="65035"/>
                        <a14:foregroundMark x1="54215" y1="46853" x2="54215" y2="46853"/>
                        <a14:foregroundMark x1="53596" y1="39860" x2="53596" y2="39860"/>
                        <a14:foregroundMark x1="50580" y1="29021" x2="50580" y2="29021"/>
                        <a14:foregroundMark x1="52049" y1="69231" x2="52049" y2="69231"/>
                        <a14:foregroundMark x1="36814" y1="23077" x2="36814" y2="23077"/>
                        <a14:foregroundMark x1="34880" y1="9441" x2="34880" y2="9441"/>
                        <a14:foregroundMark x1="30162" y1="10490" x2="30162" y2="10490"/>
                        <a14:foregroundMark x1="28384" y1="11888" x2="28384" y2="11888"/>
                        <a14:foregroundMark x1="50039" y1="48252" x2="50039" y2="48252"/>
                        <a14:foregroundMark x1="48337" y1="48252" x2="48337" y2="48252"/>
                        <a14:foregroundMark x1="88399" y1="23077" x2="88399" y2="23077"/>
                        <a14:foregroundMark x1="89791" y1="37063" x2="89791" y2="37063"/>
                        <a14:foregroundMark x1="72467" y1="29021" x2="72467" y2="29021"/>
                        <a14:foregroundMark x1="70688" y1="18182" x2="70688" y2="18182"/>
                        <a14:backgroundMark x1="19490" y1="2098" x2="19490" y2="2098"/>
                        <a14:backgroundMark x1="62877" y1="1049" x2="62877" y2="1049"/>
                        <a14:backgroundMark x1="79892" y1="9441" x2="79892" y2="9441"/>
                        <a14:backgroundMark x1="80046" y1="88112" x2="80046" y2="88112"/>
                        <a14:backgroundMark x1="53287" y1="34615" x2="53287" y2="34615"/>
                        <a14:backgroundMark x1="29544" y1="51399" x2="29544" y2="51399"/>
                        <a14:backgroundMark x1="50425" y1="39161" x2="50425" y2="39161"/>
                        <a14:backgroundMark x1="92962" y1="57343" x2="92962" y2="57343"/>
                      </a14:backgroundRemoval>
                    </a14:imgEffect>
                  </a14:imgLayer>
                </a14:imgProps>
              </a:ext>
              <a:ext uri="{28A0092B-C50C-407E-A947-70E740481C1C}">
                <a14:useLocalDpi xmlns:a14="http://schemas.microsoft.com/office/drawing/2010/main" val="0"/>
              </a:ext>
            </a:extLst>
          </a:blip>
          <a:srcRect r="146"/>
          <a:stretch/>
        </p:blipFill>
        <p:spPr>
          <a:xfrm>
            <a:off x="7401237" y="4334915"/>
            <a:ext cx="3397043" cy="752499"/>
          </a:xfrm>
          <a:prstGeom prst="rect">
            <a:avLst/>
          </a:prstGeom>
        </p:spPr>
      </p:pic>
    </p:spTree>
    <p:extLst>
      <p:ext uri="{BB962C8B-B14F-4D97-AF65-F5344CB8AC3E}">
        <p14:creationId xmlns:p14="http://schemas.microsoft.com/office/powerpoint/2010/main" val="3488585062"/>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10508"/>
            <a:ext cx="8610600" cy="1293028"/>
          </a:xfrm>
        </p:spPr>
        <p:txBody>
          <a:bodyPr/>
          <a:lstStyle/>
          <a:p>
            <a:r>
              <a:rPr lang="en-US" dirty="0">
                <a:solidFill>
                  <a:srgbClr val="FF0000"/>
                </a:solidFill>
              </a:rPr>
              <a:t>THE LEADING CAST</a:t>
            </a:r>
          </a:p>
        </p:txBody>
      </p:sp>
      <p:sp>
        <p:nvSpPr>
          <p:cNvPr id="3" name="Content Placeholder 2"/>
          <p:cNvSpPr>
            <a:spLocks noGrp="1"/>
          </p:cNvSpPr>
          <p:nvPr>
            <p:ph idx="1"/>
          </p:nvPr>
        </p:nvSpPr>
        <p:spPr>
          <a:xfrm>
            <a:off x="466344" y="2176273"/>
            <a:ext cx="10820400" cy="4489704"/>
          </a:xfrm>
        </p:spPr>
        <p:txBody>
          <a:bodyPr>
            <a:normAutofit/>
          </a:bodyPr>
          <a:lstStyle/>
          <a:p>
            <a:pPr lvl="0"/>
            <a:r>
              <a:rPr lang="en-US" sz="2400" dirty="0"/>
              <a:t>City of Clarksburg – </a:t>
            </a:r>
            <a:r>
              <a:rPr lang="en-US" sz="2400" i="1" dirty="0"/>
              <a:t>Developer</a:t>
            </a:r>
          </a:p>
          <a:p>
            <a:pPr marL="0" lvl="0" indent="0">
              <a:buNone/>
            </a:pPr>
            <a:endParaRPr lang="en-US" sz="1000" i="1" dirty="0"/>
          </a:p>
          <a:p>
            <a:pPr lvl="0"/>
            <a:r>
              <a:rPr lang="en-US" sz="2400" dirty="0"/>
              <a:t>Harrison County municipalities – </a:t>
            </a:r>
            <a:r>
              <a:rPr lang="en-US" sz="2400" i="1" dirty="0"/>
              <a:t>Partners</a:t>
            </a:r>
          </a:p>
          <a:p>
            <a:pPr marL="0" lvl="0" indent="0">
              <a:buNone/>
            </a:pPr>
            <a:endParaRPr lang="en-US" sz="1000" i="1" dirty="0"/>
          </a:p>
          <a:p>
            <a:pPr lvl="0"/>
            <a:r>
              <a:rPr lang="en-US" sz="2400" dirty="0"/>
              <a:t>Project experts – </a:t>
            </a:r>
            <a:r>
              <a:rPr lang="en-US" sz="2400" i="1" dirty="0"/>
              <a:t>Planning and execution</a:t>
            </a:r>
          </a:p>
          <a:p>
            <a:pPr marL="0" lvl="0" indent="0">
              <a:buNone/>
            </a:pPr>
            <a:endParaRPr lang="en-US" sz="1000" i="1" dirty="0"/>
          </a:p>
          <a:p>
            <a:pPr lvl="0"/>
            <a:r>
              <a:rPr lang="en-US" sz="2400" dirty="0"/>
              <a:t>Capital Campaign Committee – </a:t>
            </a:r>
            <a:r>
              <a:rPr lang="en-US" sz="2400" i="1" dirty="0"/>
              <a:t>Project philanthropy</a:t>
            </a:r>
          </a:p>
          <a:p>
            <a:pPr marL="0" lvl="0" indent="0">
              <a:buNone/>
            </a:pPr>
            <a:endParaRPr lang="en-US" sz="1000" i="1" dirty="0"/>
          </a:p>
          <a:p>
            <a:r>
              <a:rPr lang="en-US" sz="2400" dirty="0"/>
              <a:t>Clarksburg-Harrison Cultural Trust – </a:t>
            </a:r>
            <a:r>
              <a:rPr lang="en-US" sz="2400" i="1" dirty="0"/>
              <a:t>Accepts, manages and disburses contributions for Capital Campaign</a:t>
            </a:r>
          </a:p>
          <a:p>
            <a:pPr marL="0" indent="0">
              <a:buNone/>
            </a:pPr>
            <a:endParaRPr lang="en-US" sz="1000" i="1" dirty="0"/>
          </a:p>
          <a:p>
            <a:r>
              <a:rPr lang="en-US" sz="2400" dirty="0"/>
              <a:t>Antero Resources ($600,000) </a:t>
            </a:r>
            <a:r>
              <a:rPr lang="en-US" sz="2400" i="1" dirty="0"/>
              <a:t>– Largest Corporate Sponsor</a:t>
            </a:r>
            <a:endParaRPr lang="en-US" sz="24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1499">
            <a:off x="8038746" y="1758400"/>
            <a:ext cx="3540607" cy="2717589"/>
          </a:xfrm>
          <a:prstGeom prst="rect">
            <a:avLst/>
          </a:prstGeom>
          <a:ln>
            <a:noFill/>
          </a:ln>
          <a:effectLst>
            <a:softEdge rad="112500"/>
          </a:effectLst>
        </p:spPr>
      </p:pic>
    </p:spTree>
    <p:extLst>
      <p:ext uri="{BB962C8B-B14F-4D97-AF65-F5344CB8AC3E}">
        <p14:creationId xmlns:p14="http://schemas.microsoft.com/office/powerpoint/2010/main" val="191604828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F92A-AB19-431C-9133-43126B38D073}"/>
              </a:ext>
            </a:extLst>
          </p:cNvPr>
          <p:cNvSpPr>
            <a:spLocks noGrp="1"/>
          </p:cNvSpPr>
          <p:nvPr>
            <p:ph type="title"/>
          </p:nvPr>
        </p:nvSpPr>
        <p:spPr>
          <a:xfrm>
            <a:off x="3686197" y="558513"/>
            <a:ext cx="8610600" cy="1594752"/>
          </a:xfrm>
        </p:spPr>
        <p:txBody>
          <a:bodyPr>
            <a:normAutofit/>
          </a:bodyPr>
          <a:lstStyle/>
          <a:p>
            <a:pPr algn="ctr"/>
            <a:r>
              <a:rPr lang="en-US" dirty="0">
                <a:solidFill>
                  <a:srgbClr val="FF0000"/>
                </a:solidFill>
              </a:rPr>
              <a:t>Events &amp; Performances in year one</a:t>
            </a:r>
            <a:endParaRPr lang="en-US" sz="2400" dirty="0">
              <a:solidFill>
                <a:srgbClr val="FF0000"/>
              </a:solidFill>
            </a:endParaRPr>
          </a:p>
        </p:txBody>
      </p:sp>
      <p:sp>
        <p:nvSpPr>
          <p:cNvPr id="7" name="Content Placeholder 2"/>
          <p:cNvSpPr>
            <a:spLocks noGrp="1"/>
          </p:cNvSpPr>
          <p:nvPr>
            <p:ph idx="1"/>
          </p:nvPr>
        </p:nvSpPr>
        <p:spPr>
          <a:xfrm>
            <a:off x="685800" y="2133601"/>
            <a:ext cx="10820400" cy="4372011"/>
          </a:xfrm>
        </p:spPr>
        <p:txBody>
          <a:bodyPr>
            <a:normAutofit/>
          </a:bodyPr>
          <a:lstStyle/>
          <a:p>
            <a:pPr lvl="0"/>
            <a:r>
              <a:rPr lang="en-US" sz="2400" dirty="0"/>
              <a:t>Local &amp; Regional artists for SOFT OPENING: </a:t>
            </a:r>
            <a:r>
              <a:rPr lang="en-US" sz="2400" dirty="0" err="1"/>
              <a:t>Qiet</a:t>
            </a:r>
            <a:r>
              <a:rPr lang="en-US" sz="2400" dirty="0"/>
              <a:t> </a:t>
            </a:r>
          </a:p>
          <a:p>
            <a:pPr lvl="0"/>
            <a:r>
              <a:rPr lang="en-US" sz="2400" dirty="0"/>
              <a:t>Grand Performance Series, school performances and educational components</a:t>
            </a:r>
          </a:p>
          <a:p>
            <a:pPr lvl="0"/>
            <a:r>
              <a:rPr lang="en-US" sz="2400" dirty="0"/>
              <a:t>Big bands: Shades of Blue, Beginnings: A Tribute to Chicago</a:t>
            </a:r>
          </a:p>
          <a:p>
            <a:pPr lvl="0"/>
            <a:r>
              <a:rPr lang="en-US" sz="2400" dirty="0"/>
              <a:t>Headliner for GRAND OPENING: </a:t>
            </a:r>
            <a:r>
              <a:rPr lang="en-US" sz="2400" dirty="0">
                <a:solidFill>
                  <a:srgbClr val="FFC000"/>
                </a:solidFill>
              </a:rPr>
              <a:t>Jay Leno </a:t>
            </a:r>
            <a:r>
              <a:rPr lang="en-US" sz="2400" dirty="0"/>
              <a:t>&amp; </a:t>
            </a:r>
            <a:r>
              <a:rPr lang="en-US" sz="2400" dirty="0">
                <a:solidFill>
                  <a:srgbClr val="FFC000"/>
                </a:solidFill>
              </a:rPr>
              <a:t>The Guess Who</a:t>
            </a:r>
          </a:p>
          <a:p>
            <a:pPr lvl="0"/>
            <a:r>
              <a:rPr lang="en-US" sz="2400" dirty="0"/>
              <a:t>Comedy: </a:t>
            </a:r>
            <a:r>
              <a:rPr lang="en-US" sz="2400" dirty="0">
                <a:solidFill>
                  <a:srgbClr val="FFC000"/>
                </a:solidFill>
              </a:rPr>
              <a:t>Bill </a:t>
            </a:r>
            <a:r>
              <a:rPr lang="en-US" sz="2400" dirty="0" err="1">
                <a:solidFill>
                  <a:srgbClr val="FFC000"/>
                </a:solidFill>
              </a:rPr>
              <a:t>Engvall</a:t>
            </a:r>
            <a:endParaRPr lang="en-US" sz="2400" dirty="0">
              <a:solidFill>
                <a:srgbClr val="FFC000"/>
              </a:solidFill>
            </a:endParaRPr>
          </a:p>
          <a:p>
            <a:pPr lvl="0"/>
            <a:r>
              <a:rPr lang="en-US" sz="2400" dirty="0"/>
              <a:t>Holiday entertainment: Christmas, New Year’s Eve</a:t>
            </a:r>
          </a:p>
          <a:p>
            <a:pPr lvl="0"/>
            <a:r>
              <a:rPr lang="en-US" sz="2400" dirty="0"/>
              <a:t>Movie Screenings (children, family, and more)</a:t>
            </a:r>
          </a:p>
          <a:p>
            <a:pPr lvl="0"/>
            <a:r>
              <a:rPr lang="en-US" sz="2400" dirty="0"/>
              <a:t>Go to </a:t>
            </a:r>
            <a:r>
              <a:rPr lang="en-US" sz="2400" u="sng" dirty="0">
                <a:solidFill>
                  <a:srgbClr val="0070C0"/>
                </a:solidFill>
              </a:rPr>
              <a:t>tickets.therobinsongrand.com</a:t>
            </a:r>
            <a:r>
              <a:rPr lang="en-US" sz="2400" dirty="0"/>
              <a:t> for a FULL list</a:t>
            </a:r>
            <a:endParaRPr lang="en-US" dirty="0"/>
          </a:p>
        </p:txBody>
      </p:sp>
    </p:spTree>
    <p:extLst>
      <p:ext uri="{BB962C8B-B14F-4D97-AF65-F5344CB8AC3E}">
        <p14:creationId xmlns:p14="http://schemas.microsoft.com/office/powerpoint/2010/main" val="263830901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F92A-AB19-431C-9133-43126B38D073}"/>
              </a:ext>
            </a:extLst>
          </p:cNvPr>
          <p:cNvSpPr>
            <a:spLocks noGrp="1"/>
          </p:cNvSpPr>
          <p:nvPr>
            <p:ph type="title"/>
          </p:nvPr>
        </p:nvSpPr>
        <p:spPr>
          <a:xfrm>
            <a:off x="4099151" y="391366"/>
            <a:ext cx="8610600" cy="1053977"/>
          </a:xfrm>
        </p:spPr>
        <p:txBody>
          <a:bodyPr>
            <a:normAutofit/>
          </a:bodyPr>
          <a:lstStyle/>
          <a:p>
            <a:pPr algn="ctr"/>
            <a:r>
              <a:rPr lang="en-US" sz="4400" dirty="0">
                <a:solidFill>
                  <a:srgbClr val="FF0000"/>
                </a:solidFill>
              </a:rPr>
              <a:t>Project costs</a:t>
            </a:r>
          </a:p>
        </p:txBody>
      </p:sp>
      <p:sp>
        <p:nvSpPr>
          <p:cNvPr id="3" name="Rectangle 2"/>
          <p:cNvSpPr/>
          <p:nvPr/>
        </p:nvSpPr>
        <p:spPr>
          <a:xfrm>
            <a:off x="1288027" y="1824701"/>
            <a:ext cx="10009238" cy="2677656"/>
          </a:xfrm>
          <a:prstGeom prst="rect">
            <a:avLst/>
          </a:prstGeom>
        </p:spPr>
        <p:txBody>
          <a:bodyPr wrap="square">
            <a:spAutoFit/>
          </a:bodyPr>
          <a:lstStyle/>
          <a:p>
            <a:r>
              <a:rPr lang="en-US" sz="2400" dirty="0"/>
              <a:t>Pre-Construction:										$2.5 million+</a:t>
            </a:r>
          </a:p>
          <a:p>
            <a:endParaRPr lang="en-US" sz="2400" dirty="0"/>
          </a:p>
          <a:p>
            <a:r>
              <a:rPr lang="en-US" sz="2400" dirty="0"/>
              <a:t>Construction, Equipment &amp; Furnishings:			$15 million*</a:t>
            </a:r>
          </a:p>
          <a:p>
            <a:endParaRPr lang="en-US" sz="2400" dirty="0"/>
          </a:p>
          <a:p>
            <a:r>
              <a:rPr lang="en-US" sz="2400" dirty="0"/>
              <a:t>Operating (once opened):							$900k (est.)</a:t>
            </a:r>
          </a:p>
          <a:p>
            <a:endParaRPr lang="en-US" sz="2400" dirty="0"/>
          </a:p>
          <a:p>
            <a:r>
              <a:rPr lang="en-US" dirty="0"/>
              <a:t>		*Includes contingency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283" y="3906561"/>
            <a:ext cx="3844413" cy="2776215"/>
          </a:xfrm>
          <a:prstGeom prst="rect">
            <a:avLst/>
          </a:prstGeom>
          <a:ln>
            <a:noFill/>
          </a:ln>
          <a:effectLst>
            <a:softEdge rad="112500"/>
          </a:effectLst>
        </p:spPr>
      </p:pic>
    </p:spTree>
    <p:extLst>
      <p:ext uri="{BB962C8B-B14F-4D97-AF65-F5344CB8AC3E}">
        <p14:creationId xmlns:p14="http://schemas.microsoft.com/office/powerpoint/2010/main" val="4045433811"/>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3613</TotalTime>
  <Words>2035</Words>
  <Application>Microsoft Office PowerPoint</Application>
  <PresentationFormat>Widescreen</PresentationFormat>
  <Paragraphs>262</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Vapor Trail</vt:lpstr>
      <vt:lpstr>The Robinson Grand Performing Arts Center</vt:lpstr>
      <vt:lpstr>PowerPoint Presentation</vt:lpstr>
      <vt:lpstr>History &amp; Mission</vt:lpstr>
      <vt:lpstr>RENOVATION  &amp; RESTORATION</vt:lpstr>
      <vt:lpstr>RENOVATION  &amp; RESTORATION</vt:lpstr>
      <vt:lpstr>FACILITY Capabilities</vt:lpstr>
      <vt:lpstr>THE LEADING CAST</vt:lpstr>
      <vt:lpstr>Events &amp; Performances in year one</vt:lpstr>
      <vt:lpstr>Project costs</vt:lpstr>
      <vt:lpstr>Project financing</vt:lpstr>
      <vt:lpstr>FUNDING   HISTORIC &amp; NEW MARKET TAX CREDITS</vt:lpstr>
      <vt:lpstr>CDA OVERVIEW </vt:lpstr>
      <vt:lpstr>TYPES OF TAX CREDITS </vt:lpstr>
      <vt:lpstr>The 20% FEDERAL HISTORIC  TAX CREDIT: Basic Rules</vt:lpstr>
      <vt:lpstr>The secretary’s standards: a practical interpretation</vt:lpstr>
      <vt:lpstr>Federal htc benefit</vt:lpstr>
      <vt:lpstr>The West Virginia HISTORIC TAX CREDIT: Basic Rules</vt:lpstr>
      <vt:lpstr>Wv htc benefit</vt:lpstr>
      <vt:lpstr>Monetizing Historic Tax Credits</vt:lpstr>
      <vt:lpstr>HTC Legal Structure Clarksburg Development Authority | June 8, 2016 </vt:lpstr>
      <vt:lpstr>NEW MARKET TAX CREDITS</vt:lpstr>
      <vt:lpstr>NEW MARKET TAX CREDITS</vt:lpstr>
      <vt:lpstr>NEW MARKET TAX CREDITS</vt:lpstr>
      <vt:lpstr>NEW MARKET TAX CREDITS</vt:lpstr>
      <vt:lpstr>BENEFIT OF NMtc </vt:lpstr>
      <vt:lpstr>NMTC Structure Clarksburg Development Authority | June 8, 2016  </vt:lpstr>
      <vt:lpstr>NET Tax Credit benefit</vt:lpstr>
      <vt:lpstr>PowerPoint Presentation</vt:lpstr>
      <vt:lpstr>NET BENEFIT      $6,550,607 </vt:lpstr>
      <vt:lpstr>PowerPoint Presentation</vt:lpstr>
      <vt:lpstr>PowerPoint Presentation</vt:lpstr>
      <vt:lpstr>Capital campaign</vt:lpstr>
      <vt:lpstr>OPERATING FINANCING</vt:lpstr>
      <vt:lpstr>Economic benefits</vt:lpstr>
      <vt:lpstr>PROGRESS PHOTOS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Robinson Grand Performing Arts Center</dc:title>
  <dc:creator>Ryan Tolley</dc:creator>
  <cp:lastModifiedBy>Martin Howe</cp:lastModifiedBy>
  <cp:revision>55</cp:revision>
  <cp:lastPrinted>2018-09-21T12:01:30Z</cp:lastPrinted>
  <dcterms:created xsi:type="dcterms:W3CDTF">2018-06-12T19:04:21Z</dcterms:created>
  <dcterms:modified xsi:type="dcterms:W3CDTF">2025-09-23T03:05:35Z</dcterms:modified>
</cp:coreProperties>
</file>