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424" r:id="rId3"/>
    <p:sldId id="412" r:id="rId4"/>
    <p:sldId id="418" r:id="rId5"/>
    <p:sldId id="419" r:id="rId6"/>
    <p:sldId id="421" r:id="rId7"/>
    <p:sldId id="420" r:id="rId8"/>
    <p:sldId id="427" r:id="rId9"/>
    <p:sldId id="42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4DD"/>
    <a:srgbClr val="F0B31C"/>
    <a:srgbClr val="002C5C"/>
    <a:srgbClr val="9966FF"/>
    <a:srgbClr val="009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42FEE7-372E-4AEC-AC3C-09CDAA6B0F75}" v="2" dt="2025-09-23T03:32:29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ramirez" userId="5057ceccf6ff5ef8" providerId="LiveId" clId="{FAEDC5B4-A002-45EA-B664-302CE4DA52EB}"/>
    <pc:docChg chg="undo custSel addSld delSld modSld">
      <pc:chgData name="luis ramirez" userId="5057ceccf6ff5ef8" providerId="LiveId" clId="{FAEDC5B4-A002-45EA-B664-302CE4DA52EB}" dt="2025-09-23T03:32:31.348" v="5" actId="680"/>
      <pc:docMkLst>
        <pc:docMk/>
      </pc:docMkLst>
      <pc:sldChg chg="add del">
        <pc:chgData name="luis ramirez" userId="5057ceccf6ff5ef8" providerId="LiveId" clId="{FAEDC5B4-A002-45EA-B664-302CE4DA52EB}" dt="2025-09-23T03:32:29.829" v="4"/>
        <pc:sldMkLst>
          <pc:docMk/>
          <pc:sldMk cId="3138546037" sldId="258"/>
        </pc:sldMkLst>
      </pc:sldChg>
      <pc:sldChg chg="modSp add del mod">
        <pc:chgData name="luis ramirez" userId="5057ceccf6ff5ef8" providerId="LiveId" clId="{FAEDC5B4-A002-45EA-B664-302CE4DA52EB}" dt="2025-09-23T03:32:29.829" v="4"/>
        <pc:sldMkLst>
          <pc:docMk/>
          <pc:sldMk cId="4080638776" sldId="261"/>
        </pc:sldMkLst>
        <pc:spChg chg="mod">
          <ac:chgData name="luis ramirez" userId="5057ceccf6ff5ef8" providerId="LiveId" clId="{FAEDC5B4-A002-45EA-B664-302CE4DA52EB}" dt="2025-09-23T03:32:29.829" v="4"/>
          <ac:spMkLst>
            <pc:docMk/>
            <pc:sldMk cId="4080638776" sldId="261"/>
            <ac:spMk id="3" creationId="{00000000-0000-0000-0000-000000000000}"/>
          </ac:spMkLst>
        </pc:spChg>
      </pc:sldChg>
      <pc:sldChg chg="add del">
        <pc:chgData name="luis ramirez" userId="5057ceccf6ff5ef8" providerId="LiveId" clId="{FAEDC5B4-A002-45EA-B664-302CE4DA52EB}" dt="2025-09-23T03:32:29.829" v="4"/>
        <pc:sldMkLst>
          <pc:docMk/>
          <pc:sldMk cId="1694294469" sldId="264"/>
        </pc:sldMkLst>
      </pc:sldChg>
      <pc:sldChg chg="add del">
        <pc:chgData name="luis ramirez" userId="5057ceccf6ff5ef8" providerId="LiveId" clId="{FAEDC5B4-A002-45EA-B664-302CE4DA52EB}" dt="2025-09-23T03:32:29.829" v="4"/>
        <pc:sldMkLst>
          <pc:docMk/>
          <pc:sldMk cId="3827929803" sldId="267"/>
        </pc:sldMkLst>
      </pc:sldChg>
      <pc:sldChg chg="add del">
        <pc:chgData name="luis ramirez" userId="5057ceccf6ff5ef8" providerId="LiveId" clId="{FAEDC5B4-A002-45EA-B664-302CE4DA52EB}" dt="2025-09-23T03:32:29.829" v="4"/>
        <pc:sldMkLst>
          <pc:docMk/>
          <pc:sldMk cId="3229983190" sldId="268"/>
        </pc:sldMkLst>
      </pc:sldChg>
      <pc:sldChg chg="add del">
        <pc:chgData name="luis ramirez" userId="5057ceccf6ff5ef8" providerId="LiveId" clId="{FAEDC5B4-A002-45EA-B664-302CE4DA52EB}" dt="2025-09-23T03:32:29.829" v="4"/>
        <pc:sldMkLst>
          <pc:docMk/>
          <pc:sldMk cId="2157339280" sldId="269"/>
        </pc:sldMkLst>
      </pc:sldChg>
      <pc:sldChg chg="new del">
        <pc:chgData name="luis ramirez" userId="5057ceccf6ff5ef8" providerId="LiveId" clId="{FAEDC5B4-A002-45EA-B664-302CE4DA52EB}" dt="2025-09-23T03:32:31.348" v="5" actId="680"/>
        <pc:sldMkLst>
          <pc:docMk/>
          <pc:sldMk cId="771204013" sldId="428"/>
        </pc:sldMkLst>
      </pc:sldChg>
      <pc:sldChg chg="add del">
        <pc:chgData name="luis ramirez" userId="5057ceccf6ff5ef8" providerId="LiveId" clId="{FAEDC5B4-A002-45EA-B664-302CE4DA52EB}" dt="2025-09-23T03:32:29.829" v="4"/>
        <pc:sldMkLst>
          <pc:docMk/>
          <pc:sldMk cId="2857226280" sldId="42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9B0EDD-2C8B-4FCB-95FF-6BB372A0F637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7CBBB85-1024-4243-A6A4-2EED4F758AF2}">
      <dgm:prSet/>
      <dgm:spPr/>
      <dgm:t>
        <a:bodyPr/>
        <a:lstStyle/>
        <a:p>
          <a:pPr>
            <a:defRPr b="1"/>
          </a:pPr>
          <a:r>
            <a:rPr lang="en-US">
              <a:solidFill>
                <a:schemeClr val="bg1"/>
              </a:solidFill>
            </a:rPr>
            <a:t>Assessment</a:t>
          </a:r>
        </a:p>
      </dgm:t>
    </dgm:pt>
    <dgm:pt modelId="{329E8C8D-B9DD-45DE-B5B4-3CF5978F6AD9}" type="parTrans" cxnId="{95A5AC14-0B38-4461-A7E3-AE2B5DB08BCE}">
      <dgm:prSet/>
      <dgm:spPr/>
      <dgm:t>
        <a:bodyPr/>
        <a:lstStyle/>
        <a:p>
          <a:endParaRPr lang="en-US"/>
        </a:p>
      </dgm:t>
    </dgm:pt>
    <dgm:pt modelId="{E7289C9F-C27C-4250-B1F9-0DE27543595F}" type="sibTrans" cxnId="{95A5AC14-0B38-4461-A7E3-AE2B5DB08BCE}">
      <dgm:prSet/>
      <dgm:spPr/>
      <dgm:t>
        <a:bodyPr/>
        <a:lstStyle/>
        <a:p>
          <a:endParaRPr lang="en-US"/>
        </a:p>
      </dgm:t>
    </dgm:pt>
    <dgm:pt modelId="{A11A6EF6-5D5A-4D9A-9A80-83914EE0EF2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Collaborate with WV organizations to identify cybersecurity challenges</a:t>
          </a:r>
        </a:p>
      </dgm:t>
    </dgm:pt>
    <dgm:pt modelId="{3F783446-ED5B-41EE-8837-B7CE729A1238}" type="parTrans" cxnId="{F06A3EF6-9C93-465B-9B0C-713F5D677AE8}">
      <dgm:prSet/>
      <dgm:spPr/>
      <dgm:t>
        <a:bodyPr/>
        <a:lstStyle/>
        <a:p>
          <a:endParaRPr lang="en-US"/>
        </a:p>
      </dgm:t>
    </dgm:pt>
    <dgm:pt modelId="{203098BA-B588-4D99-8B11-EB52D8384A06}" type="sibTrans" cxnId="{F06A3EF6-9C93-465B-9B0C-713F5D677AE8}">
      <dgm:prSet/>
      <dgm:spPr/>
      <dgm:t>
        <a:bodyPr/>
        <a:lstStyle/>
        <a:p>
          <a:endParaRPr lang="en-US"/>
        </a:p>
      </dgm:t>
    </dgm:pt>
    <dgm:pt modelId="{A25BC265-23CB-4E2F-A5AE-D554FC58CFB4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Target solutions to address root causes</a:t>
          </a:r>
        </a:p>
      </dgm:t>
    </dgm:pt>
    <dgm:pt modelId="{1B92AD79-ADAC-4276-93EE-6A527A141DB0}" type="parTrans" cxnId="{D5FC81DA-D34A-49A8-8642-5833777E97AE}">
      <dgm:prSet/>
      <dgm:spPr/>
      <dgm:t>
        <a:bodyPr/>
        <a:lstStyle/>
        <a:p>
          <a:endParaRPr lang="en-US"/>
        </a:p>
      </dgm:t>
    </dgm:pt>
    <dgm:pt modelId="{06A7CAB6-9D6F-4266-842D-D3700381431B}" type="sibTrans" cxnId="{D5FC81DA-D34A-49A8-8642-5833777E97AE}">
      <dgm:prSet/>
      <dgm:spPr/>
      <dgm:t>
        <a:bodyPr/>
        <a:lstStyle/>
        <a:p>
          <a:endParaRPr lang="en-US"/>
        </a:p>
      </dgm:t>
    </dgm:pt>
    <dgm:pt modelId="{F0DB9982-CC35-4AFB-8BB3-6BF0F80689BB}">
      <dgm:prSet/>
      <dgm:spPr/>
      <dgm:t>
        <a:bodyPr/>
        <a:lstStyle/>
        <a:p>
          <a:pPr>
            <a:defRPr b="1"/>
          </a:pPr>
          <a:r>
            <a:rPr lang="en-US">
              <a:solidFill>
                <a:schemeClr val="bg1"/>
              </a:solidFill>
            </a:rPr>
            <a:t>Project Kickoff</a:t>
          </a:r>
        </a:p>
      </dgm:t>
    </dgm:pt>
    <dgm:pt modelId="{6AE56050-18C0-401D-AD90-818F9480A64D}" type="parTrans" cxnId="{49621168-EF9C-46B3-BC7A-0EF88BCE2833}">
      <dgm:prSet/>
      <dgm:spPr/>
      <dgm:t>
        <a:bodyPr/>
        <a:lstStyle/>
        <a:p>
          <a:endParaRPr lang="en-US"/>
        </a:p>
      </dgm:t>
    </dgm:pt>
    <dgm:pt modelId="{5D629E62-4BDA-4037-93CB-9C30D7877DA0}" type="sibTrans" cxnId="{49621168-EF9C-46B3-BC7A-0EF88BCE2833}">
      <dgm:prSet/>
      <dgm:spPr/>
      <dgm:t>
        <a:bodyPr/>
        <a:lstStyle/>
        <a:p>
          <a:endParaRPr lang="en-US"/>
        </a:p>
      </dgm:t>
    </dgm:pt>
    <dgm:pt modelId="{C6BFF0D1-CA20-4F71-9988-394EA686463E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Pair organizations with skilled students and expert faculty mentors</a:t>
          </a:r>
        </a:p>
      </dgm:t>
    </dgm:pt>
    <dgm:pt modelId="{EC926FF5-4482-44C3-ADFE-F9A17D4E7E0C}" type="parTrans" cxnId="{4C6CD3C7-2B94-48E3-8EA9-05D9A19A44FC}">
      <dgm:prSet/>
      <dgm:spPr/>
      <dgm:t>
        <a:bodyPr/>
        <a:lstStyle/>
        <a:p>
          <a:endParaRPr lang="en-US"/>
        </a:p>
      </dgm:t>
    </dgm:pt>
    <dgm:pt modelId="{3B9C8422-DC01-4296-A1BA-D646E282E8F8}" type="sibTrans" cxnId="{4C6CD3C7-2B94-48E3-8EA9-05D9A19A44FC}">
      <dgm:prSet/>
      <dgm:spPr/>
      <dgm:t>
        <a:bodyPr/>
        <a:lstStyle/>
        <a:p>
          <a:endParaRPr lang="en-US"/>
        </a:p>
      </dgm:t>
    </dgm:pt>
    <dgm:pt modelId="{5D73AADD-1A34-44B3-8AEC-2DA8675B1E62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Work together to develop practical, innovative solutions</a:t>
          </a:r>
        </a:p>
      </dgm:t>
    </dgm:pt>
    <dgm:pt modelId="{0D7E64CF-FF3D-4433-8D33-A0C706EE4281}" type="parTrans" cxnId="{669662FB-74E5-4318-B5F2-4DF1302E4762}">
      <dgm:prSet/>
      <dgm:spPr/>
      <dgm:t>
        <a:bodyPr/>
        <a:lstStyle/>
        <a:p>
          <a:endParaRPr lang="en-US"/>
        </a:p>
      </dgm:t>
    </dgm:pt>
    <dgm:pt modelId="{EA771401-E99C-4D64-8B6B-5D0426F1E987}" type="sibTrans" cxnId="{669662FB-74E5-4318-B5F2-4DF1302E4762}">
      <dgm:prSet/>
      <dgm:spPr/>
      <dgm:t>
        <a:bodyPr/>
        <a:lstStyle/>
        <a:p>
          <a:endParaRPr lang="en-US"/>
        </a:p>
      </dgm:t>
    </dgm:pt>
    <dgm:pt modelId="{AB5C7E86-B944-4B09-832A-469575B1AD53}">
      <dgm:prSet/>
      <dgm:spPr/>
      <dgm:t>
        <a:bodyPr/>
        <a:lstStyle/>
        <a:p>
          <a:pPr>
            <a:defRPr b="1"/>
          </a:pPr>
          <a:r>
            <a:rPr lang="en-US">
              <a:solidFill>
                <a:schemeClr val="bg1"/>
              </a:solidFill>
            </a:rPr>
            <a:t>Development</a:t>
          </a:r>
        </a:p>
      </dgm:t>
    </dgm:pt>
    <dgm:pt modelId="{822F7323-DD2C-4E4E-8816-5203B807E773}" type="parTrans" cxnId="{AE7D2190-2651-4555-99AC-69E6C66DCBFF}">
      <dgm:prSet/>
      <dgm:spPr/>
      <dgm:t>
        <a:bodyPr/>
        <a:lstStyle/>
        <a:p>
          <a:endParaRPr lang="en-US"/>
        </a:p>
      </dgm:t>
    </dgm:pt>
    <dgm:pt modelId="{F79EFCFB-EC6B-43DC-9AF8-3745C0ADF07C}" type="sibTrans" cxnId="{AE7D2190-2651-4555-99AC-69E6C66DCBFF}">
      <dgm:prSet/>
      <dgm:spPr/>
      <dgm:t>
        <a:bodyPr/>
        <a:lstStyle/>
        <a:p>
          <a:endParaRPr lang="en-US"/>
        </a:p>
      </dgm:t>
    </dgm:pt>
    <dgm:pt modelId="{C492B30D-203E-491F-AB2E-6863EA686AD4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Create solutions to meet organizations specific needs</a:t>
          </a:r>
        </a:p>
      </dgm:t>
    </dgm:pt>
    <dgm:pt modelId="{9A09C582-5CF7-4557-8A54-46A1CAAB3B4F}" type="parTrans" cxnId="{F396B6C5-3447-4979-AAB7-0B0CAF74FFBD}">
      <dgm:prSet/>
      <dgm:spPr/>
      <dgm:t>
        <a:bodyPr/>
        <a:lstStyle/>
        <a:p>
          <a:endParaRPr lang="en-US"/>
        </a:p>
      </dgm:t>
    </dgm:pt>
    <dgm:pt modelId="{E222CF2B-8E0D-4B48-B458-FDC896FC5802}" type="sibTrans" cxnId="{F396B6C5-3447-4979-AAB7-0B0CAF74FFBD}">
      <dgm:prSet/>
      <dgm:spPr/>
      <dgm:t>
        <a:bodyPr/>
        <a:lstStyle/>
        <a:p>
          <a:endParaRPr lang="en-US"/>
        </a:p>
      </dgm:t>
    </dgm:pt>
    <dgm:pt modelId="{C9BD9C05-C6D4-4455-AE3F-12E91DAB3864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Ensure projects are scalable and aligned with organizational goals</a:t>
          </a:r>
        </a:p>
      </dgm:t>
    </dgm:pt>
    <dgm:pt modelId="{CDA06663-E551-451E-B79F-9C02C72BC754}" type="parTrans" cxnId="{5BA6CD54-5250-45E1-8E65-46EE80B0ECFF}">
      <dgm:prSet/>
      <dgm:spPr/>
      <dgm:t>
        <a:bodyPr/>
        <a:lstStyle/>
        <a:p>
          <a:endParaRPr lang="en-US"/>
        </a:p>
      </dgm:t>
    </dgm:pt>
    <dgm:pt modelId="{3CF78CD0-1DA1-4309-86B4-CA2EBEF30BBD}" type="sibTrans" cxnId="{5BA6CD54-5250-45E1-8E65-46EE80B0ECFF}">
      <dgm:prSet/>
      <dgm:spPr/>
      <dgm:t>
        <a:bodyPr/>
        <a:lstStyle/>
        <a:p>
          <a:endParaRPr lang="en-US"/>
        </a:p>
      </dgm:t>
    </dgm:pt>
    <dgm:pt modelId="{B8F75ABA-6086-481A-AB24-D852B974C4B3}">
      <dgm:prSet/>
      <dgm:spPr/>
      <dgm:t>
        <a:bodyPr/>
        <a:lstStyle/>
        <a:p>
          <a:pPr>
            <a:defRPr b="1"/>
          </a:pPr>
          <a:r>
            <a:rPr lang="en-US">
              <a:solidFill>
                <a:schemeClr val="bg1"/>
              </a:solidFill>
            </a:rPr>
            <a:t>Delivery</a:t>
          </a:r>
        </a:p>
      </dgm:t>
    </dgm:pt>
    <dgm:pt modelId="{B3F61736-44DD-4B0E-991D-2957A64703A3}" type="parTrans" cxnId="{F6320D7D-15CF-417B-99D1-080D472F3A6A}">
      <dgm:prSet/>
      <dgm:spPr/>
      <dgm:t>
        <a:bodyPr/>
        <a:lstStyle/>
        <a:p>
          <a:endParaRPr lang="en-US"/>
        </a:p>
      </dgm:t>
    </dgm:pt>
    <dgm:pt modelId="{543E79ED-70AB-45AA-8678-9F73D8D544FF}" type="sibTrans" cxnId="{F6320D7D-15CF-417B-99D1-080D472F3A6A}">
      <dgm:prSet/>
      <dgm:spPr/>
      <dgm:t>
        <a:bodyPr/>
        <a:lstStyle/>
        <a:p>
          <a:endParaRPr lang="en-US"/>
        </a:p>
      </dgm:t>
    </dgm:pt>
    <dgm:pt modelId="{8BD18DDA-39D9-4853-983C-FAE807931401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Provide actionable insights, recommendations, strategies, and solutions for organizations</a:t>
          </a:r>
        </a:p>
      </dgm:t>
    </dgm:pt>
    <dgm:pt modelId="{098E90A1-A722-4CED-853B-6846A763DB89}" type="parTrans" cxnId="{01D5D036-5B85-45A1-81DF-D2FF3D5B44AC}">
      <dgm:prSet/>
      <dgm:spPr/>
      <dgm:t>
        <a:bodyPr/>
        <a:lstStyle/>
        <a:p>
          <a:endParaRPr lang="en-US"/>
        </a:p>
      </dgm:t>
    </dgm:pt>
    <dgm:pt modelId="{A0A9831D-5038-4A55-A937-FAAD7F85CEAA}" type="sibTrans" cxnId="{01D5D036-5B85-45A1-81DF-D2FF3D5B44AC}">
      <dgm:prSet/>
      <dgm:spPr/>
      <dgm:t>
        <a:bodyPr/>
        <a:lstStyle/>
        <a:p>
          <a:endParaRPr lang="en-US"/>
        </a:p>
      </dgm:t>
    </dgm:pt>
    <dgm:pt modelId="{5BE4DB9B-4A55-47C3-8F44-48521F4822B0}">
      <dgm:prSet/>
      <dgm:spPr/>
      <dgm:t>
        <a:bodyPr/>
        <a:lstStyle/>
        <a:p>
          <a:pPr>
            <a:defRPr b="1"/>
          </a:pPr>
          <a:r>
            <a:rPr lang="en-US">
              <a:solidFill>
                <a:schemeClr val="bg1"/>
              </a:solidFill>
            </a:rPr>
            <a:t>Improvement</a:t>
          </a:r>
        </a:p>
      </dgm:t>
    </dgm:pt>
    <dgm:pt modelId="{E8270771-8C58-431D-BE2A-138B698B7CD8}" type="parTrans" cxnId="{80A27FBD-646B-41C9-988C-54301CF4C19F}">
      <dgm:prSet/>
      <dgm:spPr/>
      <dgm:t>
        <a:bodyPr/>
        <a:lstStyle/>
        <a:p>
          <a:endParaRPr lang="en-US"/>
        </a:p>
      </dgm:t>
    </dgm:pt>
    <dgm:pt modelId="{00A1ABF5-F6DF-4A09-8FBE-6F04BF41046E}" type="sibTrans" cxnId="{80A27FBD-646B-41C9-988C-54301CF4C19F}">
      <dgm:prSet/>
      <dgm:spPr/>
      <dgm:t>
        <a:bodyPr/>
        <a:lstStyle/>
        <a:p>
          <a:endParaRPr lang="en-US"/>
        </a:p>
      </dgm:t>
    </dgm:pt>
    <dgm:pt modelId="{67C84C6D-5DBB-4C52-9F78-251E7F8B3BB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Present the finished solution and provide support</a:t>
          </a:r>
        </a:p>
      </dgm:t>
    </dgm:pt>
    <dgm:pt modelId="{F0C465C5-B0AD-4E8B-BB66-47C45D9BAEA3}" type="parTrans" cxnId="{B17558AA-ADE9-4E31-A410-EE5A549141D1}">
      <dgm:prSet/>
      <dgm:spPr/>
      <dgm:t>
        <a:bodyPr/>
        <a:lstStyle/>
        <a:p>
          <a:endParaRPr lang="en-US"/>
        </a:p>
      </dgm:t>
    </dgm:pt>
    <dgm:pt modelId="{69724F0F-A5CB-451E-8610-48C10AC71535}" type="sibTrans" cxnId="{B17558AA-ADE9-4E31-A410-EE5A549141D1}">
      <dgm:prSet/>
      <dgm:spPr/>
      <dgm:t>
        <a:bodyPr/>
        <a:lstStyle/>
        <a:p>
          <a:endParaRPr lang="en-US"/>
        </a:p>
      </dgm:t>
    </dgm:pt>
    <dgm:pt modelId="{9A8EEF4C-ED00-45E5-9C44-C40C73E67C09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Organizations take ownership of continual improvement and maintenance</a:t>
          </a:r>
        </a:p>
      </dgm:t>
    </dgm:pt>
    <dgm:pt modelId="{EDF395CA-80F8-488C-9730-AEB06A5ADF0D}" type="parTrans" cxnId="{725F4654-B0C1-4CF5-AD98-5C24E7072ECF}">
      <dgm:prSet/>
      <dgm:spPr/>
      <dgm:t>
        <a:bodyPr/>
        <a:lstStyle/>
        <a:p>
          <a:endParaRPr lang="en-US"/>
        </a:p>
      </dgm:t>
    </dgm:pt>
    <dgm:pt modelId="{E5C1CF18-2B33-4385-B9EE-728D1EAA1305}" type="sibTrans" cxnId="{725F4654-B0C1-4CF5-AD98-5C24E7072ECF}">
      <dgm:prSet/>
      <dgm:spPr/>
      <dgm:t>
        <a:bodyPr/>
        <a:lstStyle/>
        <a:p>
          <a:endParaRPr lang="en-US"/>
        </a:p>
      </dgm:t>
    </dgm:pt>
    <dgm:pt modelId="{84D343AE-B0E1-4513-8B89-B3FCF62C9E94}" type="pres">
      <dgm:prSet presAssocID="{D99B0EDD-2C8B-4FCB-95FF-6BB372A0F637}" presName="root" presStyleCnt="0">
        <dgm:presLayoutVars>
          <dgm:dir/>
          <dgm:resizeHandles val="exact"/>
        </dgm:presLayoutVars>
      </dgm:prSet>
      <dgm:spPr/>
    </dgm:pt>
    <dgm:pt modelId="{AAEE1DA1-9AA9-48B9-9866-FBD880B93EC2}" type="pres">
      <dgm:prSet presAssocID="{67CBBB85-1024-4243-A6A4-2EED4F758AF2}" presName="compNode" presStyleCnt="0"/>
      <dgm:spPr/>
    </dgm:pt>
    <dgm:pt modelId="{49C3ED1B-13F0-42B4-9761-56D70EA01E70}" type="pres">
      <dgm:prSet presAssocID="{67CBBB85-1024-4243-A6A4-2EED4F758A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F5B4B127-B4A4-49DA-8C81-97370464E3BF}" type="pres">
      <dgm:prSet presAssocID="{67CBBB85-1024-4243-A6A4-2EED4F758AF2}" presName="iconSpace" presStyleCnt="0"/>
      <dgm:spPr/>
    </dgm:pt>
    <dgm:pt modelId="{E7A6461B-2386-4D88-A832-224572C0BA04}" type="pres">
      <dgm:prSet presAssocID="{67CBBB85-1024-4243-A6A4-2EED4F758AF2}" presName="parTx" presStyleLbl="revTx" presStyleIdx="0" presStyleCnt="10">
        <dgm:presLayoutVars>
          <dgm:chMax val="0"/>
          <dgm:chPref val="0"/>
        </dgm:presLayoutVars>
      </dgm:prSet>
      <dgm:spPr/>
    </dgm:pt>
    <dgm:pt modelId="{98498E03-BA77-45BC-9982-87D021F5DE2C}" type="pres">
      <dgm:prSet presAssocID="{67CBBB85-1024-4243-A6A4-2EED4F758AF2}" presName="txSpace" presStyleCnt="0"/>
      <dgm:spPr/>
    </dgm:pt>
    <dgm:pt modelId="{4EF3C1DB-A630-4FF3-BB37-300414BA5BAA}" type="pres">
      <dgm:prSet presAssocID="{67CBBB85-1024-4243-A6A4-2EED4F758AF2}" presName="desTx" presStyleLbl="revTx" presStyleIdx="1" presStyleCnt="10">
        <dgm:presLayoutVars/>
      </dgm:prSet>
      <dgm:spPr/>
    </dgm:pt>
    <dgm:pt modelId="{BBD9EC5C-0507-4B11-B549-7326D42F5FE1}" type="pres">
      <dgm:prSet presAssocID="{E7289C9F-C27C-4250-B1F9-0DE27543595F}" presName="sibTrans" presStyleCnt="0"/>
      <dgm:spPr/>
    </dgm:pt>
    <dgm:pt modelId="{84CC0779-3A95-4483-9D2A-0F845C541891}" type="pres">
      <dgm:prSet presAssocID="{F0DB9982-CC35-4AFB-8BB3-6BF0F80689BB}" presName="compNode" presStyleCnt="0"/>
      <dgm:spPr/>
    </dgm:pt>
    <dgm:pt modelId="{E10AAE42-3AF2-44FE-8863-DDA8489F16F4}" type="pres">
      <dgm:prSet presAssocID="{F0DB9982-CC35-4AFB-8BB3-6BF0F80689B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715FB328-56E2-4129-9D3E-EDDB5E83181D}" type="pres">
      <dgm:prSet presAssocID="{F0DB9982-CC35-4AFB-8BB3-6BF0F80689BB}" presName="iconSpace" presStyleCnt="0"/>
      <dgm:spPr/>
    </dgm:pt>
    <dgm:pt modelId="{D8635934-216A-4E5F-A965-A8F0071D8AE8}" type="pres">
      <dgm:prSet presAssocID="{F0DB9982-CC35-4AFB-8BB3-6BF0F80689BB}" presName="parTx" presStyleLbl="revTx" presStyleIdx="2" presStyleCnt="10">
        <dgm:presLayoutVars>
          <dgm:chMax val="0"/>
          <dgm:chPref val="0"/>
        </dgm:presLayoutVars>
      </dgm:prSet>
      <dgm:spPr/>
    </dgm:pt>
    <dgm:pt modelId="{10FBBCBD-D2F0-45FB-A3DF-2287EF7D23BD}" type="pres">
      <dgm:prSet presAssocID="{F0DB9982-CC35-4AFB-8BB3-6BF0F80689BB}" presName="txSpace" presStyleCnt="0"/>
      <dgm:spPr/>
    </dgm:pt>
    <dgm:pt modelId="{3D245C56-FB6D-42A8-8314-EC07F16569D2}" type="pres">
      <dgm:prSet presAssocID="{F0DB9982-CC35-4AFB-8BB3-6BF0F80689BB}" presName="desTx" presStyleLbl="revTx" presStyleIdx="3" presStyleCnt="10">
        <dgm:presLayoutVars/>
      </dgm:prSet>
      <dgm:spPr/>
    </dgm:pt>
    <dgm:pt modelId="{40353F2D-4F53-4101-9D8F-1BDCF80B7DEF}" type="pres">
      <dgm:prSet presAssocID="{5D629E62-4BDA-4037-93CB-9C30D7877DA0}" presName="sibTrans" presStyleCnt="0"/>
      <dgm:spPr/>
    </dgm:pt>
    <dgm:pt modelId="{35CA56E0-175B-4143-B757-2546EA27D305}" type="pres">
      <dgm:prSet presAssocID="{AB5C7E86-B944-4B09-832A-469575B1AD53}" presName="compNode" presStyleCnt="0"/>
      <dgm:spPr/>
    </dgm:pt>
    <dgm:pt modelId="{4E093607-E484-4674-96C7-AFA9CC00DCB9}" type="pres">
      <dgm:prSet presAssocID="{AB5C7E86-B944-4B09-832A-469575B1AD5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work"/>
        </a:ext>
      </dgm:extLst>
    </dgm:pt>
    <dgm:pt modelId="{6DED86EF-A513-4EB4-B710-4D69BA277F8D}" type="pres">
      <dgm:prSet presAssocID="{AB5C7E86-B944-4B09-832A-469575B1AD53}" presName="iconSpace" presStyleCnt="0"/>
      <dgm:spPr/>
    </dgm:pt>
    <dgm:pt modelId="{A56C40D4-A5A5-4FC6-B13F-E5AA94869E61}" type="pres">
      <dgm:prSet presAssocID="{AB5C7E86-B944-4B09-832A-469575B1AD53}" presName="parTx" presStyleLbl="revTx" presStyleIdx="4" presStyleCnt="10">
        <dgm:presLayoutVars>
          <dgm:chMax val="0"/>
          <dgm:chPref val="0"/>
        </dgm:presLayoutVars>
      </dgm:prSet>
      <dgm:spPr/>
    </dgm:pt>
    <dgm:pt modelId="{A796A6E2-8ECE-4A0A-8FB1-C0AA85BD2EA9}" type="pres">
      <dgm:prSet presAssocID="{AB5C7E86-B944-4B09-832A-469575B1AD53}" presName="txSpace" presStyleCnt="0"/>
      <dgm:spPr/>
    </dgm:pt>
    <dgm:pt modelId="{AE289E60-C953-48AE-B5ED-EFE42EBAEF63}" type="pres">
      <dgm:prSet presAssocID="{AB5C7E86-B944-4B09-832A-469575B1AD53}" presName="desTx" presStyleLbl="revTx" presStyleIdx="5" presStyleCnt="10">
        <dgm:presLayoutVars/>
      </dgm:prSet>
      <dgm:spPr/>
    </dgm:pt>
    <dgm:pt modelId="{1197C644-27D5-41EB-8141-C497E27806B1}" type="pres">
      <dgm:prSet presAssocID="{F79EFCFB-EC6B-43DC-9AF8-3745C0ADF07C}" presName="sibTrans" presStyleCnt="0"/>
      <dgm:spPr/>
    </dgm:pt>
    <dgm:pt modelId="{E0665AD7-A687-47AD-BA46-C8A97907DBCA}" type="pres">
      <dgm:prSet presAssocID="{B8F75ABA-6086-481A-AB24-D852B974C4B3}" presName="compNode" presStyleCnt="0"/>
      <dgm:spPr/>
    </dgm:pt>
    <dgm:pt modelId="{FD12B713-E29A-480B-936A-E93C30DF34EC}" type="pres">
      <dgm:prSet presAssocID="{B8F75ABA-6086-481A-AB24-D852B974C4B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CB8ACE9C-84E1-4D83-A7D1-4AAFAC45C3D9}" type="pres">
      <dgm:prSet presAssocID="{B8F75ABA-6086-481A-AB24-D852B974C4B3}" presName="iconSpace" presStyleCnt="0"/>
      <dgm:spPr/>
    </dgm:pt>
    <dgm:pt modelId="{6AC1C82B-BCC7-4E95-8FB2-5E8EF7458E37}" type="pres">
      <dgm:prSet presAssocID="{B8F75ABA-6086-481A-AB24-D852B974C4B3}" presName="parTx" presStyleLbl="revTx" presStyleIdx="6" presStyleCnt="10">
        <dgm:presLayoutVars>
          <dgm:chMax val="0"/>
          <dgm:chPref val="0"/>
        </dgm:presLayoutVars>
      </dgm:prSet>
      <dgm:spPr/>
    </dgm:pt>
    <dgm:pt modelId="{B2728362-C094-4C83-80A5-0A7B72690C85}" type="pres">
      <dgm:prSet presAssocID="{B8F75ABA-6086-481A-AB24-D852B974C4B3}" presName="txSpace" presStyleCnt="0"/>
      <dgm:spPr/>
    </dgm:pt>
    <dgm:pt modelId="{0A8CCA17-83B2-4E65-8084-6E00EB6D7523}" type="pres">
      <dgm:prSet presAssocID="{B8F75ABA-6086-481A-AB24-D852B974C4B3}" presName="desTx" presStyleLbl="revTx" presStyleIdx="7" presStyleCnt="10">
        <dgm:presLayoutVars/>
      </dgm:prSet>
      <dgm:spPr/>
    </dgm:pt>
    <dgm:pt modelId="{9896106C-98EB-4468-942A-ACDE7A1E750D}" type="pres">
      <dgm:prSet presAssocID="{543E79ED-70AB-45AA-8678-9F73D8D544FF}" presName="sibTrans" presStyleCnt="0"/>
      <dgm:spPr/>
    </dgm:pt>
    <dgm:pt modelId="{B6B7AC75-9EED-488A-9D9E-CC9C295BA265}" type="pres">
      <dgm:prSet presAssocID="{5BE4DB9B-4A55-47C3-8F44-48521F4822B0}" presName="compNode" presStyleCnt="0"/>
      <dgm:spPr/>
    </dgm:pt>
    <dgm:pt modelId="{EBFF8271-E38B-4F4D-90FC-FD18A9FAA5E1}" type="pres">
      <dgm:prSet presAssocID="{5BE4DB9B-4A55-47C3-8F44-48521F4822B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orce Management"/>
        </a:ext>
      </dgm:extLst>
    </dgm:pt>
    <dgm:pt modelId="{651C3346-1873-481E-8F40-70093BAD1795}" type="pres">
      <dgm:prSet presAssocID="{5BE4DB9B-4A55-47C3-8F44-48521F4822B0}" presName="iconSpace" presStyleCnt="0"/>
      <dgm:spPr/>
    </dgm:pt>
    <dgm:pt modelId="{80C58459-6D97-4717-89E0-007F865877CE}" type="pres">
      <dgm:prSet presAssocID="{5BE4DB9B-4A55-47C3-8F44-48521F4822B0}" presName="parTx" presStyleLbl="revTx" presStyleIdx="8" presStyleCnt="10">
        <dgm:presLayoutVars>
          <dgm:chMax val="0"/>
          <dgm:chPref val="0"/>
        </dgm:presLayoutVars>
      </dgm:prSet>
      <dgm:spPr/>
    </dgm:pt>
    <dgm:pt modelId="{99A0CF6D-D8E6-42A2-8669-CA0FC6982F49}" type="pres">
      <dgm:prSet presAssocID="{5BE4DB9B-4A55-47C3-8F44-48521F4822B0}" presName="txSpace" presStyleCnt="0"/>
      <dgm:spPr/>
    </dgm:pt>
    <dgm:pt modelId="{B1079603-0E0E-4A0B-998D-12341BC927C4}" type="pres">
      <dgm:prSet presAssocID="{5BE4DB9B-4A55-47C3-8F44-48521F4822B0}" presName="desTx" presStyleLbl="revTx" presStyleIdx="9" presStyleCnt="10">
        <dgm:presLayoutVars/>
      </dgm:prSet>
      <dgm:spPr/>
    </dgm:pt>
  </dgm:ptLst>
  <dgm:cxnLst>
    <dgm:cxn modelId="{4DF8980B-0F47-456B-83C2-D89C454EB7A4}" type="presOf" srcId="{9A8EEF4C-ED00-45E5-9C44-C40C73E67C09}" destId="{B1079603-0E0E-4A0B-998D-12341BC927C4}" srcOrd="0" destOrd="1" presId="urn:microsoft.com/office/officeart/2018/5/layout/CenteredIconLabelDescriptionList"/>
    <dgm:cxn modelId="{CC9A3B12-234A-477B-B3F4-07963B22F7C8}" type="presOf" srcId="{8BD18DDA-39D9-4853-983C-FAE807931401}" destId="{0A8CCA17-83B2-4E65-8084-6E00EB6D7523}" srcOrd="0" destOrd="0" presId="urn:microsoft.com/office/officeart/2018/5/layout/CenteredIconLabelDescriptionList"/>
    <dgm:cxn modelId="{E3881A14-B4E5-4782-B12E-070F1EA16CE4}" type="presOf" srcId="{C6BFF0D1-CA20-4F71-9988-394EA686463E}" destId="{3D245C56-FB6D-42A8-8314-EC07F16569D2}" srcOrd="0" destOrd="0" presId="urn:microsoft.com/office/officeart/2018/5/layout/CenteredIconLabelDescriptionList"/>
    <dgm:cxn modelId="{95A5AC14-0B38-4461-A7E3-AE2B5DB08BCE}" srcId="{D99B0EDD-2C8B-4FCB-95FF-6BB372A0F637}" destId="{67CBBB85-1024-4243-A6A4-2EED4F758AF2}" srcOrd="0" destOrd="0" parTransId="{329E8C8D-B9DD-45DE-B5B4-3CF5978F6AD9}" sibTransId="{E7289C9F-C27C-4250-B1F9-0DE27543595F}"/>
    <dgm:cxn modelId="{38AD6F1B-BC8E-430E-A423-5D258096E8B8}" type="presOf" srcId="{B8F75ABA-6086-481A-AB24-D852B974C4B3}" destId="{6AC1C82B-BCC7-4E95-8FB2-5E8EF7458E37}" srcOrd="0" destOrd="0" presId="urn:microsoft.com/office/officeart/2018/5/layout/CenteredIconLabelDescriptionList"/>
    <dgm:cxn modelId="{5A94B32E-72E9-4B5E-8370-8CDA7EBD469E}" type="presOf" srcId="{A25BC265-23CB-4E2F-A5AE-D554FC58CFB4}" destId="{4EF3C1DB-A630-4FF3-BB37-300414BA5BAA}" srcOrd="0" destOrd="1" presId="urn:microsoft.com/office/officeart/2018/5/layout/CenteredIconLabelDescriptionList"/>
    <dgm:cxn modelId="{01D5D036-5B85-45A1-81DF-D2FF3D5B44AC}" srcId="{B8F75ABA-6086-481A-AB24-D852B974C4B3}" destId="{8BD18DDA-39D9-4853-983C-FAE807931401}" srcOrd="0" destOrd="0" parTransId="{098E90A1-A722-4CED-853B-6846A763DB89}" sibTransId="{A0A9831D-5038-4A55-A937-FAAD7F85CEAA}"/>
    <dgm:cxn modelId="{C3597D5B-4DCF-414C-B321-BAF2AF028E6B}" type="presOf" srcId="{A11A6EF6-5D5A-4D9A-9A80-83914EE0EF2A}" destId="{4EF3C1DB-A630-4FF3-BB37-300414BA5BAA}" srcOrd="0" destOrd="0" presId="urn:microsoft.com/office/officeart/2018/5/layout/CenteredIconLabelDescriptionList"/>
    <dgm:cxn modelId="{360A065F-8AD3-4EAC-9E95-CC88D4862F63}" type="presOf" srcId="{F0DB9982-CC35-4AFB-8BB3-6BF0F80689BB}" destId="{D8635934-216A-4E5F-A965-A8F0071D8AE8}" srcOrd="0" destOrd="0" presId="urn:microsoft.com/office/officeart/2018/5/layout/CenteredIconLabelDescriptionList"/>
    <dgm:cxn modelId="{49621168-EF9C-46B3-BC7A-0EF88BCE2833}" srcId="{D99B0EDD-2C8B-4FCB-95FF-6BB372A0F637}" destId="{F0DB9982-CC35-4AFB-8BB3-6BF0F80689BB}" srcOrd="1" destOrd="0" parTransId="{6AE56050-18C0-401D-AD90-818F9480A64D}" sibTransId="{5D629E62-4BDA-4037-93CB-9C30D7877DA0}"/>
    <dgm:cxn modelId="{53127B6A-0945-43A5-B576-0CB0C3EDA13F}" type="presOf" srcId="{C9BD9C05-C6D4-4455-AE3F-12E91DAB3864}" destId="{AE289E60-C953-48AE-B5ED-EFE42EBAEF63}" srcOrd="0" destOrd="1" presId="urn:microsoft.com/office/officeart/2018/5/layout/CenteredIconLabelDescriptionList"/>
    <dgm:cxn modelId="{94FD8C4D-FA2D-4D1E-B583-F5183881AD33}" type="presOf" srcId="{5BE4DB9B-4A55-47C3-8F44-48521F4822B0}" destId="{80C58459-6D97-4717-89E0-007F865877CE}" srcOrd="0" destOrd="0" presId="urn:microsoft.com/office/officeart/2018/5/layout/CenteredIconLabelDescriptionList"/>
    <dgm:cxn modelId="{725F4654-B0C1-4CF5-AD98-5C24E7072ECF}" srcId="{5BE4DB9B-4A55-47C3-8F44-48521F4822B0}" destId="{9A8EEF4C-ED00-45E5-9C44-C40C73E67C09}" srcOrd="1" destOrd="0" parTransId="{EDF395CA-80F8-488C-9730-AEB06A5ADF0D}" sibTransId="{E5C1CF18-2B33-4385-B9EE-728D1EAA1305}"/>
    <dgm:cxn modelId="{5BA6CD54-5250-45E1-8E65-46EE80B0ECFF}" srcId="{AB5C7E86-B944-4B09-832A-469575B1AD53}" destId="{C9BD9C05-C6D4-4455-AE3F-12E91DAB3864}" srcOrd="1" destOrd="0" parTransId="{CDA06663-E551-451E-B79F-9C02C72BC754}" sibTransId="{3CF78CD0-1DA1-4309-86B4-CA2EBEF30BBD}"/>
    <dgm:cxn modelId="{8DE3A459-7D74-4AB7-AAFC-245A6EDF768B}" type="presOf" srcId="{67C84C6D-5DBB-4C52-9F78-251E7F8B3BBA}" destId="{B1079603-0E0E-4A0B-998D-12341BC927C4}" srcOrd="0" destOrd="0" presId="urn:microsoft.com/office/officeart/2018/5/layout/CenteredIconLabelDescriptionList"/>
    <dgm:cxn modelId="{F6320D7D-15CF-417B-99D1-080D472F3A6A}" srcId="{D99B0EDD-2C8B-4FCB-95FF-6BB372A0F637}" destId="{B8F75ABA-6086-481A-AB24-D852B974C4B3}" srcOrd="3" destOrd="0" parTransId="{B3F61736-44DD-4B0E-991D-2957A64703A3}" sibTransId="{543E79ED-70AB-45AA-8678-9F73D8D544FF}"/>
    <dgm:cxn modelId="{AE7D2190-2651-4555-99AC-69E6C66DCBFF}" srcId="{D99B0EDD-2C8B-4FCB-95FF-6BB372A0F637}" destId="{AB5C7E86-B944-4B09-832A-469575B1AD53}" srcOrd="2" destOrd="0" parTransId="{822F7323-DD2C-4E4E-8816-5203B807E773}" sibTransId="{F79EFCFB-EC6B-43DC-9AF8-3745C0ADF07C}"/>
    <dgm:cxn modelId="{B17558AA-ADE9-4E31-A410-EE5A549141D1}" srcId="{5BE4DB9B-4A55-47C3-8F44-48521F4822B0}" destId="{67C84C6D-5DBB-4C52-9F78-251E7F8B3BBA}" srcOrd="0" destOrd="0" parTransId="{F0C465C5-B0AD-4E8B-BB66-47C45D9BAEA3}" sibTransId="{69724F0F-A5CB-451E-8610-48C10AC71535}"/>
    <dgm:cxn modelId="{5511C8AD-3037-466A-9E99-2966010B0E78}" type="presOf" srcId="{C492B30D-203E-491F-AB2E-6863EA686AD4}" destId="{AE289E60-C953-48AE-B5ED-EFE42EBAEF63}" srcOrd="0" destOrd="0" presId="urn:microsoft.com/office/officeart/2018/5/layout/CenteredIconLabelDescriptionList"/>
    <dgm:cxn modelId="{80A27FBD-646B-41C9-988C-54301CF4C19F}" srcId="{D99B0EDD-2C8B-4FCB-95FF-6BB372A0F637}" destId="{5BE4DB9B-4A55-47C3-8F44-48521F4822B0}" srcOrd="4" destOrd="0" parTransId="{E8270771-8C58-431D-BE2A-138B698B7CD8}" sibTransId="{00A1ABF5-F6DF-4A09-8FBE-6F04BF41046E}"/>
    <dgm:cxn modelId="{F396B6C5-3447-4979-AAB7-0B0CAF74FFBD}" srcId="{AB5C7E86-B944-4B09-832A-469575B1AD53}" destId="{C492B30D-203E-491F-AB2E-6863EA686AD4}" srcOrd="0" destOrd="0" parTransId="{9A09C582-5CF7-4557-8A54-46A1CAAB3B4F}" sibTransId="{E222CF2B-8E0D-4B48-B458-FDC896FC5802}"/>
    <dgm:cxn modelId="{4C6CD3C7-2B94-48E3-8EA9-05D9A19A44FC}" srcId="{F0DB9982-CC35-4AFB-8BB3-6BF0F80689BB}" destId="{C6BFF0D1-CA20-4F71-9988-394EA686463E}" srcOrd="0" destOrd="0" parTransId="{EC926FF5-4482-44C3-ADFE-F9A17D4E7E0C}" sibTransId="{3B9C8422-DC01-4296-A1BA-D646E282E8F8}"/>
    <dgm:cxn modelId="{664B08C8-EE4D-4177-86F0-66B92AA3E9AF}" type="presOf" srcId="{5D73AADD-1A34-44B3-8AEC-2DA8675B1E62}" destId="{3D245C56-FB6D-42A8-8314-EC07F16569D2}" srcOrd="0" destOrd="1" presId="urn:microsoft.com/office/officeart/2018/5/layout/CenteredIconLabelDescriptionList"/>
    <dgm:cxn modelId="{E7F475D2-7C85-4FE5-9DA0-B480B0F924F0}" type="presOf" srcId="{D99B0EDD-2C8B-4FCB-95FF-6BB372A0F637}" destId="{84D343AE-B0E1-4513-8B89-B3FCF62C9E94}" srcOrd="0" destOrd="0" presId="urn:microsoft.com/office/officeart/2018/5/layout/CenteredIconLabelDescriptionList"/>
    <dgm:cxn modelId="{D5FC81DA-D34A-49A8-8642-5833777E97AE}" srcId="{67CBBB85-1024-4243-A6A4-2EED4F758AF2}" destId="{A25BC265-23CB-4E2F-A5AE-D554FC58CFB4}" srcOrd="1" destOrd="0" parTransId="{1B92AD79-ADAC-4276-93EE-6A527A141DB0}" sibTransId="{06A7CAB6-9D6F-4266-842D-D3700381431B}"/>
    <dgm:cxn modelId="{685626DB-41FE-46AA-9767-CE992C95D50F}" type="presOf" srcId="{AB5C7E86-B944-4B09-832A-469575B1AD53}" destId="{A56C40D4-A5A5-4FC6-B13F-E5AA94869E61}" srcOrd="0" destOrd="0" presId="urn:microsoft.com/office/officeart/2018/5/layout/CenteredIconLabelDescriptionList"/>
    <dgm:cxn modelId="{F06A3EF6-9C93-465B-9B0C-713F5D677AE8}" srcId="{67CBBB85-1024-4243-A6A4-2EED4F758AF2}" destId="{A11A6EF6-5D5A-4D9A-9A80-83914EE0EF2A}" srcOrd="0" destOrd="0" parTransId="{3F783446-ED5B-41EE-8837-B7CE729A1238}" sibTransId="{203098BA-B588-4D99-8B11-EB52D8384A06}"/>
    <dgm:cxn modelId="{669662FB-74E5-4318-B5F2-4DF1302E4762}" srcId="{F0DB9982-CC35-4AFB-8BB3-6BF0F80689BB}" destId="{5D73AADD-1A34-44B3-8AEC-2DA8675B1E62}" srcOrd="1" destOrd="0" parTransId="{0D7E64CF-FF3D-4433-8D33-A0C706EE4281}" sibTransId="{EA771401-E99C-4D64-8B6B-5D0426F1E987}"/>
    <dgm:cxn modelId="{68161FFD-4FC6-4B01-8BE4-50693349FCBF}" type="presOf" srcId="{67CBBB85-1024-4243-A6A4-2EED4F758AF2}" destId="{E7A6461B-2386-4D88-A832-224572C0BA04}" srcOrd="0" destOrd="0" presId="urn:microsoft.com/office/officeart/2018/5/layout/CenteredIconLabelDescriptionList"/>
    <dgm:cxn modelId="{8204ACDA-7FD4-40F2-9492-F183562D0F28}" type="presParOf" srcId="{84D343AE-B0E1-4513-8B89-B3FCF62C9E94}" destId="{AAEE1DA1-9AA9-48B9-9866-FBD880B93EC2}" srcOrd="0" destOrd="0" presId="urn:microsoft.com/office/officeart/2018/5/layout/CenteredIconLabelDescriptionList"/>
    <dgm:cxn modelId="{CFAA88FF-0C3B-4F37-97D2-2E6B15488487}" type="presParOf" srcId="{AAEE1DA1-9AA9-48B9-9866-FBD880B93EC2}" destId="{49C3ED1B-13F0-42B4-9761-56D70EA01E70}" srcOrd="0" destOrd="0" presId="urn:microsoft.com/office/officeart/2018/5/layout/CenteredIconLabelDescriptionList"/>
    <dgm:cxn modelId="{9364DAA4-1155-447E-9EA1-095D5F75B2D5}" type="presParOf" srcId="{AAEE1DA1-9AA9-48B9-9866-FBD880B93EC2}" destId="{F5B4B127-B4A4-49DA-8C81-97370464E3BF}" srcOrd="1" destOrd="0" presId="urn:microsoft.com/office/officeart/2018/5/layout/CenteredIconLabelDescriptionList"/>
    <dgm:cxn modelId="{4D2A0B82-C89F-4C5E-AA16-AC9408E31C33}" type="presParOf" srcId="{AAEE1DA1-9AA9-48B9-9866-FBD880B93EC2}" destId="{E7A6461B-2386-4D88-A832-224572C0BA04}" srcOrd="2" destOrd="0" presId="urn:microsoft.com/office/officeart/2018/5/layout/CenteredIconLabelDescriptionList"/>
    <dgm:cxn modelId="{06F1D7D3-1E35-484A-8E78-DB773FCE6932}" type="presParOf" srcId="{AAEE1DA1-9AA9-48B9-9866-FBD880B93EC2}" destId="{98498E03-BA77-45BC-9982-87D021F5DE2C}" srcOrd="3" destOrd="0" presId="urn:microsoft.com/office/officeart/2018/5/layout/CenteredIconLabelDescriptionList"/>
    <dgm:cxn modelId="{7A44EF6E-D8C7-42F5-9075-6978D0ED3D77}" type="presParOf" srcId="{AAEE1DA1-9AA9-48B9-9866-FBD880B93EC2}" destId="{4EF3C1DB-A630-4FF3-BB37-300414BA5BAA}" srcOrd="4" destOrd="0" presId="urn:microsoft.com/office/officeart/2018/5/layout/CenteredIconLabelDescriptionList"/>
    <dgm:cxn modelId="{A7C7BDB2-C758-4C61-811A-EEDC09B6B168}" type="presParOf" srcId="{84D343AE-B0E1-4513-8B89-B3FCF62C9E94}" destId="{BBD9EC5C-0507-4B11-B549-7326D42F5FE1}" srcOrd="1" destOrd="0" presId="urn:microsoft.com/office/officeart/2018/5/layout/CenteredIconLabelDescriptionList"/>
    <dgm:cxn modelId="{B2A0E225-E7B3-4524-9B5D-A21CA5ECEDF9}" type="presParOf" srcId="{84D343AE-B0E1-4513-8B89-B3FCF62C9E94}" destId="{84CC0779-3A95-4483-9D2A-0F845C541891}" srcOrd="2" destOrd="0" presId="urn:microsoft.com/office/officeart/2018/5/layout/CenteredIconLabelDescriptionList"/>
    <dgm:cxn modelId="{43E0DD6B-3DB6-4105-AD41-E6D15131A09B}" type="presParOf" srcId="{84CC0779-3A95-4483-9D2A-0F845C541891}" destId="{E10AAE42-3AF2-44FE-8863-DDA8489F16F4}" srcOrd="0" destOrd="0" presId="urn:microsoft.com/office/officeart/2018/5/layout/CenteredIconLabelDescriptionList"/>
    <dgm:cxn modelId="{76DA75FC-2F3E-4EF2-92CC-A30ECC5C6CE9}" type="presParOf" srcId="{84CC0779-3A95-4483-9D2A-0F845C541891}" destId="{715FB328-56E2-4129-9D3E-EDDB5E83181D}" srcOrd="1" destOrd="0" presId="urn:microsoft.com/office/officeart/2018/5/layout/CenteredIconLabelDescriptionList"/>
    <dgm:cxn modelId="{FF84DD82-12D6-47DB-9BB6-803DB0425A2A}" type="presParOf" srcId="{84CC0779-3A95-4483-9D2A-0F845C541891}" destId="{D8635934-216A-4E5F-A965-A8F0071D8AE8}" srcOrd="2" destOrd="0" presId="urn:microsoft.com/office/officeart/2018/5/layout/CenteredIconLabelDescriptionList"/>
    <dgm:cxn modelId="{37D24F7F-2F95-4A2C-AEDA-44FE3E583B03}" type="presParOf" srcId="{84CC0779-3A95-4483-9D2A-0F845C541891}" destId="{10FBBCBD-D2F0-45FB-A3DF-2287EF7D23BD}" srcOrd="3" destOrd="0" presId="urn:microsoft.com/office/officeart/2018/5/layout/CenteredIconLabelDescriptionList"/>
    <dgm:cxn modelId="{D10EDDA3-DB0A-499F-89C7-B49AC86EB148}" type="presParOf" srcId="{84CC0779-3A95-4483-9D2A-0F845C541891}" destId="{3D245C56-FB6D-42A8-8314-EC07F16569D2}" srcOrd="4" destOrd="0" presId="urn:microsoft.com/office/officeart/2018/5/layout/CenteredIconLabelDescriptionList"/>
    <dgm:cxn modelId="{E602F589-7CB6-4536-8C5C-5A168F106D36}" type="presParOf" srcId="{84D343AE-B0E1-4513-8B89-B3FCF62C9E94}" destId="{40353F2D-4F53-4101-9D8F-1BDCF80B7DEF}" srcOrd="3" destOrd="0" presId="urn:microsoft.com/office/officeart/2018/5/layout/CenteredIconLabelDescriptionList"/>
    <dgm:cxn modelId="{4672234C-C9E4-4EE3-8B48-05A60F7746FA}" type="presParOf" srcId="{84D343AE-B0E1-4513-8B89-B3FCF62C9E94}" destId="{35CA56E0-175B-4143-B757-2546EA27D305}" srcOrd="4" destOrd="0" presId="urn:microsoft.com/office/officeart/2018/5/layout/CenteredIconLabelDescriptionList"/>
    <dgm:cxn modelId="{1D279D9B-4B56-4819-BA00-C97523F87BFB}" type="presParOf" srcId="{35CA56E0-175B-4143-B757-2546EA27D305}" destId="{4E093607-E484-4674-96C7-AFA9CC00DCB9}" srcOrd="0" destOrd="0" presId="urn:microsoft.com/office/officeart/2018/5/layout/CenteredIconLabelDescriptionList"/>
    <dgm:cxn modelId="{13C125EC-9C70-4B87-8E2B-748C8D1191DE}" type="presParOf" srcId="{35CA56E0-175B-4143-B757-2546EA27D305}" destId="{6DED86EF-A513-4EB4-B710-4D69BA277F8D}" srcOrd="1" destOrd="0" presId="urn:microsoft.com/office/officeart/2018/5/layout/CenteredIconLabelDescriptionList"/>
    <dgm:cxn modelId="{DB4DF606-7A32-40B8-AEA6-53C20BFD3AE0}" type="presParOf" srcId="{35CA56E0-175B-4143-B757-2546EA27D305}" destId="{A56C40D4-A5A5-4FC6-B13F-E5AA94869E61}" srcOrd="2" destOrd="0" presId="urn:microsoft.com/office/officeart/2018/5/layout/CenteredIconLabelDescriptionList"/>
    <dgm:cxn modelId="{2AD2750E-1922-47D2-A8EA-BADA07012CC6}" type="presParOf" srcId="{35CA56E0-175B-4143-B757-2546EA27D305}" destId="{A796A6E2-8ECE-4A0A-8FB1-C0AA85BD2EA9}" srcOrd="3" destOrd="0" presId="urn:microsoft.com/office/officeart/2018/5/layout/CenteredIconLabelDescriptionList"/>
    <dgm:cxn modelId="{6805345C-C34F-42A0-B969-E773CF45B187}" type="presParOf" srcId="{35CA56E0-175B-4143-B757-2546EA27D305}" destId="{AE289E60-C953-48AE-B5ED-EFE42EBAEF63}" srcOrd="4" destOrd="0" presId="urn:microsoft.com/office/officeart/2018/5/layout/CenteredIconLabelDescriptionList"/>
    <dgm:cxn modelId="{15567A99-3387-4D0A-9AE4-12615D1A8205}" type="presParOf" srcId="{84D343AE-B0E1-4513-8B89-B3FCF62C9E94}" destId="{1197C644-27D5-41EB-8141-C497E27806B1}" srcOrd="5" destOrd="0" presId="urn:microsoft.com/office/officeart/2018/5/layout/CenteredIconLabelDescriptionList"/>
    <dgm:cxn modelId="{F8EBCCC9-1D11-4E61-B2C1-3195D7FB1FFB}" type="presParOf" srcId="{84D343AE-B0E1-4513-8B89-B3FCF62C9E94}" destId="{E0665AD7-A687-47AD-BA46-C8A97907DBCA}" srcOrd="6" destOrd="0" presId="urn:microsoft.com/office/officeart/2018/5/layout/CenteredIconLabelDescriptionList"/>
    <dgm:cxn modelId="{B9A89A48-3CA2-4AF7-8B6E-EFF8D4B5CF52}" type="presParOf" srcId="{E0665AD7-A687-47AD-BA46-C8A97907DBCA}" destId="{FD12B713-E29A-480B-936A-E93C30DF34EC}" srcOrd="0" destOrd="0" presId="urn:microsoft.com/office/officeart/2018/5/layout/CenteredIconLabelDescriptionList"/>
    <dgm:cxn modelId="{BFF7076E-E667-4DFA-AFDD-016612E2D422}" type="presParOf" srcId="{E0665AD7-A687-47AD-BA46-C8A97907DBCA}" destId="{CB8ACE9C-84E1-4D83-A7D1-4AAFAC45C3D9}" srcOrd="1" destOrd="0" presId="urn:microsoft.com/office/officeart/2018/5/layout/CenteredIconLabelDescriptionList"/>
    <dgm:cxn modelId="{D279C740-500A-4426-995E-BBE117669316}" type="presParOf" srcId="{E0665AD7-A687-47AD-BA46-C8A97907DBCA}" destId="{6AC1C82B-BCC7-4E95-8FB2-5E8EF7458E37}" srcOrd="2" destOrd="0" presId="urn:microsoft.com/office/officeart/2018/5/layout/CenteredIconLabelDescriptionList"/>
    <dgm:cxn modelId="{C414D8AF-F98C-4CC0-A5D4-F7210D468CC0}" type="presParOf" srcId="{E0665AD7-A687-47AD-BA46-C8A97907DBCA}" destId="{B2728362-C094-4C83-80A5-0A7B72690C85}" srcOrd="3" destOrd="0" presId="urn:microsoft.com/office/officeart/2018/5/layout/CenteredIconLabelDescriptionList"/>
    <dgm:cxn modelId="{47124D37-18DE-4DBC-B41A-796F03F0FBEC}" type="presParOf" srcId="{E0665AD7-A687-47AD-BA46-C8A97907DBCA}" destId="{0A8CCA17-83B2-4E65-8084-6E00EB6D7523}" srcOrd="4" destOrd="0" presId="urn:microsoft.com/office/officeart/2018/5/layout/CenteredIconLabelDescriptionList"/>
    <dgm:cxn modelId="{0C08FC1F-D0A9-4D13-8BE0-D7AF5D0B36FF}" type="presParOf" srcId="{84D343AE-B0E1-4513-8B89-B3FCF62C9E94}" destId="{9896106C-98EB-4468-942A-ACDE7A1E750D}" srcOrd="7" destOrd="0" presId="urn:microsoft.com/office/officeart/2018/5/layout/CenteredIconLabelDescriptionList"/>
    <dgm:cxn modelId="{6F68E063-84D3-4892-BADC-D63E1AC94B4E}" type="presParOf" srcId="{84D343AE-B0E1-4513-8B89-B3FCF62C9E94}" destId="{B6B7AC75-9EED-488A-9D9E-CC9C295BA265}" srcOrd="8" destOrd="0" presId="urn:microsoft.com/office/officeart/2018/5/layout/CenteredIconLabelDescriptionList"/>
    <dgm:cxn modelId="{70526B19-E840-45A6-98D3-9AECBDB7A080}" type="presParOf" srcId="{B6B7AC75-9EED-488A-9D9E-CC9C295BA265}" destId="{EBFF8271-E38B-4F4D-90FC-FD18A9FAA5E1}" srcOrd="0" destOrd="0" presId="urn:microsoft.com/office/officeart/2018/5/layout/CenteredIconLabelDescriptionList"/>
    <dgm:cxn modelId="{33AA0287-1D01-4AD8-B9FF-387D21052DC5}" type="presParOf" srcId="{B6B7AC75-9EED-488A-9D9E-CC9C295BA265}" destId="{651C3346-1873-481E-8F40-70093BAD1795}" srcOrd="1" destOrd="0" presId="urn:microsoft.com/office/officeart/2018/5/layout/CenteredIconLabelDescriptionList"/>
    <dgm:cxn modelId="{87C18C98-21C5-4C24-904D-EA9132A62480}" type="presParOf" srcId="{B6B7AC75-9EED-488A-9D9E-CC9C295BA265}" destId="{80C58459-6D97-4717-89E0-007F865877CE}" srcOrd="2" destOrd="0" presId="urn:microsoft.com/office/officeart/2018/5/layout/CenteredIconLabelDescriptionList"/>
    <dgm:cxn modelId="{7272EBF9-1B2A-44A6-9C42-1B090E688F18}" type="presParOf" srcId="{B6B7AC75-9EED-488A-9D9E-CC9C295BA265}" destId="{99A0CF6D-D8E6-42A2-8669-CA0FC6982F49}" srcOrd="3" destOrd="0" presId="urn:microsoft.com/office/officeart/2018/5/layout/CenteredIconLabelDescriptionList"/>
    <dgm:cxn modelId="{ED963AD6-BEF9-4E8E-9B3E-8ED5218DAE02}" type="presParOf" srcId="{B6B7AC75-9EED-488A-9D9E-CC9C295BA265}" destId="{B1079603-0E0E-4A0B-998D-12341BC927C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2DF98-2EA4-41A1-B7CF-E82B609BD0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1572CE-2FA6-41FE-A043-67FF80A0FFDD}" type="pres">
      <dgm:prSet presAssocID="{00F2DF98-2EA4-41A1-B7CF-E82B609BD00F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EAEE877-05AA-4F7E-9E09-839C64F9C407}" type="presOf" srcId="{00F2DF98-2EA4-41A1-B7CF-E82B609BD00F}" destId="{461572CE-2FA6-41FE-A043-67FF80A0FF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F2DF98-2EA4-41A1-B7CF-E82B609BD0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2F7F0A-002F-43C4-98DA-2B5BE2512A70}">
      <dgm:prSet/>
      <dgm:spPr>
        <a:noFill/>
        <a:ln w="28575">
          <a:solidFill>
            <a:srgbClr val="F0B31C"/>
          </a:solidFill>
        </a:ln>
      </dgm:spPr>
      <dgm:t>
        <a:bodyPr/>
        <a:lstStyle/>
        <a:p>
          <a:r>
            <a:rPr lang="en-US" b="1" i="0" dirty="0"/>
            <a:t>The CRRC, although based at WVU, operates as a state-wide initiative</a:t>
          </a:r>
          <a:endParaRPr lang="en-US" i="0" dirty="0"/>
        </a:p>
      </dgm:t>
    </dgm:pt>
    <dgm:pt modelId="{5F8C20CD-C436-4E77-981C-B6B2EFF91AEE}" type="parTrans" cxnId="{73D59C4D-1E3E-42F7-A3DC-7882D160C23A}">
      <dgm:prSet/>
      <dgm:spPr/>
      <dgm:t>
        <a:bodyPr/>
        <a:lstStyle/>
        <a:p>
          <a:endParaRPr lang="en-US"/>
        </a:p>
      </dgm:t>
    </dgm:pt>
    <dgm:pt modelId="{AD3F3624-155E-4872-8713-7546C3382530}" type="sibTrans" cxnId="{73D59C4D-1E3E-42F7-A3DC-7882D160C23A}">
      <dgm:prSet/>
      <dgm:spPr/>
      <dgm:t>
        <a:bodyPr/>
        <a:lstStyle/>
        <a:p>
          <a:endParaRPr lang="en-US"/>
        </a:p>
      </dgm:t>
    </dgm:pt>
    <dgm:pt modelId="{68ED9E45-A837-4479-98B9-B7D08878274E}">
      <dgm:prSet/>
      <dgm:spPr>
        <a:noFill/>
        <a:ln w="31750">
          <a:solidFill>
            <a:srgbClr val="1784DD"/>
          </a:solidFill>
        </a:ln>
      </dgm:spPr>
      <dgm:t>
        <a:bodyPr/>
        <a:lstStyle/>
        <a:p>
          <a:r>
            <a:rPr lang="en-US" b="1" i="0" dirty="0"/>
            <a:t>Partners with WV higher education, municipalities, and business associations across the state</a:t>
          </a:r>
          <a:endParaRPr lang="en-US" i="0" dirty="0"/>
        </a:p>
      </dgm:t>
    </dgm:pt>
    <dgm:pt modelId="{780B3E12-ADD2-4204-BE72-611C14410C51}" type="parTrans" cxnId="{AF72D05D-9F2E-4026-962E-8DD7276FA355}">
      <dgm:prSet/>
      <dgm:spPr/>
      <dgm:t>
        <a:bodyPr/>
        <a:lstStyle/>
        <a:p>
          <a:endParaRPr lang="en-US"/>
        </a:p>
      </dgm:t>
    </dgm:pt>
    <dgm:pt modelId="{8CABBB08-7857-4EC1-9607-CD5564EFA91A}" type="sibTrans" cxnId="{AF72D05D-9F2E-4026-962E-8DD7276FA355}">
      <dgm:prSet/>
      <dgm:spPr/>
      <dgm:t>
        <a:bodyPr/>
        <a:lstStyle/>
        <a:p>
          <a:endParaRPr lang="en-US"/>
        </a:p>
      </dgm:t>
    </dgm:pt>
    <dgm:pt modelId="{A78AE78B-7A49-4D45-BEC9-CBCE33FE6B3D}">
      <dgm:prSet/>
      <dgm:spPr>
        <a:noFill/>
        <a:ln w="31750">
          <a:solidFill>
            <a:srgbClr val="009E5A"/>
          </a:solidFill>
        </a:ln>
      </dgm:spPr>
      <dgm:t>
        <a:bodyPr/>
        <a:lstStyle/>
        <a:p>
          <a:r>
            <a:rPr lang="en-US" b="1" i="0" dirty="0"/>
            <a:t>Aims to impact all 55 WV counties</a:t>
          </a:r>
          <a:endParaRPr lang="en-US" i="0" dirty="0"/>
        </a:p>
      </dgm:t>
    </dgm:pt>
    <dgm:pt modelId="{F8B7E404-5481-422C-8D4A-1D940E8E7058}" type="parTrans" cxnId="{5521669E-44FA-402C-AD67-D48711C5AF25}">
      <dgm:prSet/>
      <dgm:spPr/>
      <dgm:t>
        <a:bodyPr/>
        <a:lstStyle/>
        <a:p>
          <a:endParaRPr lang="en-US"/>
        </a:p>
      </dgm:t>
    </dgm:pt>
    <dgm:pt modelId="{3D155CB9-3F93-4044-A2B2-E533740D2C02}" type="sibTrans" cxnId="{5521669E-44FA-402C-AD67-D48711C5AF25}">
      <dgm:prSet/>
      <dgm:spPr/>
      <dgm:t>
        <a:bodyPr/>
        <a:lstStyle/>
        <a:p>
          <a:endParaRPr lang="en-US"/>
        </a:p>
      </dgm:t>
    </dgm:pt>
    <dgm:pt modelId="{EC5878BC-E157-4A20-8A44-4E9F357845FB}">
      <dgm:prSet/>
      <dgm:spPr>
        <a:noFill/>
        <a:ln w="3175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n-US" b="1" i="1" u="sng" dirty="0"/>
            <a:t>The only state-wide cybersecurity support organization in the nation</a:t>
          </a:r>
          <a:endParaRPr lang="en-US" dirty="0"/>
        </a:p>
      </dgm:t>
    </dgm:pt>
    <dgm:pt modelId="{B3074456-243F-4413-B2B6-A2AC1686107A}" type="parTrans" cxnId="{99204339-E4BE-4613-B595-32F734B699B5}">
      <dgm:prSet/>
      <dgm:spPr/>
      <dgm:t>
        <a:bodyPr/>
        <a:lstStyle/>
        <a:p>
          <a:endParaRPr lang="en-US"/>
        </a:p>
      </dgm:t>
    </dgm:pt>
    <dgm:pt modelId="{18077FA6-B59B-4AEC-B41D-C05461E3072B}" type="sibTrans" cxnId="{99204339-E4BE-4613-B595-32F734B699B5}">
      <dgm:prSet/>
      <dgm:spPr/>
      <dgm:t>
        <a:bodyPr/>
        <a:lstStyle/>
        <a:p>
          <a:endParaRPr lang="en-US"/>
        </a:p>
      </dgm:t>
    </dgm:pt>
    <dgm:pt modelId="{461572CE-2FA6-41FE-A043-67FF80A0FFDD}" type="pres">
      <dgm:prSet presAssocID="{00F2DF98-2EA4-41A1-B7CF-E82B609BD00F}" presName="linear" presStyleCnt="0">
        <dgm:presLayoutVars>
          <dgm:animLvl val="lvl"/>
          <dgm:resizeHandles val="exact"/>
        </dgm:presLayoutVars>
      </dgm:prSet>
      <dgm:spPr/>
    </dgm:pt>
    <dgm:pt modelId="{97474583-FE6A-4FA4-BF5C-8EFC2AAF4C10}" type="pres">
      <dgm:prSet presAssocID="{392F7F0A-002F-43C4-98DA-2B5BE2512A7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141D2D8-887A-4EA4-8810-59E0BC43DAB5}" type="pres">
      <dgm:prSet presAssocID="{AD3F3624-155E-4872-8713-7546C3382530}" presName="spacer" presStyleCnt="0"/>
      <dgm:spPr/>
    </dgm:pt>
    <dgm:pt modelId="{E1F87FF7-85DE-4EAF-A20C-95F6697C1834}" type="pres">
      <dgm:prSet presAssocID="{68ED9E45-A837-4479-98B9-B7D08878274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8FC3985-A6FB-4401-8BEC-8C50D4F85367}" type="pres">
      <dgm:prSet presAssocID="{8CABBB08-7857-4EC1-9607-CD5564EFA91A}" presName="spacer" presStyleCnt="0"/>
      <dgm:spPr/>
    </dgm:pt>
    <dgm:pt modelId="{865D2276-64EE-4BBB-BC09-0CC93B197EC5}" type="pres">
      <dgm:prSet presAssocID="{A78AE78B-7A49-4D45-BEC9-CBCE33FE6B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2C1E3BE-C516-404C-AE1E-2F8A67CB56AF}" type="pres">
      <dgm:prSet presAssocID="{3D155CB9-3F93-4044-A2B2-E533740D2C02}" presName="spacer" presStyleCnt="0"/>
      <dgm:spPr/>
    </dgm:pt>
    <dgm:pt modelId="{D7A8664F-1EDB-40FB-B542-A3031C022B03}" type="pres">
      <dgm:prSet presAssocID="{EC5878BC-E157-4A20-8A44-4E9F357845F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B6E2D1C-A051-471F-BAE2-22AED878A331}" type="presOf" srcId="{392F7F0A-002F-43C4-98DA-2B5BE2512A70}" destId="{97474583-FE6A-4FA4-BF5C-8EFC2AAF4C10}" srcOrd="0" destOrd="0" presId="urn:microsoft.com/office/officeart/2005/8/layout/vList2"/>
    <dgm:cxn modelId="{99204339-E4BE-4613-B595-32F734B699B5}" srcId="{00F2DF98-2EA4-41A1-B7CF-E82B609BD00F}" destId="{EC5878BC-E157-4A20-8A44-4E9F357845FB}" srcOrd="3" destOrd="0" parTransId="{B3074456-243F-4413-B2B6-A2AC1686107A}" sibTransId="{18077FA6-B59B-4AEC-B41D-C05461E3072B}"/>
    <dgm:cxn modelId="{AF72D05D-9F2E-4026-962E-8DD7276FA355}" srcId="{00F2DF98-2EA4-41A1-B7CF-E82B609BD00F}" destId="{68ED9E45-A837-4479-98B9-B7D08878274E}" srcOrd="1" destOrd="0" parTransId="{780B3E12-ADD2-4204-BE72-611C14410C51}" sibTransId="{8CABBB08-7857-4EC1-9607-CD5564EFA91A}"/>
    <dgm:cxn modelId="{87891C41-31BF-4EA3-BB69-DC70B320CA1F}" type="presOf" srcId="{A78AE78B-7A49-4D45-BEC9-CBCE33FE6B3D}" destId="{865D2276-64EE-4BBB-BC09-0CC93B197EC5}" srcOrd="0" destOrd="0" presId="urn:microsoft.com/office/officeart/2005/8/layout/vList2"/>
    <dgm:cxn modelId="{73D59C4D-1E3E-42F7-A3DC-7882D160C23A}" srcId="{00F2DF98-2EA4-41A1-B7CF-E82B609BD00F}" destId="{392F7F0A-002F-43C4-98DA-2B5BE2512A70}" srcOrd="0" destOrd="0" parTransId="{5F8C20CD-C436-4E77-981C-B6B2EFF91AEE}" sibTransId="{AD3F3624-155E-4872-8713-7546C3382530}"/>
    <dgm:cxn modelId="{9EAEE877-05AA-4F7E-9E09-839C64F9C407}" type="presOf" srcId="{00F2DF98-2EA4-41A1-B7CF-E82B609BD00F}" destId="{461572CE-2FA6-41FE-A043-67FF80A0FFDD}" srcOrd="0" destOrd="0" presId="urn:microsoft.com/office/officeart/2005/8/layout/vList2"/>
    <dgm:cxn modelId="{5521669E-44FA-402C-AD67-D48711C5AF25}" srcId="{00F2DF98-2EA4-41A1-B7CF-E82B609BD00F}" destId="{A78AE78B-7A49-4D45-BEC9-CBCE33FE6B3D}" srcOrd="2" destOrd="0" parTransId="{F8B7E404-5481-422C-8D4A-1D940E8E7058}" sibTransId="{3D155CB9-3F93-4044-A2B2-E533740D2C02}"/>
    <dgm:cxn modelId="{98FB0CB2-86AB-4756-98FA-3C99F8D02121}" type="presOf" srcId="{EC5878BC-E157-4A20-8A44-4E9F357845FB}" destId="{D7A8664F-1EDB-40FB-B542-A3031C022B03}" srcOrd="0" destOrd="0" presId="urn:microsoft.com/office/officeart/2005/8/layout/vList2"/>
    <dgm:cxn modelId="{B12A24B7-359D-41BB-82DF-23E631288EF3}" type="presOf" srcId="{68ED9E45-A837-4479-98B9-B7D08878274E}" destId="{E1F87FF7-85DE-4EAF-A20C-95F6697C1834}" srcOrd="0" destOrd="0" presId="urn:microsoft.com/office/officeart/2005/8/layout/vList2"/>
    <dgm:cxn modelId="{97F9A996-8826-4C3C-BBAD-376E9FEAC40F}" type="presParOf" srcId="{461572CE-2FA6-41FE-A043-67FF80A0FFDD}" destId="{97474583-FE6A-4FA4-BF5C-8EFC2AAF4C10}" srcOrd="0" destOrd="0" presId="urn:microsoft.com/office/officeart/2005/8/layout/vList2"/>
    <dgm:cxn modelId="{AFC16F65-9A3F-4372-A236-0547B65B5A12}" type="presParOf" srcId="{461572CE-2FA6-41FE-A043-67FF80A0FFDD}" destId="{7141D2D8-887A-4EA4-8810-59E0BC43DAB5}" srcOrd="1" destOrd="0" presId="urn:microsoft.com/office/officeart/2005/8/layout/vList2"/>
    <dgm:cxn modelId="{603E1A39-411D-43B5-934C-F02506252E5A}" type="presParOf" srcId="{461572CE-2FA6-41FE-A043-67FF80A0FFDD}" destId="{E1F87FF7-85DE-4EAF-A20C-95F6697C1834}" srcOrd="2" destOrd="0" presId="urn:microsoft.com/office/officeart/2005/8/layout/vList2"/>
    <dgm:cxn modelId="{C5C7C578-4593-4457-88D6-00D1603BD687}" type="presParOf" srcId="{461572CE-2FA6-41FE-A043-67FF80A0FFDD}" destId="{48FC3985-A6FB-4401-8BEC-8C50D4F85367}" srcOrd="3" destOrd="0" presId="urn:microsoft.com/office/officeart/2005/8/layout/vList2"/>
    <dgm:cxn modelId="{B4D32D63-E04B-418A-9629-33D40FF32781}" type="presParOf" srcId="{461572CE-2FA6-41FE-A043-67FF80A0FFDD}" destId="{865D2276-64EE-4BBB-BC09-0CC93B197EC5}" srcOrd="4" destOrd="0" presId="urn:microsoft.com/office/officeart/2005/8/layout/vList2"/>
    <dgm:cxn modelId="{A0DA2452-264F-4440-A104-54B6F483220A}" type="presParOf" srcId="{461572CE-2FA6-41FE-A043-67FF80A0FFDD}" destId="{F2C1E3BE-C516-404C-AE1E-2F8A67CB56AF}" srcOrd="5" destOrd="0" presId="urn:microsoft.com/office/officeart/2005/8/layout/vList2"/>
    <dgm:cxn modelId="{4F366800-6451-4201-A510-2B87EE0CAEE3}" type="presParOf" srcId="{461572CE-2FA6-41FE-A043-67FF80A0FFDD}" destId="{D7A8664F-1EDB-40FB-B542-A3031C022B0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F2DF98-2EA4-41A1-B7CF-E82B609BD0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2F7F0A-002F-43C4-98DA-2B5BE2512A70}">
      <dgm:prSet/>
      <dgm:spPr>
        <a:noFill/>
        <a:ln w="28575">
          <a:solidFill>
            <a:srgbClr val="F0B31C"/>
          </a:solidFill>
        </a:ln>
      </dgm:spPr>
      <dgm:t>
        <a:bodyPr/>
        <a:lstStyle/>
        <a:p>
          <a:r>
            <a:rPr lang="en-US" b="1" dirty="0"/>
            <a:t>Students get hands-on experiential learning opportunities. </a:t>
          </a:r>
        </a:p>
        <a:p>
          <a:r>
            <a:rPr lang="en-US" b="1" dirty="0"/>
            <a:t>One-of-a-kind experience in the nation</a:t>
          </a:r>
          <a:endParaRPr lang="en-US" b="1" i="0" dirty="0"/>
        </a:p>
      </dgm:t>
    </dgm:pt>
    <dgm:pt modelId="{5F8C20CD-C436-4E77-981C-B6B2EFF91AEE}" type="parTrans" cxnId="{73D59C4D-1E3E-42F7-A3DC-7882D160C23A}">
      <dgm:prSet/>
      <dgm:spPr/>
      <dgm:t>
        <a:bodyPr/>
        <a:lstStyle/>
        <a:p>
          <a:endParaRPr lang="en-US"/>
        </a:p>
      </dgm:t>
    </dgm:pt>
    <dgm:pt modelId="{AD3F3624-155E-4872-8713-7546C3382530}" type="sibTrans" cxnId="{73D59C4D-1E3E-42F7-A3DC-7882D160C23A}">
      <dgm:prSet/>
      <dgm:spPr/>
      <dgm:t>
        <a:bodyPr/>
        <a:lstStyle/>
        <a:p>
          <a:endParaRPr lang="en-US"/>
        </a:p>
      </dgm:t>
    </dgm:pt>
    <dgm:pt modelId="{68ED9E45-A837-4479-98B9-B7D08878274E}">
      <dgm:prSet/>
      <dgm:spPr>
        <a:noFill/>
        <a:ln w="31750">
          <a:solidFill>
            <a:srgbClr val="1784DD"/>
          </a:solidFill>
        </a:ln>
      </dgm:spPr>
      <dgm:t>
        <a:bodyPr/>
        <a:lstStyle/>
        <a:p>
          <a:r>
            <a:rPr lang="en-US" b="1" dirty="0"/>
            <a:t>Students from any WV 2-year or 4-year college or university are able to apply for a Cyber-Resilience Fellowship</a:t>
          </a:r>
          <a:endParaRPr lang="en-US" b="1" i="0" dirty="0"/>
        </a:p>
      </dgm:t>
    </dgm:pt>
    <dgm:pt modelId="{780B3E12-ADD2-4204-BE72-611C14410C51}" type="parTrans" cxnId="{AF72D05D-9F2E-4026-962E-8DD7276FA355}">
      <dgm:prSet/>
      <dgm:spPr/>
      <dgm:t>
        <a:bodyPr/>
        <a:lstStyle/>
        <a:p>
          <a:endParaRPr lang="en-US"/>
        </a:p>
      </dgm:t>
    </dgm:pt>
    <dgm:pt modelId="{8CABBB08-7857-4EC1-9607-CD5564EFA91A}" type="sibTrans" cxnId="{AF72D05D-9F2E-4026-962E-8DD7276FA355}">
      <dgm:prSet/>
      <dgm:spPr/>
      <dgm:t>
        <a:bodyPr/>
        <a:lstStyle/>
        <a:p>
          <a:endParaRPr lang="en-US"/>
        </a:p>
      </dgm:t>
    </dgm:pt>
    <dgm:pt modelId="{A78AE78B-7A49-4D45-BEC9-CBCE33FE6B3D}">
      <dgm:prSet/>
      <dgm:spPr>
        <a:noFill/>
        <a:ln w="31750">
          <a:solidFill>
            <a:srgbClr val="009E5A"/>
          </a:solidFill>
        </a:ln>
      </dgm:spPr>
      <dgm:t>
        <a:bodyPr/>
        <a:lstStyle/>
        <a:p>
          <a:r>
            <a:rPr lang="en-US" b="1" dirty="0"/>
            <a:t>Fellowships offer up to $5,000 stipend.  Perfect for students in need, and for gaining work experience</a:t>
          </a:r>
          <a:endParaRPr lang="en-US" b="1" i="0" dirty="0"/>
        </a:p>
      </dgm:t>
    </dgm:pt>
    <dgm:pt modelId="{F8B7E404-5481-422C-8D4A-1D940E8E7058}" type="parTrans" cxnId="{5521669E-44FA-402C-AD67-D48711C5AF25}">
      <dgm:prSet/>
      <dgm:spPr/>
      <dgm:t>
        <a:bodyPr/>
        <a:lstStyle/>
        <a:p>
          <a:endParaRPr lang="en-US"/>
        </a:p>
      </dgm:t>
    </dgm:pt>
    <dgm:pt modelId="{3D155CB9-3F93-4044-A2B2-E533740D2C02}" type="sibTrans" cxnId="{5521669E-44FA-402C-AD67-D48711C5AF25}">
      <dgm:prSet/>
      <dgm:spPr/>
      <dgm:t>
        <a:bodyPr/>
        <a:lstStyle/>
        <a:p>
          <a:endParaRPr lang="en-US"/>
        </a:p>
      </dgm:t>
    </dgm:pt>
    <dgm:pt modelId="{EC5878BC-E157-4A20-8A44-4E9F357845FB}">
      <dgm:prSet/>
      <dgm:spPr>
        <a:noFill/>
        <a:ln w="3175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n-US" b="1" i="1" u="sng" dirty="0"/>
            <a:t>The CRRC places West Virginia at the tip of the spear in cybersecurity education</a:t>
          </a:r>
        </a:p>
      </dgm:t>
    </dgm:pt>
    <dgm:pt modelId="{B3074456-243F-4413-B2B6-A2AC1686107A}" type="parTrans" cxnId="{99204339-E4BE-4613-B595-32F734B699B5}">
      <dgm:prSet/>
      <dgm:spPr/>
      <dgm:t>
        <a:bodyPr/>
        <a:lstStyle/>
        <a:p>
          <a:endParaRPr lang="en-US"/>
        </a:p>
      </dgm:t>
    </dgm:pt>
    <dgm:pt modelId="{18077FA6-B59B-4AEC-B41D-C05461E3072B}" type="sibTrans" cxnId="{99204339-E4BE-4613-B595-32F734B699B5}">
      <dgm:prSet/>
      <dgm:spPr/>
      <dgm:t>
        <a:bodyPr/>
        <a:lstStyle/>
        <a:p>
          <a:endParaRPr lang="en-US"/>
        </a:p>
      </dgm:t>
    </dgm:pt>
    <dgm:pt modelId="{461572CE-2FA6-41FE-A043-67FF80A0FFDD}" type="pres">
      <dgm:prSet presAssocID="{00F2DF98-2EA4-41A1-B7CF-E82B609BD00F}" presName="linear" presStyleCnt="0">
        <dgm:presLayoutVars>
          <dgm:animLvl val="lvl"/>
          <dgm:resizeHandles val="exact"/>
        </dgm:presLayoutVars>
      </dgm:prSet>
      <dgm:spPr/>
    </dgm:pt>
    <dgm:pt modelId="{97474583-FE6A-4FA4-BF5C-8EFC2AAF4C10}" type="pres">
      <dgm:prSet presAssocID="{392F7F0A-002F-43C4-98DA-2B5BE2512A70}" presName="parentText" presStyleLbl="node1" presStyleIdx="0" presStyleCnt="4" custLinFactNeighborY="1201">
        <dgm:presLayoutVars>
          <dgm:chMax val="0"/>
          <dgm:bulletEnabled val="1"/>
        </dgm:presLayoutVars>
      </dgm:prSet>
      <dgm:spPr/>
    </dgm:pt>
    <dgm:pt modelId="{7141D2D8-887A-4EA4-8810-59E0BC43DAB5}" type="pres">
      <dgm:prSet presAssocID="{AD3F3624-155E-4872-8713-7546C3382530}" presName="spacer" presStyleCnt="0"/>
      <dgm:spPr/>
    </dgm:pt>
    <dgm:pt modelId="{E1F87FF7-85DE-4EAF-A20C-95F6697C1834}" type="pres">
      <dgm:prSet presAssocID="{68ED9E45-A837-4479-98B9-B7D08878274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8FC3985-A6FB-4401-8BEC-8C50D4F85367}" type="pres">
      <dgm:prSet presAssocID="{8CABBB08-7857-4EC1-9607-CD5564EFA91A}" presName="spacer" presStyleCnt="0"/>
      <dgm:spPr/>
    </dgm:pt>
    <dgm:pt modelId="{865D2276-64EE-4BBB-BC09-0CC93B197EC5}" type="pres">
      <dgm:prSet presAssocID="{A78AE78B-7A49-4D45-BEC9-CBCE33FE6B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2C1E3BE-C516-404C-AE1E-2F8A67CB56AF}" type="pres">
      <dgm:prSet presAssocID="{3D155CB9-3F93-4044-A2B2-E533740D2C02}" presName="spacer" presStyleCnt="0"/>
      <dgm:spPr/>
    </dgm:pt>
    <dgm:pt modelId="{D7A8664F-1EDB-40FB-B542-A3031C022B03}" type="pres">
      <dgm:prSet presAssocID="{EC5878BC-E157-4A20-8A44-4E9F357845F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B6E2D1C-A051-471F-BAE2-22AED878A331}" type="presOf" srcId="{392F7F0A-002F-43C4-98DA-2B5BE2512A70}" destId="{97474583-FE6A-4FA4-BF5C-8EFC2AAF4C10}" srcOrd="0" destOrd="0" presId="urn:microsoft.com/office/officeart/2005/8/layout/vList2"/>
    <dgm:cxn modelId="{99204339-E4BE-4613-B595-32F734B699B5}" srcId="{00F2DF98-2EA4-41A1-B7CF-E82B609BD00F}" destId="{EC5878BC-E157-4A20-8A44-4E9F357845FB}" srcOrd="3" destOrd="0" parTransId="{B3074456-243F-4413-B2B6-A2AC1686107A}" sibTransId="{18077FA6-B59B-4AEC-B41D-C05461E3072B}"/>
    <dgm:cxn modelId="{AF72D05D-9F2E-4026-962E-8DD7276FA355}" srcId="{00F2DF98-2EA4-41A1-B7CF-E82B609BD00F}" destId="{68ED9E45-A837-4479-98B9-B7D08878274E}" srcOrd="1" destOrd="0" parTransId="{780B3E12-ADD2-4204-BE72-611C14410C51}" sibTransId="{8CABBB08-7857-4EC1-9607-CD5564EFA91A}"/>
    <dgm:cxn modelId="{87891C41-31BF-4EA3-BB69-DC70B320CA1F}" type="presOf" srcId="{A78AE78B-7A49-4D45-BEC9-CBCE33FE6B3D}" destId="{865D2276-64EE-4BBB-BC09-0CC93B197EC5}" srcOrd="0" destOrd="0" presId="urn:microsoft.com/office/officeart/2005/8/layout/vList2"/>
    <dgm:cxn modelId="{73D59C4D-1E3E-42F7-A3DC-7882D160C23A}" srcId="{00F2DF98-2EA4-41A1-B7CF-E82B609BD00F}" destId="{392F7F0A-002F-43C4-98DA-2B5BE2512A70}" srcOrd="0" destOrd="0" parTransId="{5F8C20CD-C436-4E77-981C-B6B2EFF91AEE}" sibTransId="{AD3F3624-155E-4872-8713-7546C3382530}"/>
    <dgm:cxn modelId="{9EAEE877-05AA-4F7E-9E09-839C64F9C407}" type="presOf" srcId="{00F2DF98-2EA4-41A1-B7CF-E82B609BD00F}" destId="{461572CE-2FA6-41FE-A043-67FF80A0FFDD}" srcOrd="0" destOrd="0" presId="urn:microsoft.com/office/officeart/2005/8/layout/vList2"/>
    <dgm:cxn modelId="{5521669E-44FA-402C-AD67-D48711C5AF25}" srcId="{00F2DF98-2EA4-41A1-B7CF-E82B609BD00F}" destId="{A78AE78B-7A49-4D45-BEC9-CBCE33FE6B3D}" srcOrd="2" destOrd="0" parTransId="{F8B7E404-5481-422C-8D4A-1D940E8E7058}" sibTransId="{3D155CB9-3F93-4044-A2B2-E533740D2C02}"/>
    <dgm:cxn modelId="{98FB0CB2-86AB-4756-98FA-3C99F8D02121}" type="presOf" srcId="{EC5878BC-E157-4A20-8A44-4E9F357845FB}" destId="{D7A8664F-1EDB-40FB-B542-A3031C022B03}" srcOrd="0" destOrd="0" presId="urn:microsoft.com/office/officeart/2005/8/layout/vList2"/>
    <dgm:cxn modelId="{B12A24B7-359D-41BB-82DF-23E631288EF3}" type="presOf" srcId="{68ED9E45-A837-4479-98B9-B7D08878274E}" destId="{E1F87FF7-85DE-4EAF-A20C-95F6697C1834}" srcOrd="0" destOrd="0" presId="urn:microsoft.com/office/officeart/2005/8/layout/vList2"/>
    <dgm:cxn modelId="{97F9A996-8826-4C3C-BBAD-376E9FEAC40F}" type="presParOf" srcId="{461572CE-2FA6-41FE-A043-67FF80A0FFDD}" destId="{97474583-FE6A-4FA4-BF5C-8EFC2AAF4C10}" srcOrd="0" destOrd="0" presId="urn:microsoft.com/office/officeart/2005/8/layout/vList2"/>
    <dgm:cxn modelId="{AFC16F65-9A3F-4372-A236-0547B65B5A12}" type="presParOf" srcId="{461572CE-2FA6-41FE-A043-67FF80A0FFDD}" destId="{7141D2D8-887A-4EA4-8810-59E0BC43DAB5}" srcOrd="1" destOrd="0" presId="urn:microsoft.com/office/officeart/2005/8/layout/vList2"/>
    <dgm:cxn modelId="{603E1A39-411D-43B5-934C-F02506252E5A}" type="presParOf" srcId="{461572CE-2FA6-41FE-A043-67FF80A0FFDD}" destId="{E1F87FF7-85DE-4EAF-A20C-95F6697C1834}" srcOrd="2" destOrd="0" presId="urn:microsoft.com/office/officeart/2005/8/layout/vList2"/>
    <dgm:cxn modelId="{C5C7C578-4593-4457-88D6-00D1603BD687}" type="presParOf" srcId="{461572CE-2FA6-41FE-A043-67FF80A0FFDD}" destId="{48FC3985-A6FB-4401-8BEC-8C50D4F85367}" srcOrd="3" destOrd="0" presId="urn:microsoft.com/office/officeart/2005/8/layout/vList2"/>
    <dgm:cxn modelId="{B4D32D63-E04B-418A-9629-33D40FF32781}" type="presParOf" srcId="{461572CE-2FA6-41FE-A043-67FF80A0FFDD}" destId="{865D2276-64EE-4BBB-BC09-0CC93B197EC5}" srcOrd="4" destOrd="0" presId="urn:microsoft.com/office/officeart/2005/8/layout/vList2"/>
    <dgm:cxn modelId="{A0DA2452-264F-4440-A104-54B6F483220A}" type="presParOf" srcId="{461572CE-2FA6-41FE-A043-67FF80A0FFDD}" destId="{F2C1E3BE-C516-404C-AE1E-2F8A67CB56AF}" srcOrd="5" destOrd="0" presId="urn:microsoft.com/office/officeart/2005/8/layout/vList2"/>
    <dgm:cxn modelId="{4F366800-6451-4201-A510-2B87EE0CAEE3}" type="presParOf" srcId="{461572CE-2FA6-41FE-A043-67FF80A0FFDD}" destId="{D7A8664F-1EDB-40FB-B542-A3031C022B0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3ED1B-13F0-42B4-9761-56D70EA01E70}">
      <dsp:nvSpPr>
        <dsp:cNvPr id="0" name=""/>
        <dsp:cNvSpPr/>
      </dsp:nvSpPr>
      <dsp:spPr>
        <a:xfrm>
          <a:off x="664666" y="1201099"/>
          <a:ext cx="710226" cy="710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6461B-2386-4D88-A832-224572C0BA04}">
      <dsp:nvSpPr>
        <dsp:cNvPr id="0" name=""/>
        <dsp:cNvSpPr/>
      </dsp:nvSpPr>
      <dsp:spPr>
        <a:xfrm>
          <a:off x="5170" y="2034743"/>
          <a:ext cx="2029218" cy="304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>
              <a:solidFill>
                <a:schemeClr val="bg1"/>
              </a:solidFill>
            </a:rPr>
            <a:t>Assessment</a:t>
          </a:r>
        </a:p>
      </dsp:txBody>
      <dsp:txXfrm>
        <a:off x="5170" y="2034743"/>
        <a:ext cx="2029218" cy="304382"/>
      </dsp:txXfrm>
    </dsp:sp>
    <dsp:sp modelId="{4EF3C1DB-A630-4FF3-BB37-300414BA5BAA}">
      <dsp:nvSpPr>
        <dsp:cNvPr id="0" name=""/>
        <dsp:cNvSpPr/>
      </dsp:nvSpPr>
      <dsp:spPr>
        <a:xfrm>
          <a:off x="5170" y="2396530"/>
          <a:ext cx="2029218" cy="167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Collaborate with WV organizations to identify cybersecurity challenges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Target solutions to address root causes</a:t>
          </a:r>
        </a:p>
      </dsp:txBody>
      <dsp:txXfrm>
        <a:off x="5170" y="2396530"/>
        <a:ext cx="2029218" cy="1674760"/>
      </dsp:txXfrm>
    </dsp:sp>
    <dsp:sp modelId="{E10AAE42-3AF2-44FE-8863-DDA8489F16F4}">
      <dsp:nvSpPr>
        <dsp:cNvPr id="0" name=""/>
        <dsp:cNvSpPr/>
      </dsp:nvSpPr>
      <dsp:spPr>
        <a:xfrm>
          <a:off x="3048998" y="1201099"/>
          <a:ext cx="710226" cy="7102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35934-216A-4E5F-A965-A8F0071D8AE8}">
      <dsp:nvSpPr>
        <dsp:cNvPr id="0" name=""/>
        <dsp:cNvSpPr/>
      </dsp:nvSpPr>
      <dsp:spPr>
        <a:xfrm>
          <a:off x="2389502" y="2034743"/>
          <a:ext cx="2029218" cy="304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>
              <a:solidFill>
                <a:schemeClr val="bg1"/>
              </a:solidFill>
            </a:rPr>
            <a:t>Project Kickoff</a:t>
          </a:r>
        </a:p>
      </dsp:txBody>
      <dsp:txXfrm>
        <a:off x="2389502" y="2034743"/>
        <a:ext cx="2029218" cy="304382"/>
      </dsp:txXfrm>
    </dsp:sp>
    <dsp:sp modelId="{3D245C56-FB6D-42A8-8314-EC07F16569D2}">
      <dsp:nvSpPr>
        <dsp:cNvPr id="0" name=""/>
        <dsp:cNvSpPr/>
      </dsp:nvSpPr>
      <dsp:spPr>
        <a:xfrm>
          <a:off x="2389502" y="2396530"/>
          <a:ext cx="2029218" cy="167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Pair organizations with skilled students and expert faculty mentors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Work together to develop practical, innovative solutions</a:t>
          </a:r>
        </a:p>
      </dsp:txBody>
      <dsp:txXfrm>
        <a:off x="2389502" y="2396530"/>
        <a:ext cx="2029218" cy="1674760"/>
      </dsp:txXfrm>
    </dsp:sp>
    <dsp:sp modelId="{4E093607-E484-4674-96C7-AFA9CC00DCB9}">
      <dsp:nvSpPr>
        <dsp:cNvPr id="0" name=""/>
        <dsp:cNvSpPr/>
      </dsp:nvSpPr>
      <dsp:spPr>
        <a:xfrm>
          <a:off x="5433330" y="1201099"/>
          <a:ext cx="710226" cy="7102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C40D4-A5A5-4FC6-B13F-E5AA94869E61}">
      <dsp:nvSpPr>
        <dsp:cNvPr id="0" name=""/>
        <dsp:cNvSpPr/>
      </dsp:nvSpPr>
      <dsp:spPr>
        <a:xfrm>
          <a:off x="4773834" y="2034743"/>
          <a:ext cx="2029218" cy="304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>
              <a:solidFill>
                <a:schemeClr val="bg1"/>
              </a:solidFill>
            </a:rPr>
            <a:t>Development</a:t>
          </a:r>
        </a:p>
      </dsp:txBody>
      <dsp:txXfrm>
        <a:off x="4773834" y="2034743"/>
        <a:ext cx="2029218" cy="304382"/>
      </dsp:txXfrm>
    </dsp:sp>
    <dsp:sp modelId="{AE289E60-C953-48AE-B5ED-EFE42EBAEF63}">
      <dsp:nvSpPr>
        <dsp:cNvPr id="0" name=""/>
        <dsp:cNvSpPr/>
      </dsp:nvSpPr>
      <dsp:spPr>
        <a:xfrm>
          <a:off x="4773834" y="2396530"/>
          <a:ext cx="2029218" cy="167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Create solutions to meet organizations specific needs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Ensure projects are scalable and aligned with organizational goals</a:t>
          </a:r>
        </a:p>
      </dsp:txBody>
      <dsp:txXfrm>
        <a:off x="4773834" y="2396530"/>
        <a:ext cx="2029218" cy="1674760"/>
      </dsp:txXfrm>
    </dsp:sp>
    <dsp:sp modelId="{FD12B713-E29A-480B-936A-E93C30DF34EC}">
      <dsp:nvSpPr>
        <dsp:cNvPr id="0" name=""/>
        <dsp:cNvSpPr/>
      </dsp:nvSpPr>
      <dsp:spPr>
        <a:xfrm>
          <a:off x="7817662" y="1201099"/>
          <a:ext cx="710226" cy="7102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1C82B-BCC7-4E95-8FB2-5E8EF7458E37}">
      <dsp:nvSpPr>
        <dsp:cNvPr id="0" name=""/>
        <dsp:cNvSpPr/>
      </dsp:nvSpPr>
      <dsp:spPr>
        <a:xfrm>
          <a:off x="7158166" y="2034743"/>
          <a:ext cx="2029218" cy="304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>
              <a:solidFill>
                <a:schemeClr val="bg1"/>
              </a:solidFill>
            </a:rPr>
            <a:t>Delivery</a:t>
          </a:r>
        </a:p>
      </dsp:txBody>
      <dsp:txXfrm>
        <a:off x="7158166" y="2034743"/>
        <a:ext cx="2029218" cy="304382"/>
      </dsp:txXfrm>
    </dsp:sp>
    <dsp:sp modelId="{0A8CCA17-83B2-4E65-8084-6E00EB6D7523}">
      <dsp:nvSpPr>
        <dsp:cNvPr id="0" name=""/>
        <dsp:cNvSpPr/>
      </dsp:nvSpPr>
      <dsp:spPr>
        <a:xfrm>
          <a:off x="7158166" y="2396530"/>
          <a:ext cx="2029218" cy="167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Provide actionable insights, recommendations, strategies, and solutions for organizations</a:t>
          </a:r>
        </a:p>
      </dsp:txBody>
      <dsp:txXfrm>
        <a:off x="7158166" y="2396530"/>
        <a:ext cx="2029218" cy="1674760"/>
      </dsp:txXfrm>
    </dsp:sp>
    <dsp:sp modelId="{EBFF8271-E38B-4F4D-90FC-FD18A9FAA5E1}">
      <dsp:nvSpPr>
        <dsp:cNvPr id="0" name=""/>
        <dsp:cNvSpPr/>
      </dsp:nvSpPr>
      <dsp:spPr>
        <a:xfrm>
          <a:off x="10201994" y="1201099"/>
          <a:ext cx="710226" cy="7102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58459-6D97-4717-89E0-007F865877CE}">
      <dsp:nvSpPr>
        <dsp:cNvPr id="0" name=""/>
        <dsp:cNvSpPr/>
      </dsp:nvSpPr>
      <dsp:spPr>
        <a:xfrm>
          <a:off x="9542498" y="2034743"/>
          <a:ext cx="2029218" cy="304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>
              <a:solidFill>
                <a:schemeClr val="bg1"/>
              </a:solidFill>
            </a:rPr>
            <a:t>Improvement</a:t>
          </a:r>
        </a:p>
      </dsp:txBody>
      <dsp:txXfrm>
        <a:off x="9542498" y="2034743"/>
        <a:ext cx="2029218" cy="304382"/>
      </dsp:txXfrm>
    </dsp:sp>
    <dsp:sp modelId="{B1079603-0E0E-4A0B-998D-12341BC927C4}">
      <dsp:nvSpPr>
        <dsp:cNvPr id="0" name=""/>
        <dsp:cNvSpPr/>
      </dsp:nvSpPr>
      <dsp:spPr>
        <a:xfrm>
          <a:off x="9542498" y="2396530"/>
          <a:ext cx="2029218" cy="167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Present the finished solution and provide support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Organizations take ownership of continual improvement and maintenance</a:t>
          </a:r>
        </a:p>
      </dsp:txBody>
      <dsp:txXfrm>
        <a:off x="9542498" y="2396530"/>
        <a:ext cx="2029218" cy="1674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74583-FE6A-4FA4-BF5C-8EFC2AAF4C10}">
      <dsp:nvSpPr>
        <dsp:cNvPr id="0" name=""/>
        <dsp:cNvSpPr/>
      </dsp:nvSpPr>
      <dsp:spPr>
        <a:xfrm>
          <a:off x="0" y="3783"/>
          <a:ext cx="4005257" cy="1006931"/>
        </a:xfrm>
        <a:prstGeom prst="roundRect">
          <a:avLst/>
        </a:prstGeom>
        <a:noFill/>
        <a:ln w="28575" cap="flat" cmpd="sng" algn="ctr">
          <a:solidFill>
            <a:srgbClr val="F0B3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The CRRC, although based at WVU, operates as a state-wide initiative</a:t>
          </a:r>
          <a:endParaRPr lang="en-US" sz="1800" i="0" kern="1200" dirty="0"/>
        </a:p>
      </dsp:txBody>
      <dsp:txXfrm>
        <a:off x="49154" y="52937"/>
        <a:ext cx="3906949" cy="908623"/>
      </dsp:txXfrm>
    </dsp:sp>
    <dsp:sp modelId="{E1F87FF7-85DE-4EAF-A20C-95F6697C1834}">
      <dsp:nvSpPr>
        <dsp:cNvPr id="0" name=""/>
        <dsp:cNvSpPr/>
      </dsp:nvSpPr>
      <dsp:spPr>
        <a:xfrm>
          <a:off x="0" y="1062554"/>
          <a:ext cx="4005257" cy="1006931"/>
        </a:xfrm>
        <a:prstGeom prst="roundRect">
          <a:avLst/>
        </a:prstGeom>
        <a:noFill/>
        <a:ln w="31750" cap="flat" cmpd="sng" algn="ctr">
          <a:solidFill>
            <a:srgbClr val="1784D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Partners with WV higher education, municipalities, and business associations across the state</a:t>
          </a:r>
          <a:endParaRPr lang="en-US" sz="1800" i="0" kern="1200" dirty="0"/>
        </a:p>
      </dsp:txBody>
      <dsp:txXfrm>
        <a:off x="49154" y="1111708"/>
        <a:ext cx="3906949" cy="908623"/>
      </dsp:txXfrm>
    </dsp:sp>
    <dsp:sp modelId="{865D2276-64EE-4BBB-BC09-0CC93B197EC5}">
      <dsp:nvSpPr>
        <dsp:cNvPr id="0" name=""/>
        <dsp:cNvSpPr/>
      </dsp:nvSpPr>
      <dsp:spPr>
        <a:xfrm>
          <a:off x="0" y="2121326"/>
          <a:ext cx="4005257" cy="1006931"/>
        </a:xfrm>
        <a:prstGeom prst="roundRect">
          <a:avLst/>
        </a:prstGeom>
        <a:noFill/>
        <a:ln w="31750" cap="flat" cmpd="sng" algn="ctr">
          <a:solidFill>
            <a:srgbClr val="009E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Aims to impact all 55 WV counties</a:t>
          </a:r>
          <a:endParaRPr lang="en-US" sz="1800" i="0" kern="1200" dirty="0"/>
        </a:p>
      </dsp:txBody>
      <dsp:txXfrm>
        <a:off x="49154" y="2170480"/>
        <a:ext cx="3906949" cy="908623"/>
      </dsp:txXfrm>
    </dsp:sp>
    <dsp:sp modelId="{D7A8664F-1EDB-40FB-B542-A3031C022B03}">
      <dsp:nvSpPr>
        <dsp:cNvPr id="0" name=""/>
        <dsp:cNvSpPr/>
      </dsp:nvSpPr>
      <dsp:spPr>
        <a:xfrm>
          <a:off x="0" y="3180097"/>
          <a:ext cx="4005257" cy="1006931"/>
        </a:xfrm>
        <a:prstGeom prst="roundRect">
          <a:avLst/>
        </a:prstGeom>
        <a:noFill/>
        <a:ln w="3175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u="sng" kern="1200" dirty="0"/>
            <a:t>The only state-wide cybersecurity support organization in the nation</a:t>
          </a:r>
          <a:endParaRPr lang="en-US" sz="1800" kern="1200" dirty="0"/>
        </a:p>
      </dsp:txBody>
      <dsp:txXfrm>
        <a:off x="49154" y="3229251"/>
        <a:ext cx="3906949" cy="908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74583-FE6A-4FA4-BF5C-8EFC2AAF4C10}">
      <dsp:nvSpPr>
        <dsp:cNvPr id="0" name=""/>
        <dsp:cNvSpPr/>
      </dsp:nvSpPr>
      <dsp:spPr>
        <a:xfrm>
          <a:off x="0" y="471134"/>
          <a:ext cx="6039692" cy="775710"/>
        </a:xfrm>
        <a:prstGeom prst="roundRect">
          <a:avLst/>
        </a:prstGeom>
        <a:noFill/>
        <a:ln w="28575" cap="flat" cmpd="sng" algn="ctr">
          <a:solidFill>
            <a:srgbClr val="F0B3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Students get hands-on experiential learning opportunities.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One-of-a-kind experience in the nation</a:t>
          </a:r>
          <a:endParaRPr lang="en-US" sz="1700" b="1" i="0" kern="1200" dirty="0"/>
        </a:p>
      </dsp:txBody>
      <dsp:txXfrm>
        <a:off x="37867" y="509001"/>
        <a:ext cx="5963958" cy="699976"/>
      </dsp:txXfrm>
    </dsp:sp>
    <dsp:sp modelId="{E1F87FF7-85DE-4EAF-A20C-95F6697C1834}">
      <dsp:nvSpPr>
        <dsp:cNvPr id="0" name=""/>
        <dsp:cNvSpPr/>
      </dsp:nvSpPr>
      <dsp:spPr>
        <a:xfrm>
          <a:off x="0" y="1295216"/>
          <a:ext cx="6039692" cy="775710"/>
        </a:xfrm>
        <a:prstGeom prst="roundRect">
          <a:avLst/>
        </a:prstGeom>
        <a:noFill/>
        <a:ln w="31750" cap="flat" cmpd="sng" algn="ctr">
          <a:solidFill>
            <a:srgbClr val="1784D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Students from any WV 2-year or 4-year college or university are able to apply for a Cyber-Resilience Fellowship</a:t>
          </a:r>
          <a:endParaRPr lang="en-US" sz="1700" b="1" i="0" kern="1200" dirty="0"/>
        </a:p>
      </dsp:txBody>
      <dsp:txXfrm>
        <a:off x="37867" y="1333083"/>
        <a:ext cx="5963958" cy="699976"/>
      </dsp:txXfrm>
    </dsp:sp>
    <dsp:sp modelId="{865D2276-64EE-4BBB-BC09-0CC93B197EC5}">
      <dsp:nvSpPr>
        <dsp:cNvPr id="0" name=""/>
        <dsp:cNvSpPr/>
      </dsp:nvSpPr>
      <dsp:spPr>
        <a:xfrm>
          <a:off x="0" y="2119886"/>
          <a:ext cx="6039692" cy="775710"/>
        </a:xfrm>
        <a:prstGeom prst="roundRect">
          <a:avLst/>
        </a:prstGeom>
        <a:noFill/>
        <a:ln w="31750" cap="flat" cmpd="sng" algn="ctr">
          <a:solidFill>
            <a:srgbClr val="009E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Fellowships offer up to $5,000 stipend.  Perfect for students in need, and for gaining work experience</a:t>
          </a:r>
          <a:endParaRPr lang="en-US" sz="1700" b="1" i="0" kern="1200" dirty="0"/>
        </a:p>
      </dsp:txBody>
      <dsp:txXfrm>
        <a:off x="37867" y="2157753"/>
        <a:ext cx="5963958" cy="699976"/>
      </dsp:txXfrm>
    </dsp:sp>
    <dsp:sp modelId="{D7A8664F-1EDB-40FB-B542-A3031C022B03}">
      <dsp:nvSpPr>
        <dsp:cNvPr id="0" name=""/>
        <dsp:cNvSpPr/>
      </dsp:nvSpPr>
      <dsp:spPr>
        <a:xfrm>
          <a:off x="0" y="2944556"/>
          <a:ext cx="6039692" cy="775710"/>
        </a:xfrm>
        <a:prstGeom prst="roundRect">
          <a:avLst/>
        </a:prstGeom>
        <a:noFill/>
        <a:ln w="3175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u="sng" kern="1200" dirty="0"/>
            <a:t>The CRRC places West Virginia at the tip of the spear in cybersecurity education</a:t>
          </a:r>
        </a:p>
      </dsp:txBody>
      <dsp:txXfrm>
        <a:off x="37867" y="2982423"/>
        <a:ext cx="5963958" cy="699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9F83A-262A-4436-B17C-69F52DEFE54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D83C5-644B-4977-A22F-446171024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47D96-A92E-B3D4-D79F-82061A87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A4018-EB38-4781-4685-089D47F1B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3F524E-B2DA-15C6-3594-4F2C6E90D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2DE7C-A54F-0349-B5AD-B471B79D5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2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D33A6-0665-141E-17DB-7E150AA3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2986E-DE17-9FCE-008D-D97DA746C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38CBA-8470-59CC-B675-0C2AF0C7B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8F1D2-3048-1CDA-1362-737A2FEFA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5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09843-590B-7696-DD97-25F4AD2A3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114F8-1934-4479-ADC6-D4313EE03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063A51-41B7-54B9-346C-1654BC050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1A81-0920-6C56-E3FB-C13C77DA7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5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45604-05A2-6565-F66C-EFF97AFBE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67DD3-55B5-0F74-2DF4-54CFB9D14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B3271-30B7-D384-4807-665117B24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97A4-9263-D2CA-5496-754A48A4F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55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6C264-9367-05F2-6F76-FD7ACFF5B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82F47-0B29-943E-9CC9-D022A8865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F8748-9FB3-D719-B18D-320929978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05B0A-148B-CB95-7B5D-C72AAE19E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2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95A6-F714-592D-A5CD-1AD474E4F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B7CE5-4257-B473-1D67-FB80F777B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8BDC3-ECD4-A255-8D4B-F7B4501B4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6F922-E5AD-75C1-1FFD-E3AF62CD6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D07ED-BB09-9300-C279-3FD88821D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7357C-F763-30A3-480A-F1CCCEB3D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F79B2-6C5D-24ED-E5E0-9207B539A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7D38D-0CFB-5D88-66F6-566029C45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21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46DF-98BC-1B22-065B-8288C0903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884BE6-FB08-F77E-2F0F-954944D5A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40A049-FFDF-5FE9-0604-54BA6CBC5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7E47D-B5C2-3DCE-EC81-3F9F4B265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0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E43-30A3-9C63-F79A-385B2F963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A2778-BB1A-6476-2BD5-9DBB8FA55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AFB78-9CDF-932C-48F9-DAF8DFD7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3442B-FBA7-E70F-1086-373DAFEB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662E8-B243-0998-2186-B1496B1E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8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8EB8-14C7-D200-F307-18431256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7937F-B932-9855-700A-6DEADE866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89089-28F6-E73A-5CE2-CC5A9D5B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6CFD4-631B-4261-221C-A362293D1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FE8CE-0BA5-8F96-98B3-9BACFB5D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03DBFE-E026-3C88-7D03-072FEB384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0B685-72BC-71AE-50F5-28A42BCF4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234AD-9DCB-B530-A888-31B38804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3EB06-036B-B7A4-6295-B8FE0A60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D0C4-7255-C7B9-2617-8E11132A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0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F146-714A-E781-0294-E619B41F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B0FDC-E106-E560-40E5-CE4B221C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BCC3E-4BD2-E940-79AD-6D700681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BC0F1-9070-BF26-B1BF-8118C656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0801E-D61B-10A0-75AA-13A7BC7F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16A43-CE21-5945-9A69-7554EBBE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35205-CE03-1B4D-93F6-1F04E3130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979A9-233B-FBC7-6DD7-B7E816585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FFCF-5AC4-72B1-ABF7-025B894A7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975F1-2841-DC9A-15CC-34B735B1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6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5226-E6E6-793F-794B-159F9FA3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2386-D617-C0EB-3CF5-C53CD019E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A21DE-D519-13B7-F348-18DD39BF0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7A822-3863-76FB-559C-9A2BBFBE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17573-288E-81DC-D5E2-B6255CDD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79650-74E1-1374-2643-8AE30B2B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8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0154-C0A1-D5A2-B2A7-DEFFB1AC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E17F6-3E2E-CDF3-F6C2-5642C3BF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11FC8-626F-70ED-4911-FE931B319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AC706-2BC0-9B9F-FAF7-2B44E9905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18C9D-9D35-F509-16A8-7564CFCED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568EEF-2F4C-1A92-A978-97E558F5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2AA0E4-152F-4B7E-263B-F92B7C0D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A466D-0D3D-C500-C388-72152700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4781-2063-E75C-B845-16C22423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E4FB4-96E4-5BEF-DEB6-824A4549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A7B06-EA44-A732-48F2-D82A0FC8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48CF6-622D-2CFD-C42C-D570CB19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18451-827F-DAA3-DC30-9D4388E6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4248F-1FE2-F1B4-B4B8-9DB5C9C1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0D68F-D17F-CB42-42B4-C5FA4E75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8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8C4E-F298-DF6A-138A-7D998E2FE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1EE8-7993-08F7-109F-7C1D8355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FE595-30E9-A58B-C139-C4B4FFDF6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FF29F-D9B1-59FD-4691-7E91F694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882FC-4840-BB6A-44D1-627632A7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F1BE7-383F-FD90-489A-611AA312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3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6905-6B84-6849-D631-D3C5D184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BA31D-D497-2130-8035-2DE1B7488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BA4E7-3C3A-1EC4-513B-7607BF70C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62CA5-8AAA-8C26-3204-699F764C1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8C6C4-8FE0-1C8C-ADC3-62A03BA9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5D8F6-164D-A0C1-D144-37736FE1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CD646-AD4D-7290-6044-DCFEBB6A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B03D0-1823-AF00-052F-237E9B69E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04045-CF0D-BF9E-546B-5C5C7B6EE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D3377-D71C-469E-867A-4659293898A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D73D6-A732-3B62-7654-B722FB626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2CB12-8011-6B4B-4AFA-5C12A61FE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E05E5F-5825-4DD5-BDE2-EC3B867FE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4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.png"/><Relationship Id="rId7" Type="http://schemas.openxmlformats.org/officeDocument/2006/relationships/image" Target="../media/image14.tiff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.png"/><Relationship Id="rId10" Type="http://schemas.openxmlformats.org/officeDocument/2006/relationships/diagramQuickStyle" Target="../diagrams/quickStyle1.xml"/><Relationship Id="rId4" Type="http://schemas.microsoft.com/office/2007/relationships/hdphoto" Target="../media/hdphoto1.wdp"/><Relationship Id="rId9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3.png"/><Relationship Id="rId26" Type="http://schemas.openxmlformats.org/officeDocument/2006/relationships/image" Target="../media/image34.jpeg"/><Relationship Id="rId3" Type="http://schemas.openxmlformats.org/officeDocument/2006/relationships/image" Target="../media/image1.png"/><Relationship Id="rId21" Type="http://schemas.openxmlformats.org/officeDocument/2006/relationships/image" Target="../media/image29.jpg"/><Relationship Id="rId7" Type="http://schemas.openxmlformats.org/officeDocument/2006/relationships/image" Target="../media/image26.jp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diagramColors" Target="../diagrams/colors2.xml"/><Relationship Id="rId24" Type="http://schemas.openxmlformats.org/officeDocument/2006/relationships/image" Target="../media/image32.jpg"/><Relationship Id="rId5" Type="http://schemas.openxmlformats.org/officeDocument/2006/relationships/image" Target="../media/image2.png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1.png"/><Relationship Id="rId28" Type="http://schemas.openxmlformats.org/officeDocument/2006/relationships/image" Target="../media/image36.jp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7.jpg"/><Relationship Id="rId31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openxmlformats.org/officeDocument/2006/relationships/image" Target="../media/image30.jpg"/><Relationship Id="rId27" Type="http://schemas.openxmlformats.org/officeDocument/2006/relationships/image" Target="../media/image35.png"/><Relationship Id="rId30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40.jpg"/><Relationship Id="rId5" Type="http://schemas.openxmlformats.org/officeDocument/2006/relationships/image" Target="../media/image2.png"/><Relationship Id="rId10" Type="http://schemas.microsoft.com/office/2007/relationships/diagramDrawing" Target="../diagrams/drawing4.xml"/><Relationship Id="rId4" Type="http://schemas.microsoft.com/office/2007/relationships/hdphoto" Target="../media/hdphoto1.wdp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cramezan@mail.wvu.edu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2.png"/><Relationship Id="rId5" Type="http://schemas.openxmlformats.org/officeDocument/2006/relationships/image" Target="../media/image42.jpg"/><Relationship Id="rId10" Type="http://schemas.openxmlformats.org/officeDocument/2006/relationships/hyperlink" Target="mailto:eavitullo@mail.wvu.edu" TargetMode="External"/><Relationship Id="rId4" Type="http://schemas.microsoft.com/office/2007/relationships/hdphoto" Target="../media/hdphoto1.wdp"/><Relationship Id="rId9" Type="http://schemas.openxmlformats.org/officeDocument/2006/relationships/hyperlink" Target="mailto:Frank.Hatten@mail.wv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DBBCB1B6-90EE-5DB6-98EE-5E91D094A2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1"/>
            <a:ext cx="12221391" cy="69532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F505E0C-B60F-58BC-6381-669C4606F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75" y="2035364"/>
            <a:ext cx="10669131" cy="16883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B06CFC-F747-D0D3-C1DA-7410FE459F88}"/>
              </a:ext>
            </a:extLst>
          </p:cNvPr>
          <p:cNvSpPr txBox="1"/>
          <p:nvPr/>
        </p:nvSpPr>
        <p:spPr>
          <a:xfrm>
            <a:off x="793214" y="4316833"/>
            <a:ext cx="10796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ptos" panose="020B0004020202020204" pitchFamily="34" charset="0"/>
              </a:rPr>
              <a:t>Securing and strengthening West Virginia against tomorrow's cyber-threats</a:t>
            </a:r>
          </a:p>
        </p:txBody>
      </p:sp>
    </p:spTree>
    <p:extLst>
      <p:ext uri="{BB962C8B-B14F-4D97-AF65-F5344CB8AC3E}">
        <p14:creationId xmlns:p14="http://schemas.microsoft.com/office/powerpoint/2010/main" val="4514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8A73A-3730-A1F0-9993-8E0254AF5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6C684EBF-9807-D480-9A03-4E495AB041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CCC89C1C-713E-1A30-7C98-7BCF5DD352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10673CB-CDE7-C71E-98C2-853256191E44}"/>
              </a:ext>
            </a:extLst>
          </p:cNvPr>
          <p:cNvSpPr txBox="1"/>
          <p:nvPr/>
        </p:nvSpPr>
        <p:spPr>
          <a:xfrm>
            <a:off x="812800" y="731844"/>
            <a:ext cx="4267200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CYBER-THREATS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31208D3-A064-2250-6FA9-982A96B405B3}"/>
              </a:ext>
            </a:extLst>
          </p:cNvPr>
          <p:cNvSpPr txBox="1"/>
          <p:nvPr/>
        </p:nvSpPr>
        <p:spPr>
          <a:xfrm>
            <a:off x="1093471" y="2751035"/>
            <a:ext cx="1435099" cy="8262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5333" b="1" spc="-267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43%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6FA731-C879-3D7B-9029-FA7AB6B034BD}"/>
              </a:ext>
            </a:extLst>
          </p:cNvPr>
          <p:cNvSpPr/>
          <p:nvPr/>
        </p:nvSpPr>
        <p:spPr>
          <a:xfrm>
            <a:off x="709932" y="3583725"/>
            <a:ext cx="2225040" cy="1963635"/>
          </a:xfrm>
          <a:prstGeom prst="roundRect">
            <a:avLst/>
          </a:prstGeom>
          <a:noFill/>
          <a:ln w="28575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67" i="1" dirty="0">
                <a:solidFill>
                  <a:schemeClr val="bg1"/>
                </a:solidFill>
                <a:latin typeface="Aptos" panose="020B0004020202020204" pitchFamily="34" charset="0"/>
              </a:rPr>
              <a:t>of Cyberattacks target small businesses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9D347CE-D48C-045A-FBDF-1145F814CF97}"/>
              </a:ext>
            </a:extLst>
          </p:cNvPr>
          <p:cNvSpPr txBox="1"/>
          <p:nvPr/>
        </p:nvSpPr>
        <p:spPr>
          <a:xfrm>
            <a:off x="3587751" y="2720502"/>
            <a:ext cx="2285364" cy="8262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5333" b="1" spc="-267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$4.8 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3153C0-16FC-CA76-F70A-C1C0070FCE81}"/>
              </a:ext>
            </a:extLst>
          </p:cNvPr>
          <p:cNvSpPr/>
          <p:nvPr/>
        </p:nvSpPr>
        <p:spPr>
          <a:xfrm>
            <a:off x="3556000" y="3583725"/>
            <a:ext cx="2225040" cy="1963635"/>
          </a:xfrm>
          <a:prstGeom prst="roundRect">
            <a:avLst/>
          </a:prstGeom>
          <a:noFill/>
          <a:ln w="28575">
            <a:solidFill>
              <a:srgbClr val="1784D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67" i="1" dirty="0">
                <a:solidFill>
                  <a:schemeClr val="bg1"/>
                </a:solidFill>
                <a:latin typeface="Aptos" panose="020B0004020202020204" pitchFamily="34" charset="0"/>
              </a:rPr>
              <a:t>Average cost of a data breach in 2024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14C40AAB-2C69-A4E6-5B7D-586DD0E50A6E}"/>
              </a:ext>
            </a:extLst>
          </p:cNvPr>
          <p:cNvSpPr txBox="1"/>
          <p:nvPr/>
        </p:nvSpPr>
        <p:spPr>
          <a:xfrm>
            <a:off x="6793229" y="2728755"/>
            <a:ext cx="1539240" cy="8262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5333" b="1" spc="-267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60%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9723F2-2784-C8EB-652E-405B8D41A250}"/>
              </a:ext>
            </a:extLst>
          </p:cNvPr>
          <p:cNvSpPr/>
          <p:nvPr/>
        </p:nvSpPr>
        <p:spPr>
          <a:xfrm>
            <a:off x="6366511" y="3583725"/>
            <a:ext cx="2225040" cy="1963635"/>
          </a:xfrm>
          <a:prstGeom prst="roundRect">
            <a:avLst/>
          </a:prstGeom>
          <a:noFill/>
          <a:ln w="28575">
            <a:solidFill>
              <a:srgbClr val="009E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67" i="1" dirty="0">
                <a:solidFill>
                  <a:schemeClr val="bg1"/>
                </a:solidFill>
                <a:latin typeface="Aptos" panose="020B0004020202020204" pitchFamily="34" charset="0"/>
              </a:rPr>
              <a:t>of SMBs shut down within six months of a cyberattack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59D31F33-D328-B667-C516-2418168E7B0C}"/>
              </a:ext>
            </a:extLst>
          </p:cNvPr>
          <p:cNvSpPr txBox="1"/>
          <p:nvPr/>
        </p:nvSpPr>
        <p:spPr>
          <a:xfrm>
            <a:off x="9966961" y="2717801"/>
            <a:ext cx="788671" cy="8262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5333" b="1" spc="-267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16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30EDF3-98B3-6854-FA8E-4A5A2BBD664A}"/>
              </a:ext>
            </a:extLst>
          </p:cNvPr>
          <p:cNvSpPr/>
          <p:nvPr/>
        </p:nvSpPr>
        <p:spPr>
          <a:xfrm>
            <a:off x="9154160" y="3583725"/>
            <a:ext cx="2225040" cy="196363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67" i="1" dirty="0">
                <a:solidFill>
                  <a:schemeClr val="bg1"/>
                </a:solidFill>
                <a:latin typeface="Aptos" panose="020B0004020202020204" pitchFamily="34" charset="0"/>
              </a:rPr>
              <a:t>Critical </a:t>
            </a:r>
          </a:p>
          <a:p>
            <a:pPr algn="ctr"/>
            <a:r>
              <a:rPr lang="en-US" sz="2267" i="1" dirty="0">
                <a:solidFill>
                  <a:schemeClr val="bg1"/>
                </a:solidFill>
                <a:latin typeface="Aptos" panose="020B0004020202020204" pitchFamily="34" charset="0"/>
              </a:rPr>
              <a:t>infrastructure sectors at risk</a:t>
            </a:r>
          </a:p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124" name="TextBox 2">
            <a:extLst>
              <a:ext uri="{FF2B5EF4-FFF2-40B4-BE49-F238E27FC236}">
                <a16:creationId xmlns:a16="http://schemas.microsoft.com/office/drawing/2014/main" id="{109EFD8E-5190-D39F-B1B4-EC6AF8F657B7}"/>
              </a:ext>
            </a:extLst>
          </p:cNvPr>
          <p:cNvSpPr txBox="1"/>
          <p:nvPr/>
        </p:nvSpPr>
        <p:spPr>
          <a:xfrm>
            <a:off x="7895908" y="493083"/>
            <a:ext cx="1475421" cy="8262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5333" b="1" spc="-267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98%</a:t>
            </a:r>
          </a:p>
        </p:txBody>
      </p:sp>
      <p:sp>
        <p:nvSpPr>
          <p:cNvPr id="5126" name="TextBox 5125">
            <a:extLst>
              <a:ext uri="{FF2B5EF4-FFF2-40B4-BE49-F238E27FC236}">
                <a16:creationId xmlns:a16="http://schemas.microsoft.com/office/drawing/2014/main" id="{4CD56605-32DB-686D-1AF1-F6487922F591}"/>
              </a:ext>
            </a:extLst>
          </p:cNvPr>
          <p:cNvSpPr txBox="1"/>
          <p:nvPr/>
        </p:nvSpPr>
        <p:spPr>
          <a:xfrm>
            <a:off x="5181600" y="1267943"/>
            <a:ext cx="6647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ptos" panose="020B0004020202020204" pitchFamily="34" charset="0"/>
              </a:rPr>
              <a:t>of ransomware attacks on local governments resulted in malicious data encryption</a:t>
            </a:r>
          </a:p>
        </p:txBody>
      </p:sp>
      <p:pic>
        <p:nvPicPr>
          <p:cNvPr id="5127" name="Picture 512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BCC3E82-EF02-E74B-404A-166DB56CF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7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490F7-BD38-18B0-5A9D-9AC6B6755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0CE68957-CF5C-2CC1-AF78-AB8B83304F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9A2C9EEB-B90D-F9C4-2D11-61BF4A85C5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55360" y="3177701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D418E01-8928-1E80-23FA-22505D1CFDE3}"/>
              </a:ext>
            </a:extLst>
          </p:cNvPr>
          <p:cNvSpPr txBox="1"/>
          <p:nvPr/>
        </p:nvSpPr>
        <p:spPr>
          <a:xfrm>
            <a:off x="812800" y="731844"/>
            <a:ext cx="4267200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OUR MISSION</a:t>
            </a:r>
          </a:p>
        </p:txBody>
      </p:sp>
      <p:pic>
        <p:nvPicPr>
          <p:cNvPr id="24" name="Picture 2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9C375ED-A333-ED43-2A7D-3FDF0508E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3CC62C-7ACE-BBD1-892C-3413496712CE}"/>
              </a:ext>
            </a:extLst>
          </p:cNvPr>
          <p:cNvSpPr txBox="1">
            <a:spLocks/>
          </p:cNvSpPr>
          <p:nvPr/>
        </p:nvSpPr>
        <p:spPr>
          <a:xfrm>
            <a:off x="5454875" y="830034"/>
            <a:ext cx="6118861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b="1" i="1" dirty="0">
                <a:solidFill>
                  <a:schemeClr val="bg1"/>
                </a:solidFill>
                <a:latin typeface="Aptos" panose="020B0004020202020204" pitchFamily="34" charset="0"/>
              </a:rPr>
              <a:t>Improve the cybersecurity and cyber-resilience of WV businesses, start-ups, non-profits, municipalities, and critical infrastructure.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85F4C-CEFA-4CAD-3B17-AE54B198C410}"/>
              </a:ext>
            </a:extLst>
          </p:cNvPr>
          <p:cNvSpPr txBox="1"/>
          <p:nvPr/>
        </p:nvSpPr>
        <p:spPr>
          <a:xfrm>
            <a:off x="6341177" y="2481056"/>
            <a:ext cx="127558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90547-449F-84B8-C1C2-E101091C6FC9}"/>
              </a:ext>
            </a:extLst>
          </p:cNvPr>
          <p:cNvSpPr txBox="1"/>
          <p:nvPr/>
        </p:nvSpPr>
        <p:spPr>
          <a:xfrm>
            <a:off x="6461760" y="3982874"/>
            <a:ext cx="815072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</a:t>
            </a:r>
          </a:p>
        </p:txBody>
      </p:sp>
      <p:pic>
        <p:nvPicPr>
          <p:cNvPr id="34" name="Graphic 33" descr="Earth globe: Americas with solid fill">
            <a:extLst>
              <a:ext uri="{FF2B5EF4-FFF2-40B4-BE49-F238E27FC236}">
                <a16:creationId xmlns:a16="http://schemas.microsoft.com/office/drawing/2014/main" id="{E1E16AF0-2300-CDEA-4FA5-0C75E70E3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12096" y="4299195"/>
            <a:ext cx="914400" cy="914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5C68FC4-79E8-9A57-4D23-45980564FB96}"/>
              </a:ext>
            </a:extLst>
          </p:cNvPr>
          <p:cNvSpPr txBox="1"/>
          <p:nvPr/>
        </p:nvSpPr>
        <p:spPr>
          <a:xfrm>
            <a:off x="839862" y="2508567"/>
            <a:ext cx="1050587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52BF7C-D10F-ACF3-97DE-75F89E7D413E}"/>
              </a:ext>
            </a:extLst>
          </p:cNvPr>
          <p:cNvSpPr txBox="1"/>
          <p:nvPr/>
        </p:nvSpPr>
        <p:spPr>
          <a:xfrm>
            <a:off x="809017" y="3974104"/>
            <a:ext cx="1303615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ENHANCE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E59310-82F2-CA1D-D2A4-877FFE3D8DC9}"/>
              </a:ext>
            </a:extLst>
          </p:cNvPr>
          <p:cNvSpPr txBox="1"/>
          <p:nvPr/>
        </p:nvSpPr>
        <p:spPr>
          <a:xfrm>
            <a:off x="809018" y="5441880"/>
            <a:ext cx="1303615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</a:t>
            </a:r>
          </a:p>
        </p:txBody>
      </p:sp>
      <p:pic>
        <p:nvPicPr>
          <p:cNvPr id="45" name="Graphic 44" descr="Shield Tick with solid fill">
            <a:extLst>
              <a:ext uri="{FF2B5EF4-FFF2-40B4-BE49-F238E27FC236}">
                <a16:creationId xmlns:a16="http://schemas.microsoft.com/office/drawing/2014/main" id="{6B5AE140-F04C-63B0-002A-E094739B5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7955" y="2801558"/>
            <a:ext cx="914400" cy="914400"/>
          </a:xfrm>
          <a:prstGeom prst="rect">
            <a:avLst/>
          </a:prstGeom>
        </p:spPr>
      </p:pic>
      <p:pic>
        <p:nvPicPr>
          <p:cNvPr id="46" name="Graphic 45" descr="Bar graph with upward trend with solid fill">
            <a:extLst>
              <a:ext uri="{FF2B5EF4-FFF2-40B4-BE49-F238E27FC236}">
                <a16:creationId xmlns:a16="http://schemas.microsoft.com/office/drawing/2014/main" id="{89888864-5428-A96A-A191-92F21CF524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7099" y="4298764"/>
            <a:ext cx="914400" cy="914400"/>
          </a:xfrm>
          <a:prstGeom prst="rect">
            <a:avLst/>
          </a:prstGeom>
        </p:spPr>
      </p:pic>
      <p:pic>
        <p:nvPicPr>
          <p:cNvPr id="47" name="Graphic 46" descr="Muscular arm with solid fill">
            <a:extLst>
              <a:ext uri="{FF2B5EF4-FFF2-40B4-BE49-F238E27FC236}">
                <a16:creationId xmlns:a16="http://schemas.microsoft.com/office/drawing/2014/main" id="{CC4D3CF9-54DA-5400-4EBE-A766E312A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7099" y="5739433"/>
            <a:ext cx="914400" cy="914400"/>
          </a:xfrm>
          <a:prstGeom prst="rect">
            <a:avLst/>
          </a:prstGeom>
        </p:spPr>
      </p:pic>
      <p:pic>
        <p:nvPicPr>
          <p:cNvPr id="48" name="Graphic 47" descr="Programmer female with solid fill">
            <a:extLst>
              <a:ext uri="{FF2B5EF4-FFF2-40B4-BE49-F238E27FC236}">
                <a16:creationId xmlns:a16="http://schemas.microsoft.com/office/drawing/2014/main" id="{F4D48E00-D0F1-ED46-50B0-710C1A2984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422435" y="2822034"/>
            <a:ext cx="914400" cy="91440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1F945D8-BB79-EEBA-26E2-B32A822C5D15}"/>
              </a:ext>
            </a:extLst>
          </p:cNvPr>
          <p:cNvSpPr/>
          <p:nvPr/>
        </p:nvSpPr>
        <p:spPr>
          <a:xfrm>
            <a:off x="757030" y="2501160"/>
            <a:ext cx="5405335" cy="1303105"/>
          </a:xfrm>
          <a:prstGeom prst="roundRect">
            <a:avLst/>
          </a:prstGeom>
          <a:noFill/>
          <a:ln w="28575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159A369-1FC2-54F0-A02B-A75466DC44D7}"/>
              </a:ext>
            </a:extLst>
          </p:cNvPr>
          <p:cNvSpPr/>
          <p:nvPr/>
        </p:nvSpPr>
        <p:spPr>
          <a:xfrm>
            <a:off x="753577" y="3936774"/>
            <a:ext cx="5405335" cy="1303105"/>
          </a:xfrm>
          <a:prstGeom prst="roundRect">
            <a:avLst/>
          </a:prstGeom>
          <a:noFill/>
          <a:ln w="28575">
            <a:solidFill>
              <a:srgbClr val="1784D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44065C0-6741-0722-9BAF-D423A273FA06}"/>
              </a:ext>
            </a:extLst>
          </p:cNvPr>
          <p:cNvSpPr/>
          <p:nvPr/>
        </p:nvSpPr>
        <p:spPr>
          <a:xfrm>
            <a:off x="753577" y="5379236"/>
            <a:ext cx="5405335" cy="1303105"/>
          </a:xfrm>
          <a:prstGeom prst="roundRect">
            <a:avLst/>
          </a:prstGeom>
          <a:noFill/>
          <a:ln w="28575">
            <a:solidFill>
              <a:srgbClr val="009E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A806C7C-2B84-3F9B-561B-3815C63800BC}"/>
              </a:ext>
            </a:extLst>
          </p:cNvPr>
          <p:cNvSpPr/>
          <p:nvPr/>
        </p:nvSpPr>
        <p:spPr>
          <a:xfrm>
            <a:off x="6302617" y="2501775"/>
            <a:ext cx="5405335" cy="130310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63CE1F7-03FA-50A2-69CB-A8966CB39C98}"/>
              </a:ext>
            </a:extLst>
          </p:cNvPr>
          <p:cNvSpPr/>
          <p:nvPr/>
        </p:nvSpPr>
        <p:spPr>
          <a:xfrm>
            <a:off x="6302617" y="3936774"/>
            <a:ext cx="5405335" cy="1303105"/>
          </a:xfrm>
          <a:prstGeom prst="roundRect">
            <a:avLst/>
          </a:prstGeom>
          <a:noFill/>
          <a:ln w="28575">
            <a:solidFill>
              <a:srgbClr val="99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1FEDF6-4C11-0D94-09AC-9EA81E98B2F7}"/>
              </a:ext>
            </a:extLst>
          </p:cNvPr>
          <p:cNvSpPr txBox="1"/>
          <p:nvPr/>
        </p:nvSpPr>
        <p:spPr>
          <a:xfrm>
            <a:off x="7456653" y="4072191"/>
            <a:ext cx="4117083" cy="1032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Transform West Virginia into a national leader in cyber-resilience &amp; cybersecurity education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7AB7266-62D5-A007-D26E-57A30BED275F}"/>
              </a:ext>
            </a:extLst>
          </p:cNvPr>
          <p:cNvSpPr txBox="1"/>
          <p:nvPr/>
        </p:nvSpPr>
        <p:spPr>
          <a:xfrm>
            <a:off x="7456653" y="2522678"/>
            <a:ext cx="3922547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Train the next generation of WV’s cyber workforce</a:t>
            </a:r>
          </a:p>
          <a:p>
            <a:pPr marL="342900" marR="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Placing students on experiential learning cybersecurity projects</a:t>
            </a:r>
            <a:endParaRPr lang="en-US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1CB2F2-BC09-0B50-D904-D3FFD85E66F1}"/>
              </a:ext>
            </a:extLst>
          </p:cNvPr>
          <p:cNvSpPr txBox="1"/>
          <p:nvPr/>
        </p:nvSpPr>
        <p:spPr>
          <a:xfrm>
            <a:off x="2098441" y="2481056"/>
            <a:ext cx="4034744" cy="13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Secure WV businesses</a:t>
            </a:r>
            <a:r>
              <a:rPr lang="en-US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critical infrastructure, and municipalities through providing free, direct cybersecurity assistance</a:t>
            </a:r>
            <a:endParaRPr lang="en-US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19DA73-B666-CA8E-F27A-136125F1E844}"/>
              </a:ext>
            </a:extLst>
          </p:cNvPr>
          <p:cNvSpPr txBox="1"/>
          <p:nvPr/>
        </p:nvSpPr>
        <p:spPr>
          <a:xfrm>
            <a:off x="2098440" y="3924833"/>
            <a:ext cx="4034744" cy="13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>
                <a:solidFill>
                  <a:schemeClr val="bg1"/>
                </a:solidFill>
              </a:rPr>
              <a:t>Enhance WV citizens’ and consumers’ data security by helping businesses build strong cybersecurity programs</a:t>
            </a:r>
            <a:endParaRPr lang="en-US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C740BD9-751F-10BB-5253-5E4DD125AD6C}"/>
              </a:ext>
            </a:extLst>
          </p:cNvPr>
          <p:cNvSpPr txBox="1"/>
          <p:nvPr/>
        </p:nvSpPr>
        <p:spPr>
          <a:xfrm>
            <a:off x="2098440" y="5341250"/>
            <a:ext cx="4034744" cy="13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>
                <a:solidFill>
                  <a:schemeClr val="bg1"/>
                </a:solidFill>
              </a:rPr>
              <a:t>Empower and attract businesses and start-ups to WV through providing robust, free cybersecurity assistance </a:t>
            </a:r>
            <a:endParaRPr lang="en-US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A9A37-9829-E738-228B-97FFBCAF3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CCB4B3CE-B046-7CD6-9DA7-8D4281A652D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3238BE2C-B77A-47BA-7439-0682AFCD5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2E72E22-13CF-FC16-C55B-AF7AD24B0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022DCC0-FF2E-FF78-A73C-5373A823F3A0}"/>
              </a:ext>
            </a:extLst>
          </p:cNvPr>
          <p:cNvSpPr txBox="1"/>
          <p:nvPr/>
        </p:nvSpPr>
        <p:spPr>
          <a:xfrm>
            <a:off x="812799" y="2460022"/>
            <a:ext cx="603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ptos" panose="020B0004020202020204" pitchFamily="34" charset="0"/>
              </a:rPr>
              <a:t>Example services that we offer:</a:t>
            </a:r>
          </a:p>
        </p:txBody>
      </p:sp>
      <p:sp>
        <p:nvSpPr>
          <p:cNvPr id="5121" name="TextBox 5120">
            <a:extLst>
              <a:ext uri="{FF2B5EF4-FFF2-40B4-BE49-F238E27FC236}">
                <a16:creationId xmlns:a16="http://schemas.microsoft.com/office/drawing/2014/main" id="{3B071959-059D-E1B8-AF5F-EC45C56F508A}"/>
              </a:ext>
            </a:extLst>
          </p:cNvPr>
          <p:cNvSpPr txBox="1"/>
          <p:nvPr/>
        </p:nvSpPr>
        <p:spPr>
          <a:xfrm>
            <a:off x="5607279" y="794210"/>
            <a:ext cx="5994400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67" b="1" i="1" dirty="0">
                <a:solidFill>
                  <a:schemeClr val="bg1"/>
                </a:solidFill>
                <a:latin typeface="Aptos" panose="020B0004020202020204" pitchFamily="34" charset="0"/>
              </a:rPr>
              <a:t>The CRRC is dedicated to helping small businesses, non-profits, critical infrastructure, state and local governments strengthen their cybersecurity posture. We provide free expert guidance, hands-on support, and practical solutions to safeguard sensitive data, systems, and infrastructure.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F4552-BCD7-5A43-A654-5B836C89530C}"/>
              </a:ext>
            </a:extLst>
          </p:cNvPr>
          <p:cNvGrpSpPr/>
          <p:nvPr/>
        </p:nvGrpSpPr>
        <p:grpSpPr>
          <a:xfrm>
            <a:off x="3810668" y="3025685"/>
            <a:ext cx="7792103" cy="470867"/>
            <a:chOff x="2832353" y="0"/>
            <a:chExt cx="4848606" cy="470867"/>
          </a:xfrm>
        </p:grpSpPr>
        <p:sp>
          <p:nvSpPr>
            <p:cNvPr id="5125" name="Rectangle 5124">
              <a:extLst>
                <a:ext uri="{FF2B5EF4-FFF2-40B4-BE49-F238E27FC236}">
                  <a16:creationId xmlns:a16="http://schemas.microsoft.com/office/drawing/2014/main" id="{EE39B1BA-96EF-2A57-E3B5-525297731520}"/>
                </a:ext>
              </a:extLst>
            </p:cNvPr>
            <p:cNvSpPr/>
            <p:nvPr/>
          </p:nvSpPr>
          <p:spPr>
            <a:xfrm>
              <a:off x="2832353" y="0"/>
              <a:ext cx="4848606" cy="470867"/>
            </a:xfrm>
            <a:prstGeom prst="rect">
              <a:avLst/>
            </a:prstGeom>
            <a:noFill/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126" name="TextBox 5125">
              <a:extLst>
                <a:ext uri="{FF2B5EF4-FFF2-40B4-BE49-F238E27FC236}">
                  <a16:creationId xmlns:a16="http://schemas.microsoft.com/office/drawing/2014/main" id="{110F71D9-C55F-5CD4-4E0A-CCFC17DE1975}"/>
                </a:ext>
              </a:extLst>
            </p:cNvPr>
            <p:cNvSpPr txBox="1"/>
            <p:nvPr/>
          </p:nvSpPr>
          <p:spPr>
            <a:xfrm>
              <a:off x="2832353" y="0"/>
              <a:ext cx="4848606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076" tIns="119600" rIns="94076" bIns="11960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 i="1" kern="1200" baseline="0" dirty="0">
                  <a:solidFill>
                    <a:schemeClr val="bg1"/>
                  </a:solidFill>
                  <a:latin typeface="Aptos" panose="020B0004020202020204" pitchFamily="34" charset="0"/>
                </a:rPr>
                <a:t>Identify vulnerabilities in your systems and networks</a:t>
              </a:r>
              <a:endParaRPr lang="en-US" i="1" kern="12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F66AEF-8213-7F37-67FC-DD2BEE1DE686}"/>
              </a:ext>
            </a:extLst>
          </p:cNvPr>
          <p:cNvGrpSpPr/>
          <p:nvPr/>
        </p:nvGrpSpPr>
        <p:grpSpPr>
          <a:xfrm>
            <a:off x="900935" y="3026758"/>
            <a:ext cx="2908642" cy="470867"/>
            <a:chOff x="1093" y="1073"/>
            <a:chExt cx="2830167" cy="470867"/>
          </a:xfrm>
        </p:grpSpPr>
        <p:sp>
          <p:nvSpPr>
            <p:cNvPr id="5123" name="Rectangle 5122">
              <a:extLst>
                <a:ext uri="{FF2B5EF4-FFF2-40B4-BE49-F238E27FC236}">
                  <a16:creationId xmlns:a16="http://schemas.microsoft.com/office/drawing/2014/main" id="{B16BF997-2BBD-48CC-D645-E896066D9F5D}"/>
                </a:ext>
              </a:extLst>
            </p:cNvPr>
            <p:cNvSpPr/>
            <p:nvPr/>
          </p:nvSpPr>
          <p:spPr>
            <a:xfrm>
              <a:off x="1093" y="1073"/>
              <a:ext cx="2830167" cy="470867"/>
            </a:xfrm>
            <a:prstGeom prst="rect">
              <a:avLst/>
            </a:prstGeom>
            <a:noFill/>
            <a:ln>
              <a:solidFill>
                <a:srgbClr val="F0B31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5124" name="TextBox 5123">
              <a:extLst>
                <a:ext uri="{FF2B5EF4-FFF2-40B4-BE49-F238E27FC236}">
                  <a16:creationId xmlns:a16="http://schemas.microsoft.com/office/drawing/2014/main" id="{7F8D56BD-78D5-AB9D-1BBA-CC6DF492DC8B}"/>
                </a:ext>
              </a:extLst>
            </p:cNvPr>
            <p:cNvSpPr txBox="1"/>
            <p:nvPr/>
          </p:nvSpPr>
          <p:spPr>
            <a:xfrm>
              <a:off x="1093" y="1073"/>
              <a:ext cx="2830167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143" tIns="46511" rIns="64143" bIns="46511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i="1" kern="1200" baseline="0" dirty="0">
                  <a:latin typeface="Aptos" panose="020B0004020202020204" pitchFamily="34" charset="0"/>
                </a:rPr>
                <a:t>Cyber Risk Assessments</a:t>
              </a:r>
              <a:endParaRPr lang="en-US" b="1" i="1" kern="12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9463D1-98EA-AA89-6A99-E1FF04857285}"/>
              </a:ext>
            </a:extLst>
          </p:cNvPr>
          <p:cNvGrpSpPr/>
          <p:nvPr/>
        </p:nvGrpSpPr>
        <p:grpSpPr>
          <a:xfrm>
            <a:off x="3809575" y="3525877"/>
            <a:ext cx="7792103" cy="470867"/>
            <a:chOff x="2831260" y="500192"/>
            <a:chExt cx="4848606" cy="470867"/>
          </a:xfrm>
        </p:grpSpPr>
        <p:sp>
          <p:nvSpPr>
            <p:cNvPr id="5120" name="Rectangle 5119">
              <a:extLst>
                <a:ext uri="{FF2B5EF4-FFF2-40B4-BE49-F238E27FC236}">
                  <a16:creationId xmlns:a16="http://schemas.microsoft.com/office/drawing/2014/main" id="{B955156E-4863-58E7-AF4A-71A819F56B39}"/>
                </a:ext>
              </a:extLst>
            </p:cNvPr>
            <p:cNvSpPr/>
            <p:nvPr/>
          </p:nvSpPr>
          <p:spPr>
            <a:xfrm>
              <a:off x="2831260" y="500192"/>
              <a:ext cx="4848606" cy="470867"/>
            </a:xfrm>
            <a:prstGeom prst="rect">
              <a:avLst/>
            </a:prstGeom>
            <a:noFill/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122" name="TextBox 5121">
              <a:extLst>
                <a:ext uri="{FF2B5EF4-FFF2-40B4-BE49-F238E27FC236}">
                  <a16:creationId xmlns:a16="http://schemas.microsoft.com/office/drawing/2014/main" id="{24B40794-27AC-3487-4C4E-4C1E2ADB876A}"/>
                </a:ext>
              </a:extLst>
            </p:cNvPr>
            <p:cNvSpPr txBox="1"/>
            <p:nvPr/>
          </p:nvSpPr>
          <p:spPr>
            <a:xfrm>
              <a:off x="2831260" y="500192"/>
              <a:ext cx="4848606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076" tIns="119600" rIns="94076" bIns="11960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 i="1" kern="1200" baseline="0" dirty="0">
                  <a:solidFill>
                    <a:schemeClr val="bg1"/>
                  </a:solidFill>
                  <a:latin typeface="Aptos" panose="020B0004020202020204" pitchFamily="34" charset="0"/>
                </a:rPr>
                <a:t>Develop strategies to minimize the impact of cyber threats</a:t>
              </a:r>
              <a:endParaRPr lang="en-US" i="1" kern="12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1D28AF-0259-EAE7-3949-2BB859C8EDA2}"/>
              </a:ext>
            </a:extLst>
          </p:cNvPr>
          <p:cNvGrpSpPr/>
          <p:nvPr/>
        </p:nvGrpSpPr>
        <p:grpSpPr>
          <a:xfrm>
            <a:off x="900935" y="3525877"/>
            <a:ext cx="2908642" cy="470867"/>
            <a:chOff x="1093" y="500192"/>
            <a:chExt cx="2830167" cy="4708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987BD9F-EBAA-2C9B-9D83-74E9F219D000}"/>
                </a:ext>
              </a:extLst>
            </p:cNvPr>
            <p:cNvSpPr/>
            <p:nvPr/>
          </p:nvSpPr>
          <p:spPr>
            <a:xfrm>
              <a:off x="1093" y="500192"/>
              <a:ext cx="2830167" cy="470867"/>
            </a:xfrm>
            <a:prstGeom prst="rect">
              <a:avLst/>
            </a:prstGeom>
            <a:noFill/>
            <a:ln>
              <a:solidFill>
                <a:srgbClr val="009E5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B722DE-91F3-7640-878A-98BE1E92D95D}"/>
                </a:ext>
              </a:extLst>
            </p:cNvPr>
            <p:cNvSpPr txBox="1"/>
            <p:nvPr/>
          </p:nvSpPr>
          <p:spPr>
            <a:xfrm>
              <a:off x="1093" y="500192"/>
              <a:ext cx="2830167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143" tIns="46511" rIns="64143" bIns="46511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i="1" kern="1200" baseline="0" dirty="0">
                  <a:latin typeface="Aptos" panose="020B0004020202020204" pitchFamily="34" charset="0"/>
                </a:rPr>
                <a:t>Incident Response &amp; Recovery Planning</a:t>
              </a:r>
              <a:endParaRPr lang="en-US" b="1" i="1" kern="12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382E22-FA10-E0B7-1C82-7BB02ACE42F1}"/>
              </a:ext>
            </a:extLst>
          </p:cNvPr>
          <p:cNvGrpSpPr/>
          <p:nvPr/>
        </p:nvGrpSpPr>
        <p:grpSpPr>
          <a:xfrm>
            <a:off x="3809575" y="4024997"/>
            <a:ext cx="7792103" cy="470867"/>
            <a:chOff x="2831260" y="999312"/>
            <a:chExt cx="4848606" cy="4708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F9CFEE-30E9-DA6A-9845-73AFADD21249}"/>
                </a:ext>
              </a:extLst>
            </p:cNvPr>
            <p:cNvSpPr/>
            <p:nvPr/>
          </p:nvSpPr>
          <p:spPr>
            <a:xfrm>
              <a:off x="2831260" y="999312"/>
              <a:ext cx="4848606" cy="470867"/>
            </a:xfrm>
            <a:prstGeom prst="rect">
              <a:avLst/>
            </a:prstGeom>
            <a:noFill/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6C36E2-069C-1769-4F39-70221BFEBE16}"/>
                </a:ext>
              </a:extLst>
            </p:cNvPr>
            <p:cNvSpPr txBox="1"/>
            <p:nvPr/>
          </p:nvSpPr>
          <p:spPr>
            <a:xfrm>
              <a:off x="2831260" y="999312"/>
              <a:ext cx="4848606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076" tIns="119600" rIns="94076" bIns="11960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 i="1" kern="1200" baseline="0" dirty="0">
                  <a:solidFill>
                    <a:schemeClr val="bg1"/>
                  </a:solidFill>
                  <a:latin typeface="Aptos" panose="020B0004020202020204" pitchFamily="34" charset="0"/>
                </a:rPr>
                <a:t>Equip employees and officials with cybersecurity best practices</a:t>
              </a:r>
              <a:endParaRPr lang="en-US" i="1" kern="12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DFEBFB-71E3-AF59-ECAB-6E4CDD989DEC}"/>
              </a:ext>
            </a:extLst>
          </p:cNvPr>
          <p:cNvGrpSpPr/>
          <p:nvPr/>
        </p:nvGrpSpPr>
        <p:grpSpPr>
          <a:xfrm>
            <a:off x="900935" y="4024997"/>
            <a:ext cx="2908642" cy="470867"/>
            <a:chOff x="1093" y="999312"/>
            <a:chExt cx="2830167" cy="4708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995882-ACEE-5F31-1491-D87DAF934722}"/>
                </a:ext>
              </a:extLst>
            </p:cNvPr>
            <p:cNvSpPr/>
            <p:nvPr/>
          </p:nvSpPr>
          <p:spPr>
            <a:xfrm>
              <a:off x="1093" y="999312"/>
              <a:ext cx="2830167" cy="470867"/>
            </a:xfrm>
            <a:prstGeom prst="rect">
              <a:avLst/>
            </a:prstGeom>
            <a:noFill/>
            <a:ln>
              <a:solidFill>
                <a:srgbClr val="1784D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BA7940-E726-0EE2-5A05-D71B27EA9C3C}"/>
                </a:ext>
              </a:extLst>
            </p:cNvPr>
            <p:cNvSpPr txBox="1"/>
            <p:nvPr/>
          </p:nvSpPr>
          <p:spPr>
            <a:xfrm>
              <a:off x="1093" y="999312"/>
              <a:ext cx="2830167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143" tIns="46511" rIns="64143" bIns="46511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i="1" kern="1200" baseline="0" dirty="0">
                  <a:latin typeface="Aptos" panose="020B0004020202020204" pitchFamily="34" charset="0"/>
                </a:rPr>
                <a:t>Security Awareness &amp; Training</a:t>
              </a:r>
              <a:endParaRPr lang="en-US" b="1" i="1" kern="12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BF8920-924F-3456-5EC2-C6476A350BE0}"/>
              </a:ext>
            </a:extLst>
          </p:cNvPr>
          <p:cNvGrpSpPr/>
          <p:nvPr/>
        </p:nvGrpSpPr>
        <p:grpSpPr>
          <a:xfrm>
            <a:off x="3809575" y="4524116"/>
            <a:ext cx="7792103" cy="470867"/>
            <a:chOff x="2831260" y="1498431"/>
            <a:chExt cx="4848606" cy="4708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B206B6-0166-F76A-96EB-A69E451BCE96}"/>
                </a:ext>
              </a:extLst>
            </p:cNvPr>
            <p:cNvSpPr/>
            <p:nvPr/>
          </p:nvSpPr>
          <p:spPr>
            <a:xfrm>
              <a:off x="2831260" y="1498431"/>
              <a:ext cx="4848606" cy="470867"/>
            </a:xfrm>
            <a:prstGeom prst="rect">
              <a:avLst/>
            </a:prstGeom>
            <a:noFill/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65E4AC-F1A9-FDE3-B63B-91C3278B040D}"/>
                </a:ext>
              </a:extLst>
            </p:cNvPr>
            <p:cNvSpPr txBox="1"/>
            <p:nvPr/>
          </p:nvSpPr>
          <p:spPr>
            <a:xfrm>
              <a:off x="2831260" y="1498431"/>
              <a:ext cx="4848606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076" tIns="119600" rIns="94076" bIns="11960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 i="1" kern="1200" baseline="0" dirty="0">
                  <a:solidFill>
                    <a:schemeClr val="bg1"/>
                  </a:solidFill>
                  <a:latin typeface="Aptos" panose="020B0004020202020204" pitchFamily="34" charset="0"/>
                </a:rPr>
                <a:t>Ensure alignment with federal, state, and industry regulations</a:t>
              </a:r>
              <a:endParaRPr lang="en-US" i="1" kern="12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59AB58-A844-1DD1-2310-2FC5BED094AF}"/>
              </a:ext>
            </a:extLst>
          </p:cNvPr>
          <p:cNvGrpSpPr/>
          <p:nvPr/>
        </p:nvGrpSpPr>
        <p:grpSpPr>
          <a:xfrm>
            <a:off x="900935" y="4524116"/>
            <a:ext cx="2908642" cy="470867"/>
            <a:chOff x="1093" y="1498431"/>
            <a:chExt cx="2830167" cy="47086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3F59E8-0A2E-6BDF-9182-4528ADB1DAD1}"/>
                </a:ext>
              </a:extLst>
            </p:cNvPr>
            <p:cNvSpPr/>
            <p:nvPr/>
          </p:nvSpPr>
          <p:spPr>
            <a:xfrm>
              <a:off x="1093" y="1498431"/>
              <a:ext cx="2830167" cy="4708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2E35FF-8E79-8C61-F924-81143A30FA0E}"/>
                </a:ext>
              </a:extLst>
            </p:cNvPr>
            <p:cNvSpPr txBox="1"/>
            <p:nvPr/>
          </p:nvSpPr>
          <p:spPr>
            <a:xfrm>
              <a:off x="1093" y="1498431"/>
              <a:ext cx="2830167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143" tIns="46511" rIns="64143" bIns="46511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i="1" kern="1200" baseline="0" dirty="0">
                  <a:latin typeface="Aptos" panose="020B0004020202020204" pitchFamily="34" charset="0"/>
                </a:rPr>
                <a:t>Compliance Assistance</a:t>
              </a:r>
              <a:endParaRPr lang="en-US" b="1" i="1" kern="12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B84288-2E80-13E5-9F87-06F1A4D126BD}"/>
              </a:ext>
            </a:extLst>
          </p:cNvPr>
          <p:cNvGrpSpPr/>
          <p:nvPr/>
        </p:nvGrpSpPr>
        <p:grpSpPr>
          <a:xfrm>
            <a:off x="3810668" y="5023236"/>
            <a:ext cx="7792103" cy="470867"/>
            <a:chOff x="2831260" y="1997551"/>
            <a:chExt cx="4848606" cy="47086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0AC3B4-8E2F-C759-6944-6BE2DA368E80}"/>
                </a:ext>
              </a:extLst>
            </p:cNvPr>
            <p:cNvSpPr/>
            <p:nvPr/>
          </p:nvSpPr>
          <p:spPr>
            <a:xfrm>
              <a:off x="2831260" y="1997551"/>
              <a:ext cx="4848606" cy="470867"/>
            </a:xfrm>
            <a:prstGeom prst="rect">
              <a:avLst/>
            </a:prstGeom>
            <a:noFill/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4E9557-AE34-431C-3D9A-A049459844D6}"/>
                </a:ext>
              </a:extLst>
            </p:cNvPr>
            <p:cNvSpPr txBox="1"/>
            <p:nvPr/>
          </p:nvSpPr>
          <p:spPr>
            <a:xfrm>
              <a:off x="2831260" y="1997551"/>
              <a:ext cx="4848606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076" tIns="119600" rIns="94076" bIns="11960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i="1" kern="1200" dirty="0">
                  <a:solidFill>
                    <a:schemeClr val="bg1"/>
                  </a:solidFill>
                  <a:latin typeface="Aptos" panose="020B0004020202020204" pitchFamily="34" charset="0"/>
                </a:rPr>
                <a:t>H</a:t>
              </a:r>
              <a:r>
                <a:rPr lang="en-US" b="0" i="1" kern="1200" baseline="0" dirty="0">
                  <a:solidFill>
                    <a:schemeClr val="bg1"/>
                  </a:solidFill>
                  <a:latin typeface="Aptos" panose="020B0004020202020204" pitchFamily="34" charset="0"/>
                </a:rPr>
                <a:t>elp implement security measures to safeguard sensitive information or improve your business processes</a:t>
              </a:r>
              <a:endParaRPr lang="en-US" i="1" kern="12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5E185C-1F9A-929C-9C1D-5D1171A79B2C}"/>
              </a:ext>
            </a:extLst>
          </p:cNvPr>
          <p:cNvGrpSpPr/>
          <p:nvPr/>
        </p:nvGrpSpPr>
        <p:grpSpPr>
          <a:xfrm>
            <a:off x="902028" y="5023236"/>
            <a:ext cx="2908642" cy="470867"/>
            <a:chOff x="1093" y="1997551"/>
            <a:chExt cx="2830167" cy="4708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66EC47-6983-3834-7B8A-E58B94745917}"/>
                </a:ext>
              </a:extLst>
            </p:cNvPr>
            <p:cNvSpPr/>
            <p:nvPr/>
          </p:nvSpPr>
          <p:spPr>
            <a:xfrm>
              <a:off x="1093" y="1997551"/>
              <a:ext cx="2830167" cy="47086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CF1135-7096-C433-58FB-44ED899F5DA3}"/>
                </a:ext>
              </a:extLst>
            </p:cNvPr>
            <p:cNvSpPr txBox="1"/>
            <p:nvPr/>
          </p:nvSpPr>
          <p:spPr>
            <a:xfrm>
              <a:off x="1093" y="1997551"/>
              <a:ext cx="2830167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143" tIns="46511" rIns="64143" bIns="46511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i="1" kern="1200" baseline="0" dirty="0">
                  <a:latin typeface="Aptos" panose="020B0004020202020204" pitchFamily="34" charset="0"/>
                </a:rPr>
                <a:t>Network &amp; Data Solutions</a:t>
              </a:r>
              <a:endParaRPr lang="en-US" b="1" i="1" kern="1200" dirty="0">
                <a:latin typeface="Aptos" panose="020B0004020202020204" pitchFamily="34" charset="0"/>
              </a:endParaRPr>
            </a:p>
          </p:txBody>
        </p:sp>
      </p:grpSp>
      <p:sp>
        <p:nvSpPr>
          <p:cNvPr id="5129" name="TextBox 2">
            <a:extLst>
              <a:ext uri="{FF2B5EF4-FFF2-40B4-BE49-F238E27FC236}">
                <a16:creationId xmlns:a16="http://schemas.microsoft.com/office/drawing/2014/main" id="{D6895CB3-798A-C5E2-722B-56906EBDAC57}"/>
              </a:ext>
            </a:extLst>
          </p:cNvPr>
          <p:cNvSpPr txBox="1"/>
          <p:nvPr/>
        </p:nvSpPr>
        <p:spPr>
          <a:xfrm>
            <a:off x="812799" y="731844"/>
            <a:ext cx="4571999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CYBER-RESILIENCE</a:t>
            </a:r>
          </a:p>
        </p:txBody>
      </p:sp>
      <p:grpSp>
        <p:nvGrpSpPr>
          <p:cNvPr id="5130" name="Group 5129">
            <a:extLst>
              <a:ext uri="{FF2B5EF4-FFF2-40B4-BE49-F238E27FC236}">
                <a16:creationId xmlns:a16="http://schemas.microsoft.com/office/drawing/2014/main" id="{53928EDE-674E-E1B7-9410-A00E095643B6}"/>
              </a:ext>
            </a:extLst>
          </p:cNvPr>
          <p:cNvGrpSpPr/>
          <p:nvPr/>
        </p:nvGrpSpPr>
        <p:grpSpPr>
          <a:xfrm>
            <a:off x="3809575" y="5513916"/>
            <a:ext cx="7792103" cy="575709"/>
            <a:chOff x="2831260" y="1997551"/>
            <a:chExt cx="4848606" cy="470867"/>
          </a:xfrm>
        </p:grpSpPr>
        <p:sp>
          <p:nvSpPr>
            <p:cNvPr id="5131" name="Rectangle 5130">
              <a:extLst>
                <a:ext uri="{FF2B5EF4-FFF2-40B4-BE49-F238E27FC236}">
                  <a16:creationId xmlns:a16="http://schemas.microsoft.com/office/drawing/2014/main" id="{87DD1068-14AF-D733-FE8D-737B66E64825}"/>
                </a:ext>
              </a:extLst>
            </p:cNvPr>
            <p:cNvSpPr/>
            <p:nvPr/>
          </p:nvSpPr>
          <p:spPr>
            <a:xfrm>
              <a:off x="2831260" y="1997551"/>
              <a:ext cx="4848606" cy="470867"/>
            </a:xfrm>
            <a:prstGeom prst="rect">
              <a:avLst/>
            </a:prstGeom>
            <a:noFill/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132" name="TextBox 5131">
              <a:extLst>
                <a:ext uri="{FF2B5EF4-FFF2-40B4-BE49-F238E27FC236}">
                  <a16:creationId xmlns:a16="http://schemas.microsoft.com/office/drawing/2014/main" id="{F0551FF4-6956-9931-7292-00E91C19DC96}"/>
                </a:ext>
              </a:extLst>
            </p:cNvPr>
            <p:cNvSpPr txBox="1"/>
            <p:nvPr/>
          </p:nvSpPr>
          <p:spPr>
            <a:xfrm>
              <a:off x="2831260" y="1997551"/>
              <a:ext cx="4848606" cy="4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076" tIns="119600" rIns="94076" bIns="11960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i="1" kern="1200" dirty="0">
                  <a:solidFill>
                    <a:schemeClr val="bg1"/>
                  </a:solidFill>
                  <a:latin typeface="Aptos" panose="020B0004020202020204" pitchFamily="34" charset="0"/>
                </a:rPr>
                <a:t>Help improve your organizational technology and business processes to gain the competitive edge</a:t>
              </a:r>
            </a:p>
          </p:txBody>
        </p:sp>
      </p:grpSp>
      <p:grpSp>
        <p:nvGrpSpPr>
          <p:cNvPr id="5133" name="Group 5132">
            <a:extLst>
              <a:ext uri="{FF2B5EF4-FFF2-40B4-BE49-F238E27FC236}">
                <a16:creationId xmlns:a16="http://schemas.microsoft.com/office/drawing/2014/main" id="{E4567386-E402-403D-F0E8-286B014E86E7}"/>
              </a:ext>
            </a:extLst>
          </p:cNvPr>
          <p:cNvGrpSpPr/>
          <p:nvPr/>
        </p:nvGrpSpPr>
        <p:grpSpPr>
          <a:xfrm>
            <a:off x="900935" y="5513916"/>
            <a:ext cx="2908642" cy="575709"/>
            <a:chOff x="1093" y="1997551"/>
            <a:chExt cx="2830167" cy="470867"/>
          </a:xfrm>
        </p:grpSpPr>
        <p:sp>
          <p:nvSpPr>
            <p:cNvPr id="5134" name="Rectangle 5133">
              <a:extLst>
                <a:ext uri="{FF2B5EF4-FFF2-40B4-BE49-F238E27FC236}">
                  <a16:creationId xmlns:a16="http://schemas.microsoft.com/office/drawing/2014/main" id="{94F6D4D6-C922-59FD-9D21-E567DB2F2686}"/>
                </a:ext>
              </a:extLst>
            </p:cNvPr>
            <p:cNvSpPr/>
            <p:nvPr/>
          </p:nvSpPr>
          <p:spPr>
            <a:xfrm>
              <a:off x="1093" y="1997551"/>
              <a:ext cx="2830167" cy="470867"/>
            </a:xfrm>
            <a:prstGeom prst="rect">
              <a:avLst/>
            </a:prstGeom>
            <a:noFill/>
            <a:ln>
              <a:solidFill>
                <a:srgbClr val="9966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5135" name="TextBox 5134">
              <a:extLst>
                <a:ext uri="{FF2B5EF4-FFF2-40B4-BE49-F238E27FC236}">
                  <a16:creationId xmlns:a16="http://schemas.microsoft.com/office/drawing/2014/main" id="{6607DD9D-2B08-E2CC-A28C-8ECCEF909F74}"/>
                </a:ext>
              </a:extLst>
            </p:cNvPr>
            <p:cNvSpPr txBox="1"/>
            <p:nvPr/>
          </p:nvSpPr>
          <p:spPr>
            <a:xfrm>
              <a:off x="1093" y="1997551"/>
              <a:ext cx="2830167" cy="470867"/>
            </a:xfrm>
            <a:prstGeom prst="rect">
              <a:avLst/>
            </a:prstGeom>
            <a:ln>
              <a:solidFill>
                <a:srgbClr val="9966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143" tIns="46511" rIns="64143" bIns="46511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i="1" kern="1200" baseline="0" dirty="0">
                  <a:latin typeface="Aptos" panose="020B0004020202020204" pitchFamily="34" charset="0"/>
                </a:rPr>
                <a:t>IT &amp; Business Process Optimization</a:t>
              </a:r>
              <a:endParaRPr lang="en-US" b="1" i="1" kern="1200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92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0C04-B8EF-3D8D-2E8D-89D88EDCA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EEF8EFD7-8406-9316-B033-B7ED630088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ACD78B12-8465-5E55-2477-7A6D51A1C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49D6B1A-B9D1-0746-F4B6-84B80FD4A243}"/>
              </a:ext>
            </a:extLst>
          </p:cNvPr>
          <p:cNvSpPr txBox="1"/>
          <p:nvPr/>
        </p:nvSpPr>
        <p:spPr>
          <a:xfrm>
            <a:off x="812800" y="731844"/>
            <a:ext cx="4267200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OUR PROCESS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36D26DC-7619-B266-1577-ABCFF1607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  <p:pic>
        <p:nvPicPr>
          <p:cNvPr id="7" name="Picture 2" descr="Appalachian Regional Commission – ADECA">
            <a:extLst>
              <a:ext uri="{FF2B5EF4-FFF2-40B4-BE49-F238E27FC236}">
                <a16:creationId xmlns:a16="http://schemas.microsoft.com/office/drawing/2014/main" id="{F7BA3602-5F33-402C-FEC3-0ED975B3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659620"/>
            <a:ext cx="2733040" cy="107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8A43F3-DE26-FEB6-571D-8A48EDDE30D4}"/>
              </a:ext>
            </a:extLst>
          </p:cNvPr>
          <p:cNvSpPr txBox="1"/>
          <p:nvPr/>
        </p:nvSpPr>
        <p:spPr>
          <a:xfrm>
            <a:off x="6987541" y="1876966"/>
            <a:ext cx="4714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ptos" panose="020B0004020202020204" pitchFamily="34" charset="0"/>
              </a:rPr>
              <a:t>Supported by a $1.5 Million ARC POWER award</a:t>
            </a:r>
          </a:p>
        </p:txBody>
      </p:sp>
      <p:pic>
        <p:nvPicPr>
          <p:cNvPr id="14" name="Picture 13" descr="A yellow w logo on a black background&#10;&#10;Description automatically generated">
            <a:extLst>
              <a:ext uri="{FF2B5EF4-FFF2-40B4-BE49-F238E27FC236}">
                <a16:creationId xmlns:a16="http://schemas.microsoft.com/office/drawing/2014/main" id="{E5D4E28E-A642-A173-FED5-97DC1980B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0981" y="627974"/>
            <a:ext cx="1320800" cy="1143225"/>
          </a:xfrm>
          <a:prstGeom prst="rect">
            <a:avLst/>
          </a:prstGeom>
        </p:spPr>
      </p:pic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F2343230-311E-35E9-4892-BA3418BBB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9817851"/>
              </p:ext>
            </p:extLst>
          </p:nvPr>
        </p:nvGraphicFramePr>
        <p:xfrm>
          <a:off x="320635" y="1568644"/>
          <a:ext cx="11576887" cy="5272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62A5FC-E4F8-5225-0193-32DF4278953A}"/>
              </a:ext>
            </a:extLst>
          </p:cNvPr>
          <p:cNvSpPr/>
          <p:nvPr/>
        </p:nvSpPr>
        <p:spPr>
          <a:xfrm>
            <a:off x="264159" y="2553102"/>
            <a:ext cx="2225040" cy="3450156"/>
          </a:xfrm>
          <a:prstGeom prst="roundRect">
            <a:avLst/>
          </a:prstGeom>
          <a:noFill/>
          <a:ln w="28575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01D6B0-869F-9042-6297-EEFE94D9B86C}"/>
              </a:ext>
            </a:extLst>
          </p:cNvPr>
          <p:cNvSpPr/>
          <p:nvPr/>
        </p:nvSpPr>
        <p:spPr>
          <a:xfrm>
            <a:off x="2630359" y="2569315"/>
            <a:ext cx="2225040" cy="3450156"/>
          </a:xfrm>
          <a:prstGeom prst="roundRect">
            <a:avLst/>
          </a:prstGeom>
          <a:noFill/>
          <a:ln w="28575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FC354EA-12E8-F735-C203-D32C6940596F}"/>
              </a:ext>
            </a:extLst>
          </p:cNvPr>
          <p:cNvSpPr/>
          <p:nvPr/>
        </p:nvSpPr>
        <p:spPr>
          <a:xfrm>
            <a:off x="4996559" y="2576954"/>
            <a:ext cx="2225040" cy="3450156"/>
          </a:xfrm>
          <a:prstGeom prst="roundRect">
            <a:avLst/>
          </a:prstGeom>
          <a:noFill/>
          <a:ln w="28575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68595D-2386-865E-31F2-BF9A409E63FD}"/>
              </a:ext>
            </a:extLst>
          </p:cNvPr>
          <p:cNvSpPr/>
          <p:nvPr/>
        </p:nvSpPr>
        <p:spPr>
          <a:xfrm>
            <a:off x="7362759" y="2553102"/>
            <a:ext cx="2225040" cy="3450156"/>
          </a:xfrm>
          <a:prstGeom prst="roundRect">
            <a:avLst/>
          </a:prstGeom>
          <a:noFill/>
          <a:ln w="28575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11DA601-000F-4617-82AC-FF86A7CCF52F}"/>
              </a:ext>
            </a:extLst>
          </p:cNvPr>
          <p:cNvSpPr/>
          <p:nvPr/>
        </p:nvSpPr>
        <p:spPr>
          <a:xfrm>
            <a:off x="9760516" y="2556088"/>
            <a:ext cx="2225040" cy="3450156"/>
          </a:xfrm>
          <a:prstGeom prst="roundRect">
            <a:avLst/>
          </a:prstGeom>
          <a:noFill/>
          <a:ln w="28575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67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24C50A5-9CC4-6B5E-A4D1-1A788C8E6176}"/>
              </a:ext>
            </a:extLst>
          </p:cNvPr>
          <p:cNvSpPr/>
          <p:nvPr/>
        </p:nvSpPr>
        <p:spPr>
          <a:xfrm>
            <a:off x="2354035" y="4084135"/>
            <a:ext cx="431155" cy="435794"/>
          </a:xfrm>
          <a:prstGeom prst="rightArrow">
            <a:avLst/>
          </a:prstGeom>
          <a:solidFill>
            <a:srgbClr val="F0B31C"/>
          </a:solidFill>
          <a:ln>
            <a:solidFill>
              <a:srgbClr val="002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Arrow: Right 5119">
            <a:extLst>
              <a:ext uri="{FF2B5EF4-FFF2-40B4-BE49-F238E27FC236}">
                <a16:creationId xmlns:a16="http://schemas.microsoft.com/office/drawing/2014/main" id="{069A96EC-B3B5-2A3F-E739-C9A9956491D0}"/>
              </a:ext>
            </a:extLst>
          </p:cNvPr>
          <p:cNvSpPr/>
          <p:nvPr/>
        </p:nvSpPr>
        <p:spPr>
          <a:xfrm>
            <a:off x="4733641" y="4060283"/>
            <a:ext cx="431155" cy="435794"/>
          </a:xfrm>
          <a:prstGeom prst="rightArrow">
            <a:avLst/>
          </a:prstGeom>
          <a:solidFill>
            <a:srgbClr val="F0B31C"/>
          </a:solidFill>
          <a:ln>
            <a:solidFill>
              <a:srgbClr val="002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" name="Arrow: Right 5120">
            <a:extLst>
              <a:ext uri="{FF2B5EF4-FFF2-40B4-BE49-F238E27FC236}">
                <a16:creationId xmlns:a16="http://schemas.microsoft.com/office/drawing/2014/main" id="{4F47C5E0-1861-F124-40AA-EB5F76954BB2}"/>
              </a:ext>
            </a:extLst>
          </p:cNvPr>
          <p:cNvSpPr/>
          <p:nvPr/>
        </p:nvSpPr>
        <p:spPr>
          <a:xfrm>
            <a:off x="7100596" y="4060283"/>
            <a:ext cx="431155" cy="435794"/>
          </a:xfrm>
          <a:prstGeom prst="rightArrow">
            <a:avLst/>
          </a:prstGeom>
          <a:solidFill>
            <a:srgbClr val="F0B31C"/>
          </a:solidFill>
          <a:ln>
            <a:solidFill>
              <a:srgbClr val="002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Arrow: Right 5122">
            <a:extLst>
              <a:ext uri="{FF2B5EF4-FFF2-40B4-BE49-F238E27FC236}">
                <a16:creationId xmlns:a16="http://schemas.microsoft.com/office/drawing/2014/main" id="{648A0B65-FA5B-DCBA-0315-F57CA07D4FF3}"/>
              </a:ext>
            </a:extLst>
          </p:cNvPr>
          <p:cNvSpPr/>
          <p:nvPr/>
        </p:nvSpPr>
        <p:spPr>
          <a:xfrm>
            <a:off x="9479174" y="4060283"/>
            <a:ext cx="431155" cy="435794"/>
          </a:xfrm>
          <a:prstGeom prst="rightArrow">
            <a:avLst/>
          </a:prstGeom>
          <a:solidFill>
            <a:srgbClr val="F0B31C"/>
          </a:solidFill>
          <a:ln>
            <a:solidFill>
              <a:srgbClr val="002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7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90BD6-DE9B-7AFC-571C-8AA92EC6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860EC686-8517-0288-620B-6461CFE2CA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780FD47B-AC61-936F-0DDA-12040FEE02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047323F-9418-32B5-CB56-6AC455839E04}"/>
              </a:ext>
            </a:extLst>
          </p:cNvPr>
          <p:cNvSpPr txBox="1"/>
          <p:nvPr/>
        </p:nvSpPr>
        <p:spPr>
          <a:xfrm>
            <a:off x="812800" y="731844"/>
            <a:ext cx="5486400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STATE-WIDE EFFORT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49C90B3-3BD1-C08D-A1AA-BD626EFCE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A78D31E-015C-1227-4E1B-96A4F77A8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491" y="318595"/>
            <a:ext cx="7109783" cy="63764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AD2A57A-5976-868D-A8FC-6E6C77988AE4}"/>
              </a:ext>
            </a:extLst>
          </p:cNvPr>
          <p:cNvSpPr/>
          <p:nvPr/>
        </p:nvSpPr>
        <p:spPr>
          <a:xfrm>
            <a:off x="8363102" y="2209800"/>
            <a:ext cx="585363" cy="59981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graphicFrame>
        <p:nvGraphicFramePr>
          <p:cNvPr id="17" name="TextBox 4">
            <a:extLst>
              <a:ext uri="{FF2B5EF4-FFF2-40B4-BE49-F238E27FC236}">
                <a16:creationId xmlns:a16="http://schemas.microsoft.com/office/drawing/2014/main" id="{6265113E-9DBA-5225-3FBA-311C6E78B671}"/>
              </a:ext>
            </a:extLst>
          </p:cNvPr>
          <p:cNvGraphicFramePr/>
          <p:nvPr/>
        </p:nvGraphicFramePr>
        <p:xfrm>
          <a:off x="812800" y="2209800"/>
          <a:ext cx="4216827" cy="398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TextBox 4">
            <a:extLst>
              <a:ext uri="{FF2B5EF4-FFF2-40B4-BE49-F238E27FC236}">
                <a16:creationId xmlns:a16="http://schemas.microsoft.com/office/drawing/2014/main" id="{F1001B16-7F27-7AA5-833D-DAD851B7E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774865"/>
              </p:ext>
            </p:extLst>
          </p:nvPr>
        </p:nvGraphicFramePr>
        <p:xfrm>
          <a:off x="622836" y="2493853"/>
          <a:ext cx="4005257" cy="4190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5" name="Picture 2" descr="Appalachian Regional Commission – ADECA">
            <a:extLst>
              <a:ext uri="{FF2B5EF4-FFF2-40B4-BE49-F238E27FC236}">
                <a16:creationId xmlns:a16="http://schemas.microsoft.com/office/drawing/2014/main" id="{1F1B0D61-8C53-8125-1284-397A5044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49" y="466259"/>
            <a:ext cx="2733040" cy="107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0224499-FC85-FD93-CDEF-062122A0CE79}"/>
              </a:ext>
            </a:extLst>
          </p:cNvPr>
          <p:cNvSpPr/>
          <p:nvPr/>
        </p:nvSpPr>
        <p:spPr>
          <a:xfrm>
            <a:off x="7795735" y="2655396"/>
            <a:ext cx="585363" cy="599815"/>
          </a:xfrm>
          <a:prstGeom prst="ellipse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E2D0B4-3BD7-384A-1F72-8A35B1A7D55A}"/>
              </a:ext>
            </a:extLst>
          </p:cNvPr>
          <p:cNvSpPr/>
          <p:nvPr/>
        </p:nvSpPr>
        <p:spPr>
          <a:xfrm>
            <a:off x="7428378" y="1532876"/>
            <a:ext cx="585363" cy="599815"/>
          </a:xfrm>
          <a:prstGeom prst="ellipse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33DB6B-AB11-AE36-3D37-7E738E037FB6}"/>
              </a:ext>
            </a:extLst>
          </p:cNvPr>
          <p:cNvSpPr/>
          <p:nvPr/>
        </p:nvSpPr>
        <p:spPr>
          <a:xfrm>
            <a:off x="7515349" y="3400899"/>
            <a:ext cx="585363" cy="5998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04698E-508A-A699-D82C-431EFB9745CF}"/>
              </a:ext>
            </a:extLst>
          </p:cNvPr>
          <p:cNvSpPr/>
          <p:nvPr/>
        </p:nvSpPr>
        <p:spPr>
          <a:xfrm>
            <a:off x="10427004" y="2411504"/>
            <a:ext cx="585363" cy="599815"/>
          </a:xfrm>
          <a:prstGeom prst="ellipse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5BF86E-0213-92A9-B357-CFC75D222536}"/>
              </a:ext>
            </a:extLst>
          </p:cNvPr>
          <p:cNvSpPr/>
          <p:nvPr/>
        </p:nvSpPr>
        <p:spPr>
          <a:xfrm>
            <a:off x="5079050" y="4289351"/>
            <a:ext cx="585363" cy="599815"/>
          </a:xfrm>
          <a:prstGeom prst="ellipse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C2472B-B09E-7AF0-4B2B-EF2838DBC313}"/>
              </a:ext>
            </a:extLst>
          </p:cNvPr>
          <p:cNvSpPr/>
          <p:nvPr/>
        </p:nvSpPr>
        <p:spPr>
          <a:xfrm>
            <a:off x="6161150" y="4203216"/>
            <a:ext cx="585363" cy="599815"/>
          </a:xfrm>
          <a:prstGeom prst="ellipse">
            <a:avLst/>
          </a:prstGeom>
          <a:blipFill>
            <a:blip r:embed="rId2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BCB357-FEFE-3820-649E-C346E4AF1D47}"/>
              </a:ext>
            </a:extLst>
          </p:cNvPr>
          <p:cNvSpPr/>
          <p:nvPr/>
        </p:nvSpPr>
        <p:spPr>
          <a:xfrm>
            <a:off x="6666229" y="4399684"/>
            <a:ext cx="585363" cy="599815"/>
          </a:xfrm>
          <a:prstGeom prst="ellipse">
            <a:avLst/>
          </a:prstGeom>
          <a:blipFill>
            <a:blip r:embed="rId2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AD404B-9695-4659-0B89-C9D514D44D99}"/>
              </a:ext>
            </a:extLst>
          </p:cNvPr>
          <p:cNvSpPr/>
          <p:nvPr/>
        </p:nvSpPr>
        <p:spPr>
          <a:xfrm>
            <a:off x="6318575" y="5859056"/>
            <a:ext cx="585363" cy="599815"/>
          </a:xfrm>
          <a:prstGeom prst="ellipse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064D92-D14B-6B56-CD54-C1973F3FBF76}"/>
              </a:ext>
            </a:extLst>
          </p:cNvPr>
          <p:cNvSpPr/>
          <p:nvPr/>
        </p:nvSpPr>
        <p:spPr>
          <a:xfrm>
            <a:off x="8246692" y="3332292"/>
            <a:ext cx="585363" cy="599815"/>
          </a:xfrm>
          <a:prstGeom prst="ellipse">
            <a:avLst/>
          </a:prstGeom>
          <a:blipFill>
            <a:blip r:embed="rId2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D9590C4-2FCA-2927-DD28-2F3B1AD8A36B}"/>
              </a:ext>
            </a:extLst>
          </p:cNvPr>
          <p:cNvSpPr/>
          <p:nvPr/>
        </p:nvSpPr>
        <p:spPr>
          <a:xfrm>
            <a:off x="6927454" y="5613965"/>
            <a:ext cx="585363" cy="599815"/>
          </a:xfrm>
          <a:prstGeom prst="ellipse">
            <a:avLst/>
          </a:prstGeom>
          <a:blipFill>
            <a:blip r:embed="rId2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FB9289-8C33-4199-A77C-13606189918B}"/>
              </a:ext>
            </a:extLst>
          </p:cNvPr>
          <p:cNvSpPr/>
          <p:nvPr/>
        </p:nvSpPr>
        <p:spPr>
          <a:xfrm>
            <a:off x="7135696" y="4959841"/>
            <a:ext cx="585363" cy="599815"/>
          </a:xfrm>
          <a:prstGeom prst="ellipse">
            <a:avLst/>
          </a:prstGeom>
          <a:blipFill>
            <a:blip r:embed="rId2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A2B910-ADE5-AC6C-8EA5-23BB89614B49}"/>
              </a:ext>
            </a:extLst>
          </p:cNvPr>
          <p:cNvSpPr/>
          <p:nvPr/>
        </p:nvSpPr>
        <p:spPr>
          <a:xfrm>
            <a:off x="6369044" y="2829971"/>
            <a:ext cx="585363" cy="599815"/>
          </a:xfrm>
          <a:prstGeom prst="ellipse">
            <a:avLst/>
          </a:prstGeom>
          <a:blipFill>
            <a:blip r:embed="rId2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2280FAF-5EBF-D032-75B7-1B4CE53ECB7F}"/>
              </a:ext>
            </a:extLst>
          </p:cNvPr>
          <p:cNvSpPr/>
          <p:nvPr/>
        </p:nvSpPr>
        <p:spPr>
          <a:xfrm>
            <a:off x="9589321" y="2625985"/>
            <a:ext cx="585363" cy="599815"/>
          </a:xfrm>
          <a:prstGeom prst="ellipse">
            <a:avLst/>
          </a:prstGeom>
          <a:blipFill>
            <a:blip r:embed="rId3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696D08-6A35-1A08-635C-60CE310C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602" y="3409483"/>
            <a:ext cx="533641" cy="53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CEF32-AB5F-A925-B2F9-77C00CDD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451B11DA-1057-D92A-5B0D-E9F2426B61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D2A91D0D-5A6D-7610-6F3A-890818B4EB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73D2C0B-D2DB-EF86-9B1C-0545FDB415E6}"/>
              </a:ext>
            </a:extLst>
          </p:cNvPr>
          <p:cNvSpPr txBox="1"/>
          <p:nvPr/>
        </p:nvSpPr>
        <p:spPr>
          <a:xfrm>
            <a:off x="812800" y="731843"/>
            <a:ext cx="4267200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STUDENT IMPACT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259C6A4-84E5-F4CC-25D9-8C7A3E474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704E0CDB-E355-9C84-E02E-625E1007FC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0564398"/>
              </p:ext>
            </p:extLst>
          </p:nvPr>
        </p:nvGraphicFramePr>
        <p:xfrm>
          <a:off x="812800" y="2182156"/>
          <a:ext cx="6039692" cy="4190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7FDBE413-2003-50A5-EF54-52268CFA1EFF}"/>
              </a:ext>
            </a:extLst>
          </p:cNvPr>
          <p:cNvSpPr/>
          <p:nvPr/>
        </p:nvSpPr>
        <p:spPr>
          <a:xfrm>
            <a:off x="7230737" y="1704325"/>
            <a:ext cx="4697103" cy="4190813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57150"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31FF6F-1141-7542-A483-F1F08AC07A9B}"/>
              </a:ext>
            </a:extLst>
          </p:cNvPr>
          <p:cNvSpPr txBox="1"/>
          <p:nvPr/>
        </p:nvSpPr>
        <p:spPr>
          <a:xfrm>
            <a:off x="6852492" y="485032"/>
            <a:ext cx="5267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i="1" u="sng" dirty="0">
                <a:solidFill>
                  <a:schemeClr val="bg1"/>
                </a:solidFill>
              </a:rPr>
              <a:t>Training the next-generation of WV’s Cybersecurity workforce</a:t>
            </a:r>
          </a:p>
        </p:txBody>
      </p:sp>
    </p:spTree>
    <p:extLst>
      <p:ext uri="{BB962C8B-B14F-4D97-AF65-F5344CB8AC3E}">
        <p14:creationId xmlns:p14="http://schemas.microsoft.com/office/powerpoint/2010/main" val="244208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3E50B-B215-227A-8EE7-66F35CA00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B37A641C-262A-7A80-8FFB-DFC97F7388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AC9E463D-F29E-A4B4-6CA2-3A749F3770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2032B39-3EDC-FA97-D77E-5252A3C1CC8A}"/>
              </a:ext>
            </a:extLst>
          </p:cNvPr>
          <p:cNvSpPr txBox="1"/>
          <p:nvPr/>
        </p:nvSpPr>
        <p:spPr>
          <a:xfrm>
            <a:off x="812800" y="731843"/>
            <a:ext cx="10335098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SIGN  UP</a:t>
            </a:r>
          </a:p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TODAY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60500EC-5AFE-1B23-2E48-4EED26DA7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C94F5F0-8632-73B5-5F1C-6D7D11884762}"/>
              </a:ext>
            </a:extLst>
          </p:cNvPr>
          <p:cNvSpPr/>
          <p:nvPr/>
        </p:nvSpPr>
        <p:spPr>
          <a:xfrm>
            <a:off x="2830749" y="4961106"/>
            <a:ext cx="175098" cy="486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43E25-8C35-FDD0-A68C-A4BF6243694A}"/>
              </a:ext>
            </a:extLst>
          </p:cNvPr>
          <p:cNvSpPr txBox="1"/>
          <p:nvPr/>
        </p:nvSpPr>
        <p:spPr>
          <a:xfrm>
            <a:off x="5716907" y="328556"/>
            <a:ext cx="5576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chemeClr val="bg1"/>
                </a:solidFill>
                <a:latin typeface="Aptos" panose="020B0004020202020204" pitchFamily="34" charset="0"/>
              </a:rPr>
              <a:t>We look forward to assisting you!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38AD78-3425-4414-B4E6-1ECB5E46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356" y="1710620"/>
            <a:ext cx="6857484" cy="4250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7A69CA-0DD6-EDA0-0441-ED60D0CB31DC}"/>
              </a:ext>
            </a:extLst>
          </p:cNvPr>
          <p:cNvSpPr txBox="1"/>
          <p:nvPr/>
        </p:nvSpPr>
        <p:spPr>
          <a:xfrm>
            <a:off x="5070356" y="886213"/>
            <a:ext cx="684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0B31C"/>
                </a:solidFill>
              </a:rPr>
              <a:t>https://cyberresilience.wvu.edu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8211F12-C05F-AABB-B8D2-0F7FCAC42EFC}"/>
              </a:ext>
            </a:extLst>
          </p:cNvPr>
          <p:cNvSpPr/>
          <p:nvPr/>
        </p:nvSpPr>
        <p:spPr>
          <a:xfrm>
            <a:off x="402053" y="2942773"/>
            <a:ext cx="4441361" cy="2018333"/>
          </a:xfrm>
          <a:prstGeom prst="rightArrow">
            <a:avLst>
              <a:gd name="adj1" fmla="val 50000"/>
              <a:gd name="adj2" fmla="val 67356"/>
            </a:avLst>
          </a:prstGeom>
          <a:noFill/>
          <a:ln w="63500">
            <a:solidFill>
              <a:srgbClr val="F0B3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Aptos" panose="020B0004020202020204" pitchFamily="34" charset="0"/>
              </a:rPr>
              <a:t>Visit our website!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E01F4-A8BB-086F-C00D-66677A6EF2EB}"/>
              </a:ext>
            </a:extLst>
          </p:cNvPr>
          <p:cNvSpPr/>
          <p:nvPr/>
        </p:nvSpPr>
        <p:spPr>
          <a:xfrm>
            <a:off x="5070356" y="899772"/>
            <a:ext cx="6845113" cy="619213"/>
          </a:xfrm>
          <a:prstGeom prst="rect">
            <a:avLst/>
          </a:prstGeom>
          <a:noFill/>
          <a:ln w="44450">
            <a:solidFill>
              <a:srgbClr val="1784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F27E71-CCBB-0438-EC94-289D8D944254}"/>
              </a:ext>
            </a:extLst>
          </p:cNvPr>
          <p:cNvSpPr/>
          <p:nvPr/>
        </p:nvSpPr>
        <p:spPr>
          <a:xfrm>
            <a:off x="5070356" y="1678869"/>
            <a:ext cx="6845113" cy="4279359"/>
          </a:xfrm>
          <a:prstGeom prst="rect">
            <a:avLst/>
          </a:prstGeom>
          <a:noFill/>
          <a:ln w="44450">
            <a:solidFill>
              <a:srgbClr val="1784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4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F166-A682-6CFB-90A6-A1D414EB0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st Virginia University Reynolds Hall, John Chambers College of Business  and Economics | Gensler">
            <a:extLst>
              <a:ext uri="{FF2B5EF4-FFF2-40B4-BE49-F238E27FC236}">
                <a16:creationId xmlns:a16="http://schemas.microsoft.com/office/drawing/2014/main" id="{25F37864-7A72-2518-F438-8F365EF185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9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27001"/>
            <a:ext cx="12293600" cy="69151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 sleek and modern logo for a Cyber-Resilience Resource Center, themed in dark blue and gold, resembling the colors of West Virginia University. The design features a stylized shield symbolizing protection, with gold highlights and subtle circuit patterns embedded to represent technology. The shield is surrounded by a minimalist circular design, also in gold, to convey continuity and resilience. The background is a deep, rich blue to create contrast and elegance. The text 'Cyber-Resilience Resource Center' is incorporated below the emblem in a clean, futuristic font, with the text in gold. The overall look is professional and striking.">
            <a:extLst>
              <a:ext uri="{FF2B5EF4-FFF2-40B4-BE49-F238E27FC236}">
                <a16:creationId xmlns:a16="http://schemas.microsoft.com/office/drawing/2014/main" id="{6C94C9C4-5995-CD9F-3900-713AA541FE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9D5122F-7798-3D57-55E3-FE33C80C1D5B}"/>
              </a:ext>
            </a:extLst>
          </p:cNvPr>
          <p:cNvSpPr txBox="1"/>
          <p:nvPr/>
        </p:nvSpPr>
        <p:spPr>
          <a:xfrm>
            <a:off x="812800" y="434979"/>
            <a:ext cx="4267200" cy="17516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5"/>
              </a:lnSpc>
            </a:pPr>
            <a:r>
              <a:rPr lang="en-US" sz="7533" b="1" spc="-656" dirty="0">
                <a:solidFill>
                  <a:srgbClr val="F0B31C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052402-21CB-79A3-A3D2-36BC1DAD7A49}"/>
              </a:ext>
            </a:extLst>
          </p:cNvPr>
          <p:cNvSpPr/>
          <p:nvPr/>
        </p:nvSpPr>
        <p:spPr>
          <a:xfrm>
            <a:off x="1021805" y="2141909"/>
            <a:ext cx="2540000" cy="242317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8100">
            <a:gradFill flip="none" rotWithShape="1">
              <a:gsLst>
                <a:gs pos="27000">
                  <a:srgbClr val="F0B31C"/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57EC72-8949-8630-D3A3-F6F26383CF53}"/>
              </a:ext>
            </a:extLst>
          </p:cNvPr>
          <p:cNvSpPr/>
          <p:nvPr/>
        </p:nvSpPr>
        <p:spPr>
          <a:xfrm>
            <a:off x="4897479" y="2115816"/>
            <a:ext cx="2540000" cy="2423171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8100"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580E4A-1E5B-9B6B-855F-17DE5B6C3F0C}"/>
              </a:ext>
            </a:extLst>
          </p:cNvPr>
          <p:cNvSpPr/>
          <p:nvPr/>
        </p:nvSpPr>
        <p:spPr>
          <a:xfrm>
            <a:off x="8725444" y="2115816"/>
            <a:ext cx="2540000" cy="2423171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F2854-BFAC-BA45-32DF-03541828C203}"/>
              </a:ext>
            </a:extLst>
          </p:cNvPr>
          <p:cNvSpPr txBox="1"/>
          <p:nvPr/>
        </p:nvSpPr>
        <p:spPr>
          <a:xfrm>
            <a:off x="298270" y="4698409"/>
            <a:ext cx="3987071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Dr. Chris Ramezan</a:t>
            </a:r>
          </a:p>
          <a:p>
            <a:pPr algn="ctr"/>
            <a:r>
              <a:rPr lang="en-US" sz="1867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CRRC Executive Director,</a:t>
            </a:r>
          </a:p>
          <a:p>
            <a:pPr algn="ctr"/>
            <a:r>
              <a:rPr lang="en-US" sz="1867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Assistant Professor of Cybersecurity</a:t>
            </a:r>
          </a:p>
          <a:p>
            <a:pPr algn="ctr"/>
            <a:r>
              <a:rPr lang="en-US" sz="1867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hlinkClick r:id="rId8"/>
              </a:rPr>
              <a:t>cramezan@mail.wvu.edu</a:t>
            </a:r>
            <a:endParaRPr lang="en-US" sz="1867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0CC83-D2E8-2C83-8808-21D657C3101E}"/>
              </a:ext>
            </a:extLst>
          </p:cNvPr>
          <p:cNvSpPr txBox="1"/>
          <p:nvPr/>
        </p:nvSpPr>
        <p:spPr>
          <a:xfrm>
            <a:off x="4596672" y="4698409"/>
            <a:ext cx="3124929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Mr. Frank Hatten,</a:t>
            </a:r>
          </a:p>
          <a:p>
            <a:pPr algn="ctr"/>
            <a:r>
              <a:rPr lang="en-US" sz="1867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Director of CRRC Operations &amp; Outreach</a:t>
            </a:r>
          </a:p>
          <a:p>
            <a:pPr algn="ctr"/>
            <a:r>
              <a:rPr lang="en-US" sz="1867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hlinkClick r:id="rId9"/>
              </a:rPr>
              <a:t>Frank.Hatten@mail.wvu.edu</a:t>
            </a:r>
            <a:endParaRPr lang="en-US" sz="1867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US" sz="1867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90335-DAC5-4233-046A-3031173396A0}"/>
              </a:ext>
            </a:extLst>
          </p:cNvPr>
          <p:cNvSpPr txBox="1"/>
          <p:nvPr/>
        </p:nvSpPr>
        <p:spPr>
          <a:xfrm>
            <a:off x="8369663" y="4698407"/>
            <a:ext cx="3402148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Dr. Elizabeth Vitullo</a:t>
            </a:r>
            <a:br>
              <a:rPr lang="en-US" sz="187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</a:br>
            <a:r>
              <a:rPr lang="en-US" sz="187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Assistant Vice President,</a:t>
            </a:r>
          </a:p>
          <a:p>
            <a:pPr algn="ctr"/>
            <a:r>
              <a:rPr lang="en-US" sz="187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West Virginia University</a:t>
            </a:r>
          </a:p>
          <a:p>
            <a:pPr algn="ctr"/>
            <a:r>
              <a:rPr lang="en-US" sz="187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hlinkClick r:id="rId10"/>
              </a:rPr>
              <a:t>eavitullo@mail.wvu.edu</a:t>
            </a:r>
            <a:endParaRPr lang="en-US" sz="1870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AE13B1B-7EB9-4AF2-2C1C-D094B642DB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240" y="6196633"/>
            <a:ext cx="3149600" cy="4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82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590</Words>
  <Application>Microsoft Office PowerPoint</Application>
  <PresentationFormat>Widescreen</PresentationFormat>
  <Paragraphs>93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</dc:creator>
  <cp:lastModifiedBy>luis ramirez</cp:lastModifiedBy>
  <cp:revision>20</cp:revision>
  <dcterms:created xsi:type="dcterms:W3CDTF">2025-03-09T17:32:40Z</dcterms:created>
  <dcterms:modified xsi:type="dcterms:W3CDTF">2025-09-23T03:32:32Z</dcterms:modified>
</cp:coreProperties>
</file>