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61.jpg" ContentType="image/jp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0" r:id="rId1"/>
    <p:sldMasterId id="2147483672" r:id="rId2"/>
  </p:sldMasterIdLst>
  <p:notesMasterIdLst>
    <p:notesMasterId r:id="rId58"/>
  </p:notesMasterIdLst>
  <p:handoutMasterIdLst>
    <p:handoutMasterId r:id="rId59"/>
  </p:handoutMasterIdLst>
  <p:sldIdLst>
    <p:sldId id="481" r:id="rId3"/>
    <p:sldId id="429" r:id="rId4"/>
    <p:sldId id="476" r:id="rId5"/>
    <p:sldId id="300" r:id="rId6"/>
    <p:sldId id="367" r:id="rId7"/>
    <p:sldId id="368" r:id="rId8"/>
    <p:sldId id="372" r:id="rId9"/>
    <p:sldId id="371" r:id="rId10"/>
    <p:sldId id="366" r:id="rId11"/>
    <p:sldId id="369" r:id="rId12"/>
    <p:sldId id="469" r:id="rId13"/>
    <p:sldId id="373" r:id="rId14"/>
    <p:sldId id="283" r:id="rId15"/>
    <p:sldId id="398" r:id="rId16"/>
    <p:sldId id="506" r:id="rId17"/>
    <p:sldId id="263" r:id="rId18"/>
    <p:sldId id="262" r:id="rId19"/>
    <p:sldId id="509" r:id="rId20"/>
    <p:sldId id="532" r:id="rId21"/>
    <p:sldId id="487" r:id="rId22"/>
    <p:sldId id="431" r:id="rId23"/>
    <p:sldId id="484" r:id="rId24"/>
    <p:sldId id="478" r:id="rId25"/>
    <p:sldId id="467" r:id="rId26"/>
    <p:sldId id="480" r:id="rId27"/>
    <p:sldId id="271" r:id="rId28"/>
    <p:sldId id="530" r:id="rId29"/>
    <p:sldId id="405" r:id="rId30"/>
    <p:sldId id="531" r:id="rId31"/>
    <p:sldId id="529" r:id="rId32"/>
    <p:sldId id="528" r:id="rId33"/>
    <p:sldId id="416" r:id="rId34"/>
    <p:sldId id="268" r:id="rId35"/>
    <p:sldId id="505" r:id="rId36"/>
    <p:sldId id="353" r:id="rId37"/>
    <p:sldId id="335" r:id="rId38"/>
    <p:sldId id="339" r:id="rId39"/>
    <p:sldId id="502" r:id="rId40"/>
    <p:sldId id="340" r:id="rId41"/>
    <p:sldId id="503" r:id="rId42"/>
    <p:sldId id="504" r:id="rId43"/>
    <p:sldId id="341" r:id="rId44"/>
    <p:sldId id="354" r:id="rId45"/>
    <p:sldId id="342" r:id="rId46"/>
    <p:sldId id="343" r:id="rId47"/>
    <p:sldId id="489" r:id="rId48"/>
    <p:sldId id="344" r:id="rId49"/>
    <p:sldId id="345" r:id="rId50"/>
    <p:sldId id="356" r:id="rId51"/>
    <p:sldId id="346" r:id="rId52"/>
    <p:sldId id="347" r:id="rId53"/>
    <p:sldId id="477" r:id="rId54"/>
    <p:sldId id="473" r:id="rId55"/>
    <p:sldId id="533" r:id="rId56"/>
    <p:sldId id="376" r:id="rId57"/>
  </p:sldIdLst>
  <p:sldSz cx="12192000" cy="6858000"/>
  <p:notesSz cx="6950075" cy="11979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16" userDrawn="1">
          <p15:clr>
            <a:srgbClr val="A4A3A4"/>
          </p15:clr>
        </p15:guide>
      </p15:sldGuideLst>
    </p:ext>
    <p:ext uri="{2D200454-40CA-4A62-9FC3-DE9A4176ACB9}">
      <p15:notesGuideLst xmlns:p15="http://schemas.microsoft.com/office/powerpoint/2012/main">
        <p15:guide id="1" orient="horz" pos="3768"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8497B0"/>
    <a:srgbClr val="FFE699"/>
    <a:srgbClr val="F1E964"/>
    <a:srgbClr val="FFFF99"/>
    <a:srgbClr val="FFFF66"/>
    <a:srgbClr val="9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03" autoAdjust="0"/>
    <p:restoredTop sz="0" autoAdjust="0"/>
  </p:normalViewPr>
  <p:slideViewPr>
    <p:cSldViewPr snapToGrid="0">
      <p:cViewPr varScale="1">
        <p:scale>
          <a:sx n="70" d="100"/>
          <a:sy n="70" d="100"/>
        </p:scale>
        <p:origin x="32" y="168"/>
      </p:cViewPr>
      <p:guideLst>
        <p:guide orient="horz" pos="2184"/>
        <p:guide pos="381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39" d="100"/>
          <a:sy n="39" d="100"/>
        </p:scale>
        <p:origin x="3506" y="48"/>
      </p:cViewPr>
      <p:guideLst>
        <p:guide orient="horz" pos="3768"/>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479363-EF46-7DCF-A9D6-6460998A9BC5}"/>
              </a:ext>
            </a:extLst>
          </p:cNvPr>
          <p:cNvSpPr>
            <a:spLocks noGrp="1"/>
          </p:cNvSpPr>
          <p:nvPr>
            <p:ph type="hdr" sz="quarter"/>
          </p:nvPr>
        </p:nvSpPr>
        <p:spPr>
          <a:xfrm>
            <a:off x="0" y="0"/>
            <a:ext cx="3011488" cy="600076"/>
          </a:xfrm>
          <a:prstGeom prst="rect">
            <a:avLst/>
          </a:prstGeom>
        </p:spPr>
        <p:txBody>
          <a:bodyPr vert="horz" lIns="88038" tIns="44019" rIns="88038" bIns="44019" rtlCol="0"/>
          <a:lstStyle>
            <a:lvl1pPr algn="l">
              <a:defRPr sz="1200"/>
            </a:lvl1pPr>
          </a:lstStyle>
          <a:p>
            <a:endParaRPr lang="en-US"/>
          </a:p>
        </p:txBody>
      </p:sp>
      <p:sp>
        <p:nvSpPr>
          <p:cNvPr id="3" name="Date Placeholder 2">
            <a:extLst>
              <a:ext uri="{FF2B5EF4-FFF2-40B4-BE49-F238E27FC236}">
                <a16:creationId xmlns:a16="http://schemas.microsoft.com/office/drawing/2014/main" id="{EB3AA468-E0CC-F08D-9ED3-DA8E4368C392}"/>
              </a:ext>
            </a:extLst>
          </p:cNvPr>
          <p:cNvSpPr>
            <a:spLocks noGrp="1"/>
          </p:cNvSpPr>
          <p:nvPr>
            <p:ph type="dt" sz="quarter" idx="1"/>
          </p:nvPr>
        </p:nvSpPr>
        <p:spPr>
          <a:xfrm>
            <a:off x="3937000" y="0"/>
            <a:ext cx="3011488" cy="600076"/>
          </a:xfrm>
          <a:prstGeom prst="rect">
            <a:avLst/>
          </a:prstGeom>
        </p:spPr>
        <p:txBody>
          <a:bodyPr vert="horz" lIns="88038" tIns="44019" rIns="88038" bIns="44019" rtlCol="0"/>
          <a:lstStyle>
            <a:lvl1pPr algn="r">
              <a:defRPr sz="1200"/>
            </a:lvl1pPr>
          </a:lstStyle>
          <a:p>
            <a:fld id="{952B9D28-25AA-4174-BF0D-A02BD851B6E0}" type="datetimeFigureOut">
              <a:rPr lang="en-US" smtClean="0"/>
              <a:t>9/23/2025</a:t>
            </a:fld>
            <a:endParaRPr lang="en-US"/>
          </a:p>
        </p:txBody>
      </p:sp>
      <p:sp>
        <p:nvSpPr>
          <p:cNvPr id="4" name="Footer Placeholder 3">
            <a:extLst>
              <a:ext uri="{FF2B5EF4-FFF2-40B4-BE49-F238E27FC236}">
                <a16:creationId xmlns:a16="http://schemas.microsoft.com/office/drawing/2014/main" id="{C33C2633-84D5-3407-4FDD-7F02B96D50C7}"/>
              </a:ext>
            </a:extLst>
          </p:cNvPr>
          <p:cNvSpPr>
            <a:spLocks noGrp="1"/>
          </p:cNvSpPr>
          <p:nvPr>
            <p:ph type="ftr" sz="quarter" idx="2"/>
          </p:nvPr>
        </p:nvSpPr>
        <p:spPr>
          <a:xfrm>
            <a:off x="0" y="11379201"/>
            <a:ext cx="3011488" cy="600076"/>
          </a:xfrm>
          <a:prstGeom prst="rect">
            <a:avLst/>
          </a:prstGeom>
        </p:spPr>
        <p:txBody>
          <a:bodyPr vert="horz" lIns="88038" tIns="44019" rIns="88038" bIns="4401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19E7A28-C7A4-620D-ACCD-668B75444AD7}"/>
              </a:ext>
            </a:extLst>
          </p:cNvPr>
          <p:cNvSpPr>
            <a:spLocks noGrp="1"/>
          </p:cNvSpPr>
          <p:nvPr>
            <p:ph type="sldNum" sz="quarter" idx="3"/>
          </p:nvPr>
        </p:nvSpPr>
        <p:spPr>
          <a:xfrm>
            <a:off x="3937000" y="11379201"/>
            <a:ext cx="3011488" cy="600076"/>
          </a:xfrm>
          <a:prstGeom prst="rect">
            <a:avLst/>
          </a:prstGeom>
        </p:spPr>
        <p:txBody>
          <a:bodyPr vert="horz" lIns="88038" tIns="44019" rIns="88038" bIns="44019" rtlCol="0" anchor="b"/>
          <a:lstStyle>
            <a:lvl1pPr algn="r">
              <a:defRPr sz="1200"/>
            </a:lvl1pPr>
          </a:lstStyle>
          <a:p>
            <a:fld id="{3ABC492B-C6D3-4BE0-BC89-9D67CA03A504}" type="slidenum">
              <a:rPr lang="en-US" smtClean="0"/>
              <a:t>‹#›</a:t>
            </a:fld>
            <a:endParaRPr lang="en-US"/>
          </a:p>
        </p:txBody>
      </p:sp>
    </p:spTree>
    <p:extLst>
      <p:ext uri="{BB962C8B-B14F-4D97-AF65-F5344CB8AC3E}">
        <p14:creationId xmlns:p14="http://schemas.microsoft.com/office/powerpoint/2010/main" val="1308519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8"/>
            <a:ext cx="3011699" cy="601042"/>
          </a:xfrm>
          <a:prstGeom prst="rect">
            <a:avLst/>
          </a:prstGeom>
        </p:spPr>
        <p:txBody>
          <a:bodyPr vert="horz" lIns="79535" tIns="39768" rIns="79535" bIns="39768" rtlCol="0"/>
          <a:lstStyle>
            <a:lvl1pPr algn="l">
              <a:defRPr sz="1100"/>
            </a:lvl1pPr>
          </a:lstStyle>
          <a:p>
            <a:endParaRPr lang="en-US" dirty="0"/>
          </a:p>
        </p:txBody>
      </p:sp>
      <p:sp>
        <p:nvSpPr>
          <p:cNvPr id="3" name="Date Placeholder 2"/>
          <p:cNvSpPr>
            <a:spLocks noGrp="1"/>
          </p:cNvSpPr>
          <p:nvPr>
            <p:ph type="dt" idx="1"/>
          </p:nvPr>
        </p:nvSpPr>
        <p:spPr>
          <a:xfrm>
            <a:off x="3936774" y="8"/>
            <a:ext cx="3011699" cy="601042"/>
          </a:xfrm>
          <a:prstGeom prst="rect">
            <a:avLst/>
          </a:prstGeom>
        </p:spPr>
        <p:txBody>
          <a:bodyPr vert="horz" lIns="79535" tIns="39768" rIns="79535" bIns="39768" rtlCol="0"/>
          <a:lstStyle>
            <a:lvl1pPr algn="r">
              <a:defRPr sz="1100"/>
            </a:lvl1pPr>
          </a:lstStyle>
          <a:p>
            <a:fld id="{BA8C8FEC-3F53-4DD5-8CBE-1303C75A857A}" type="datetimeFigureOut">
              <a:rPr lang="en-US" smtClean="0"/>
              <a:t>9/23/2025</a:t>
            </a:fld>
            <a:endParaRPr lang="en-US" dirty="0"/>
          </a:p>
        </p:txBody>
      </p:sp>
      <p:sp>
        <p:nvSpPr>
          <p:cNvPr id="4" name="Slide Image Placeholder 3"/>
          <p:cNvSpPr>
            <a:spLocks noGrp="1" noRot="1" noChangeAspect="1"/>
          </p:cNvSpPr>
          <p:nvPr>
            <p:ph type="sldImg" idx="2"/>
          </p:nvPr>
        </p:nvSpPr>
        <p:spPr>
          <a:xfrm>
            <a:off x="-119063" y="1497013"/>
            <a:ext cx="7188201" cy="4043362"/>
          </a:xfrm>
          <a:prstGeom prst="rect">
            <a:avLst/>
          </a:prstGeom>
          <a:noFill/>
          <a:ln w="12700">
            <a:solidFill>
              <a:prstClr val="black"/>
            </a:solidFill>
          </a:ln>
        </p:spPr>
        <p:txBody>
          <a:bodyPr vert="horz" lIns="79535" tIns="39768" rIns="79535" bIns="39768" rtlCol="0" anchor="ctr"/>
          <a:lstStyle/>
          <a:p>
            <a:endParaRPr lang="en-US" dirty="0"/>
          </a:p>
        </p:txBody>
      </p:sp>
      <p:sp>
        <p:nvSpPr>
          <p:cNvPr id="5" name="Notes Placeholder 4"/>
          <p:cNvSpPr>
            <a:spLocks noGrp="1"/>
          </p:cNvSpPr>
          <p:nvPr>
            <p:ph type="body" sz="quarter" idx="3"/>
          </p:nvPr>
        </p:nvSpPr>
        <p:spPr>
          <a:xfrm>
            <a:off x="695008" y="5765035"/>
            <a:ext cx="5560060" cy="4716840"/>
          </a:xfrm>
          <a:prstGeom prst="rect">
            <a:avLst/>
          </a:prstGeom>
        </p:spPr>
        <p:txBody>
          <a:bodyPr vert="horz" lIns="79535" tIns="39768" rIns="79535" bIns="397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7" y="11378241"/>
            <a:ext cx="3011699" cy="601042"/>
          </a:xfrm>
          <a:prstGeom prst="rect">
            <a:avLst/>
          </a:prstGeom>
        </p:spPr>
        <p:txBody>
          <a:bodyPr vert="horz" lIns="79535" tIns="39768" rIns="79535" bIns="39768" rtlCol="0" anchor="b"/>
          <a:lstStyle>
            <a:lvl1pPr algn="l">
              <a:defRPr sz="1100"/>
            </a:lvl1pPr>
          </a:lstStyle>
          <a:p>
            <a:endParaRPr lang="en-US" dirty="0"/>
          </a:p>
        </p:txBody>
      </p:sp>
      <p:sp>
        <p:nvSpPr>
          <p:cNvPr id="7" name="Slide Number Placeholder 6"/>
          <p:cNvSpPr>
            <a:spLocks noGrp="1"/>
          </p:cNvSpPr>
          <p:nvPr>
            <p:ph type="sldNum" sz="quarter" idx="5"/>
          </p:nvPr>
        </p:nvSpPr>
        <p:spPr>
          <a:xfrm>
            <a:off x="3936774" y="11378241"/>
            <a:ext cx="3011699" cy="601042"/>
          </a:xfrm>
          <a:prstGeom prst="rect">
            <a:avLst/>
          </a:prstGeom>
        </p:spPr>
        <p:txBody>
          <a:bodyPr vert="horz" lIns="79535" tIns="39768" rIns="79535" bIns="39768" rtlCol="0" anchor="b"/>
          <a:lstStyle>
            <a:lvl1pPr algn="r">
              <a:defRPr sz="1100"/>
            </a:lvl1pPr>
          </a:lstStyle>
          <a:p>
            <a:fld id="{C87A9CEF-669C-4FBF-A985-CA4450F0C4FC}" type="slidenum">
              <a:rPr lang="en-US" smtClean="0"/>
              <a:t>‹#›</a:t>
            </a:fld>
            <a:endParaRPr lang="en-US" dirty="0"/>
          </a:p>
        </p:txBody>
      </p:sp>
    </p:spTree>
    <p:extLst>
      <p:ext uri="{BB962C8B-B14F-4D97-AF65-F5344CB8AC3E}">
        <p14:creationId xmlns:p14="http://schemas.microsoft.com/office/powerpoint/2010/main" val="69414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527175" y="652463"/>
            <a:ext cx="5837238" cy="3284537"/>
          </a:xfrm>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Good Morning , My name is Mark Dellana. I am glad to have the opportunity to present Charles Pointe today. I am excited to be part of this outstanding team. I want to introduce my colleagues at Genesis Partners who are here today – ???</a:t>
            </a:r>
          </a:p>
          <a:p>
            <a:pPr eaLnBrk="1" hangingPunct="1"/>
            <a:r>
              <a:rPr lang="en-US" dirty="0"/>
              <a:t>Charles Pointe is a state-of-the-art master-planned community.  We are a $1.4 Billion dollar project spanning over 1,700 acres of land. </a:t>
            </a:r>
          </a:p>
          <a:p>
            <a:pPr eaLnBrk="1" hangingPunct="1"/>
            <a:endParaRPr lang="en-US" dirty="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31467" indent="-281334" eaLnBrk="0" hangingPunct="0">
              <a:defRPr>
                <a:solidFill>
                  <a:schemeClr val="tx1"/>
                </a:solidFill>
                <a:latin typeface="Arial" charset="0"/>
              </a:defRPr>
            </a:lvl2pPr>
            <a:lvl3pPr marL="1125333" indent="-225067" eaLnBrk="0" hangingPunct="0">
              <a:defRPr>
                <a:solidFill>
                  <a:schemeClr val="tx1"/>
                </a:solidFill>
                <a:latin typeface="Arial" charset="0"/>
              </a:defRPr>
            </a:lvl3pPr>
            <a:lvl4pPr marL="1575469" indent="-225067" eaLnBrk="0" hangingPunct="0">
              <a:defRPr>
                <a:solidFill>
                  <a:schemeClr val="tx1"/>
                </a:solidFill>
                <a:latin typeface="Arial" charset="0"/>
              </a:defRPr>
            </a:lvl4pPr>
            <a:lvl5pPr marL="2025602" indent="-225067" eaLnBrk="0" hangingPunct="0">
              <a:defRPr>
                <a:solidFill>
                  <a:schemeClr val="tx1"/>
                </a:solidFill>
                <a:latin typeface="Arial" charset="0"/>
              </a:defRPr>
            </a:lvl5pPr>
            <a:lvl6pPr marL="2475736" indent="-225067" eaLnBrk="0" fontAlgn="base" hangingPunct="0">
              <a:spcBef>
                <a:spcPct val="0"/>
              </a:spcBef>
              <a:spcAft>
                <a:spcPct val="0"/>
              </a:spcAft>
              <a:defRPr>
                <a:solidFill>
                  <a:schemeClr val="tx1"/>
                </a:solidFill>
                <a:latin typeface="Arial" charset="0"/>
              </a:defRPr>
            </a:lvl6pPr>
            <a:lvl7pPr marL="2925869" indent="-225067" eaLnBrk="0" fontAlgn="base" hangingPunct="0">
              <a:spcBef>
                <a:spcPct val="0"/>
              </a:spcBef>
              <a:spcAft>
                <a:spcPct val="0"/>
              </a:spcAft>
              <a:defRPr>
                <a:solidFill>
                  <a:schemeClr val="tx1"/>
                </a:solidFill>
                <a:latin typeface="Arial" charset="0"/>
              </a:defRPr>
            </a:lvl7pPr>
            <a:lvl8pPr marL="3376005" indent="-225067" eaLnBrk="0" fontAlgn="base" hangingPunct="0">
              <a:spcBef>
                <a:spcPct val="0"/>
              </a:spcBef>
              <a:spcAft>
                <a:spcPct val="0"/>
              </a:spcAft>
              <a:defRPr>
                <a:solidFill>
                  <a:schemeClr val="tx1"/>
                </a:solidFill>
                <a:latin typeface="Arial" charset="0"/>
              </a:defRPr>
            </a:lvl8pPr>
            <a:lvl9pPr marL="3826138" indent="-225067" eaLnBrk="0" fontAlgn="base" hangingPunct="0">
              <a:spcBef>
                <a:spcPct val="0"/>
              </a:spcBef>
              <a:spcAft>
                <a:spcPct val="0"/>
              </a:spcAft>
              <a:defRPr>
                <a:solidFill>
                  <a:schemeClr val="tx1"/>
                </a:solidFill>
                <a:latin typeface="Arial" charset="0"/>
              </a:defRPr>
            </a:lvl9pPr>
          </a:lstStyle>
          <a:p>
            <a:pPr eaLnBrk="1" hangingPunct="1"/>
            <a:fld id="{75EDEFF9-CCAD-4B57-BC5D-A12DD2C7961E}" type="slidenum">
              <a:rPr lang="en-US" smtClean="0">
                <a:solidFill>
                  <a:srgbClr val="000000"/>
                </a:solidFill>
              </a:rPr>
              <a:pPr eaLnBrk="1" hangingPunct="1"/>
              <a:t>1</a:t>
            </a:fld>
            <a:endParaRPr lang="en-US" dirty="0">
              <a:solidFill>
                <a:srgbClr val="000000"/>
              </a:solidFill>
            </a:endParaRPr>
          </a:p>
        </p:txBody>
      </p:sp>
    </p:spTree>
    <p:extLst>
      <p:ext uri="{BB962C8B-B14F-4D97-AF65-F5344CB8AC3E}">
        <p14:creationId xmlns:p14="http://schemas.microsoft.com/office/powerpoint/2010/main" val="3498610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22238" y="568325"/>
            <a:ext cx="5053012" cy="2843213"/>
          </a:xfrm>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Adjacent to Charles Pointe, 250 private rooms in the first class WVU Health System Trauma Center.</a:t>
            </a: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494153" indent="-190059" eaLnBrk="0" hangingPunct="0">
              <a:defRPr>
                <a:solidFill>
                  <a:schemeClr val="tx1"/>
                </a:solidFill>
                <a:latin typeface="Arial" charset="0"/>
              </a:defRPr>
            </a:lvl2pPr>
            <a:lvl3pPr marL="760236" indent="-152045" eaLnBrk="0" hangingPunct="0">
              <a:defRPr>
                <a:solidFill>
                  <a:schemeClr val="tx1"/>
                </a:solidFill>
                <a:latin typeface="Arial" charset="0"/>
              </a:defRPr>
            </a:lvl3pPr>
            <a:lvl4pPr marL="1064332" indent="-152045" eaLnBrk="0" hangingPunct="0">
              <a:defRPr>
                <a:solidFill>
                  <a:schemeClr val="tx1"/>
                </a:solidFill>
                <a:latin typeface="Arial" charset="0"/>
              </a:defRPr>
            </a:lvl4pPr>
            <a:lvl5pPr marL="1368425" indent="-152045" eaLnBrk="0" hangingPunct="0">
              <a:defRPr>
                <a:solidFill>
                  <a:schemeClr val="tx1"/>
                </a:solidFill>
                <a:latin typeface="Arial" charset="0"/>
              </a:defRPr>
            </a:lvl5pPr>
            <a:lvl6pPr marL="1672519" indent="-152045" eaLnBrk="0" fontAlgn="base" hangingPunct="0">
              <a:spcBef>
                <a:spcPct val="0"/>
              </a:spcBef>
              <a:spcAft>
                <a:spcPct val="0"/>
              </a:spcAft>
              <a:defRPr>
                <a:solidFill>
                  <a:schemeClr val="tx1"/>
                </a:solidFill>
                <a:latin typeface="Arial" charset="0"/>
              </a:defRPr>
            </a:lvl6pPr>
            <a:lvl7pPr marL="1976615" indent="-152045" eaLnBrk="0" fontAlgn="base" hangingPunct="0">
              <a:spcBef>
                <a:spcPct val="0"/>
              </a:spcBef>
              <a:spcAft>
                <a:spcPct val="0"/>
              </a:spcAft>
              <a:defRPr>
                <a:solidFill>
                  <a:schemeClr val="tx1"/>
                </a:solidFill>
                <a:latin typeface="Arial" charset="0"/>
              </a:defRPr>
            </a:lvl7pPr>
            <a:lvl8pPr marL="2280710" indent="-152045" eaLnBrk="0" fontAlgn="base" hangingPunct="0">
              <a:spcBef>
                <a:spcPct val="0"/>
              </a:spcBef>
              <a:spcAft>
                <a:spcPct val="0"/>
              </a:spcAft>
              <a:defRPr>
                <a:solidFill>
                  <a:schemeClr val="tx1"/>
                </a:solidFill>
                <a:latin typeface="Arial" charset="0"/>
              </a:defRPr>
            </a:lvl8pPr>
            <a:lvl9pPr marL="2584803" indent="-152045" eaLnBrk="0" fontAlgn="base" hangingPunct="0">
              <a:spcBef>
                <a:spcPct val="0"/>
              </a:spcBef>
              <a:spcAft>
                <a:spcPct val="0"/>
              </a:spcAft>
              <a:defRPr>
                <a:solidFill>
                  <a:schemeClr val="tx1"/>
                </a:solidFill>
                <a:latin typeface="Arial" charset="0"/>
              </a:defRPr>
            </a:lvl9pPr>
          </a:lstStyle>
          <a:p>
            <a:pPr eaLnBrk="1" hangingPunct="1"/>
            <a:fld id="{9651FCDD-2086-4FFB-B1CD-38519E718C4E}" type="slidenum">
              <a:rPr lang="en-US" smtClean="0"/>
              <a:pPr eaLnBrk="1" hangingPunct="1"/>
              <a:t>10</a:t>
            </a:fld>
            <a:endParaRPr lang="en-US" dirty="0"/>
          </a:p>
        </p:txBody>
      </p:sp>
    </p:spTree>
    <p:extLst>
      <p:ext uri="{BB962C8B-B14F-4D97-AF65-F5344CB8AC3E}">
        <p14:creationId xmlns:p14="http://schemas.microsoft.com/office/powerpoint/2010/main" val="3556797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BCC is a Genesis Partners related business located in Charles Pointe with over 175 workers in the culinary and food service sector.</a:t>
            </a:r>
          </a:p>
        </p:txBody>
      </p:sp>
      <p:sp>
        <p:nvSpPr>
          <p:cNvPr id="4" name="Slide Number Placeholder 3"/>
          <p:cNvSpPr>
            <a:spLocks noGrp="1"/>
          </p:cNvSpPr>
          <p:nvPr>
            <p:ph type="sldNum" sz="quarter" idx="5"/>
          </p:nvPr>
        </p:nvSpPr>
        <p:spPr/>
        <p:txBody>
          <a:bodyPr/>
          <a:lstStyle/>
          <a:p>
            <a:fld id="{C87A9CEF-669C-4FBF-A985-CA4450F0C4FC}" type="slidenum">
              <a:rPr lang="en-US" smtClean="0"/>
              <a:t>11</a:t>
            </a:fld>
            <a:endParaRPr lang="en-US" dirty="0"/>
          </a:p>
        </p:txBody>
      </p:sp>
    </p:spTree>
    <p:extLst>
      <p:ext uri="{BB962C8B-B14F-4D97-AF65-F5344CB8AC3E}">
        <p14:creationId xmlns:p14="http://schemas.microsoft.com/office/powerpoint/2010/main" val="2238174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22238" y="568325"/>
            <a:ext cx="5053012" cy="2843213"/>
          </a:xfrm>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Leading companies located in and near CP</a:t>
            </a: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494153" indent="-190059" eaLnBrk="0" hangingPunct="0">
              <a:defRPr>
                <a:solidFill>
                  <a:schemeClr val="tx1"/>
                </a:solidFill>
                <a:latin typeface="Arial" charset="0"/>
              </a:defRPr>
            </a:lvl2pPr>
            <a:lvl3pPr marL="760236" indent="-152045" eaLnBrk="0" hangingPunct="0">
              <a:defRPr>
                <a:solidFill>
                  <a:schemeClr val="tx1"/>
                </a:solidFill>
                <a:latin typeface="Arial" charset="0"/>
              </a:defRPr>
            </a:lvl3pPr>
            <a:lvl4pPr marL="1064332" indent="-152045" eaLnBrk="0" hangingPunct="0">
              <a:defRPr>
                <a:solidFill>
                  <a:schemeClr val="tx1"/>
                </a:solidFill>
                <a:latin typeface="Arial" charset="0"/>
              </a:defRPr>
            </a:lvl4pPr>
            <a:lvl5pPr marL="1368425" indent="-152045" eaLnBrk="0" hangingPunct="0">
              <a:defRPr>
                <a:solidFill>
                  <a:schemeClr val="tx1"/>
                </a:solidFill>
                <a:latin typeface="Arial" charset="0"/>
              </a:defRPr>
            </a:lvl5pPr>
            <a:lvl6pPr marL="1672519" indent="-152045" eaLnBrk="0" fontAlgn="base" hangingPunct="0">
              <a:spcBef>
                <a:spcPct val="0"/>
              </a:spcBef>
              <a:spcAft>
                <a:spcPct val="0"/>
              </a:spcAft>
              <a:defRPr>
                <a:solidFill>
                  <a:schemeClr val="tx1"/>
                </a:solidFill>
                <a:latin typeface="Arial" charset="0"/>
              </a:defRPr>
            </a:lvl6pPr>
            <a:lvl7pPr marL="1976615" indent="-152045" eaLnBrk="0" fontAlgn="base" hangingPunct="0">
              <a:spcBef>
                <a:spcPct val="0"/>
              </a:spcBef>
              <a:spcAft>
                <a:spcPct val="0"/>
              </a:spcAft>
              <a:defRPr>
                <a:solidFill>
                  <a:schemeClr val="tx1"/>
                </a:solidFill>
                <a:latin typeface="Arial" charset="0"/>
              </a:defRPr>
            </a:lvl7pPr>
            <a:lvl8pPr marL="2280710" indent="-152045" eaLnBrk="0" fontAlgn="base" hangingPunct="0">
              <a:spcBef>
                <a:spcPct val="0"/>
              </a:spcBef>
              <a:spcAft>
                <a:spcPct val="0"/>
              </a:spcAft>
              <a:defRPr>
                <a:solidFill>
                  <a:schemeClr val="tx1"/>
                </a:solidFill>
                <a:latin typeface="Arial" charset="0"/>
              </a:defRPr>
            </a:lvl8pPr>
            <a:lvl9pPr marL="2584803" indent="-152045" eaLnBrk="0" fontAlgn="base" hangingPunct="0">
              <a:spcBef>
                <a:spcPct val="0"/>
              </a:spcBef>
              <a:spcAft>
                <a:spcPct val="0"/>
              </a:spcAft>
              <a:defRPr>
                <a:solidFill>
                  <a:schemeClr val="tx1"/>
                </a:solidFill>
                <a:latin typeface="Arial" charset="0"/>
              </a:defRPr>
            </a:lvl9pPr>
          </a:lstStyle>
          <a:p>
            <a:pPr eaLnBrk="1" hangingPunct="1"/>
            <a:fld id="{9651FCDD-2086-4FFB-B1CD-38519E718C4E}" type="slidenum">
              <a:rPr lang="en-US" smtClean="0"/>
              <a:pPr eaLnBrk="1" hangingPunct="1"/>
              <a:t>12</a:t>
            </a:fld>
            <a:endParaRPr lang="en-US" dirty="0"/>
          </a:p>
        </p:txBody>
      </p:sp>
    </p:spTree>
    <p:extLst>
      <p:ext uri="{BB962C8B-B14F-4D97-AF65-F5344CB8AC3E}">
        <p14:creationId xmlns:p14="http://schemas.microsoft.com/office/powerpoint/2010/main" val="3635077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Bridgeport Rec Complex - baseball fields $10M</a:t>
            </a:r>
          </a:p>
        </p:txBody>
      </p:sp>
      <p:sp>
        <p:nvSpPr>
          <p:cNvPr id="4" name="Slide Number Placeholder 3"/>
          <p:cNvSpPr>
            <a:spLocks noGrp="1"/>
          </p:cNvSpPr>
          <p:nvPr>
            <p:ph type="sldNum" sz="quarter" idx="5"/>
          </p:nvPr>
        </p:nvSpPr>
        <p:spPr/>
        <p:txBody>
          <a:bodyPr/>
          <a:lstStyle/>
          <a:p>
            <a:fld id="{C87A9CEF-669C-4FBF-A985-CA4450F0C4FC}" type="slidenum">
              <a:rPr lang="en-US" smtClean="0"/>
              <a:t>13</a:t>
            </a:fld>
            <a:endParaRPr lang="en-US" dirty="0"/>
          </a:p>
        </p:txBody>
      </p:sp>
    </p:spTree>
    <p:extLst>
      <p:ext uri="{BB962C8B-B14F-4D97-AF65-F5344CB8AC3E}">
        <p14:creationId xmlns:p14="http://schemas.microsoft.com/office/powerpoint/2010/main" val="2424582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$150M of infrastructure surrounding and supporting Charles Pointe (Water, Sewer, Airport, Highway to 8 lanes for a ten mile stretch. </a:t>
            </a:r>
          </a:p>
        </p:txBody>
      </p:sp>
      <p:sp>
        <p:nvSpPr>
          <p:cNvPr id="4" name="Slide Number Placeholder 3"/>
          <p:cNvSpPr>
            <a:spLocks noGrp="1"/>
          </p:cNvSpPr>
          <p:nvPr>
            <p:ph type="sldNum" sz="quarter" idx="5"/>
          </p:nvPr>
        </p:nvSpPr>
        <p:spPr/>
        <p:txBody>
          <a:bodyPr/>
          <a:lstStyle/>
          <a:p>
            <a:fld id="{C87A9CEF-669C-4FBF-A985-CA4450F0C4FC}" type="slidenum">
              <a:rPr lang="en-US" smtClean="0"/>
              <a:t>14</a:t>
            </a:fld>
            <a:endParaRPr lang="en-US" dirty="0"/>
          </a:p>
        </p:txBody>
      </p:sp>
    </p:spTree>
    <p:extLst>
      <p:ext uri="{BB962C8B-B14F-4D97-AF65-F5344CB8AC3E}">
        <p14:creationId xmlns:p14="http://schemas.microsoft.com/office/powerpoint/2010/main" val="2689476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Jamie Corton with Senator Joe Manchin and former President Bill Clinton…Rob Stuart and Mark Dellana with family friend General Barry McCaffrey at annual Veterans Dinner Sponsored by Genesis Partners.</a:t>
            </a:r>
          </a:p>
        </p:txBody>
      </p:sp>
      <p:sp>
        <p:nvSpPr>
          <p:cNvPr id="4" name="Slide Number Placeholder 3"/>
          <p:cNvSpPr>
            <a:spLocks noGrp="1"/>
          </p:cNvSpPr>
          <p:nvPr>
            <p:ph type="sldNum" sz="quarter" idx="5"/>
          </p:nvPr>
        </p:nvSpPr>
        <p:spPr/>
        <p:txBody>
          <a:bodyPr/>
          <a:lstStyle/>
          <a:p>
            <a:fld id="{C87A9CEF-669C-4FBF-A985-CA4450F0C4FC}" type="slidenum">
              <a:rPr lang="en-US" smtClean="0"/>
              <a:t>15</a:t>
            </a:fld>
            <a:endParaRPr lang="en-US" dirty="0"/>
          </a:p>
        </p:txBody>
      </p:sp>
    </p:spTree>
    <p:extLst>
      <p:ext uri="{BB962C8B-B14F-4D97-AF65-F5344CB8AC3E}">
        <p14:creationId xmlns:p14="http://schemas.microsoft.com/office/powerpoint/2010/main" val="3430612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xfrm>
            <a:off x="-517525" y="903288"/>
            <a:ext cx="8077200" cy="4543425"/>
          </a:xfrm>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Having all permit authorizations and approvals in place for the entire property!</a:t>
            </a:r>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653586" indent="-251379" eaLnBrk="0" hangingPunct="0">
              <a:defRPr>
                <a:solidFill>
                  <a:schemeClr val="tx1"/>
                </a:solidFill>
                <a:latin typeface="Arial" charset="0"/>
              </a:defRPr>
            </a:lvl2pPr>
            <a:lvl3pPr marL="1005517" indent="-201103" eaLnBrk="0" hangingPunct="0">
              <a:defRPr>
                <a:solidFill>
                  <a:schemeClr val="tx1"/>
                </a:solidFill>
                <a:latin typeface="Arial" charset="0"/>
              </a:defRPr>
            </a:lvl3pPr>
            <a:lvl4pPr marL="1407725" indent="-201103" eaLnBrk="0" hangingPunct="0">
              <a:defRPr>
                <a:solidFill>
                  <a:schemeClr val="tx1"/>
                </a:solidFill>
                <a:latin typeface="Arial" charset="0"/>
              </a:defRPr>
            </a:lvl4pPr>
            <a:lvl5pPr marL="1809931" indent="-201103" eaLnBrk="0" hangingPunct="0">
              <a:defRPr>
                <a:solidFill>
                  <a:schemeClr val="tx1"/>
                </a:solidFill>
                <a:latin typeface="Arial" charset="0"/>
              </a:defRPr>
            </a:lvl5pPr>
            <a:lvl6pPr marL="2212138" indent="-201103" eaLnBrk="0" fontAlgn="base" hangingPunct="0">
              <a:spcBef>
                <a:spcPct val="0"/>
              </a:spcBef>
              <a:spcAft>
                <a:spcPct val="0"/>
              </a:spcAft>
              <a:defRPr>
                <a:solidFill>
                  <a:schemeClr val="tx1"/>
                </a:solidFill>
                <a:latin typeface="Arial" charset="0"/>
              </a:defRPr>
            </a:lvl6pPr>
            <a:lvl7pPr marL="2614344" indent="-201103" eaLnBrk="0" fontAlgn="base" hangingPunct="0">
              <a:spcBef>
                <a:spcPct val="0"/>
              </a:spcBef>
              <a:spcAft>
                <a:spcPct val="0"/>
              </a:spcAft>
              <a:defRPr>
                <a:solidFill>
                  <a:schemeClr val="tx1"/>
                </a:solidFill>
                <a:latin typeface="Arial" charset="0"/>
              </a:defRPr>
            </a:lvl7pPr>
            <a:lvl8pPr marL="3016553" indent="-201103" eaLnBrk="0" fontAlgn="base" hangingPunct="0">
              <a:spcBef>
                <a:spcPct val="0"/>
              </a:spcBef>
              <a:spcAft>
                <a:spcPct val="0"/>
              </a:spcAft>
              <a:defRPr>
                <a:solidFill>
                  <a:schemeClr val="tx1"/>
                </a:solidFill>
                <a:latin typeface="Arial" charset="0"/>
              </a:defRPr>
            </a:lvl8pPr>
            <a:lvl9pPr marL="3418758" indent="-201103" eaLnBrk="0" fontAlgn="base" hangingPunct="0">
              <a:spcBef>
                <a:spcPct val="0"/>
              </a:spcBef>
              <a:spcAft>
                <a:spcPct val="0"/>
              </a:spcAft>
              <a:defRPr>
                <a:solidFill>
                  <a:schemeClr val="tx1"/>
                </a:solidFill>
                <a:latin typeface="Arial" charset="0"/>
              </a:defRPr>
            </a:lvl9pPr>
          </a:lstStyle>
          <a:p>
            <a:pPr eaLnBrk="1" hangingPunct="1"/>
            <a:fld id="{F6B87126-F278-462A-BA22-82179E0ABDC0}" type="slidenum">
              <a:rPr lang="en-US" smtClean="0">
                <a:solidFill>
                  <a:srgbClr val="000000"/>
                </a:solidFill>
              </a:rPr>
              <a:pPr eaLnBrk="1" hangingPunct="1"/>
              <a:t>16</a:t>
            </a:fld>
            <a:endParaRPr lang="en-US" dirty="0">
              <a:solidFill>
                <a:srgbClr val="000000"/>
              </a:solidFill>
            </a:endParaRPr>
          </a:p>
        </p:txBody>
      </p:sp>
    </p:spTree>
    <p:extLst>
      <p:ext uri="{BB962C8B-B14F-4D97-AF65-F5344CB8AC3E}">
        <p14:creationId xmlns:p14="http://schemas.microsoft.com/office/powerpoint/2010/main" val="1880540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xfrm>
            <a:off x="-517525" y="903288"/>
            <a:ext cx="8077200" cy="4543425"/>
          </a:xfrm>
          <a:ln/>
        </p:spPr>
      </p:sp>
      <p:sp>
        <p:nvSpPr>
          <p:cNvPr id="117763" name="Notes Placeholder 2"/>
          <p:cNvSpPr>
            <a:spLocks noGrp="1"/>
          </p:cNvSpPr>
          <p:nvPr>
            <p:ph type="body" idx="1"/>
          </p:nvPr>
        </p:nvSpPr>
        <p:spPr>
          <a:xfrm>
            <a:off x="695008" y="5765035"/>
            <a:ext cx="5560060" cy="47168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a:solidFill>
                <a:srgbClr val="008080"/>
              </a:solidFill>
            </a:endParaRPr>
          </a:p>
          <a:p>
            <a:pPr eaLnBrk="1" hangingPunct="1"/>
            <a:r>
              <a:rPr lang="en-US" dirty="0"/>
              <a:t>One of our objectives of Charles Pointe is to reduce risk to all of our partners and investors.  To do that, an immense amount of infrastructure and forward thinking occurred in the early stages of Charles Pointe seen on this slide.</a:t>
            </a:r>
          </a:p>
          <a:p>
            <a:pPr eaLnBrk="1" hangingPunct="1"/>
            <a:endParaRPr lang="en-US" dirty="0"/>
          </a:p>
          <a:p>
            <a:pPr eaLnBrk="1" hangingPunct="1"/>
            <a:r>
              <a:rPr lang="en-US" dirty="0"/>
              <a:t>As well as ……</a:t>
            </a:r>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653586" indent="-251379" eaLnBrk="0" hangingPunct="0">
              <a:defRPr>
                <a:solidFill>
                  <a:schemeClr val="tx1"/>
                </a:solidFill>
                <a:latin typeface="Arial" charset="0"/>
              </a:defRPr>
            </a:lvl2pPr>
            <a:lvl3pPr marL="1005517" indent="-201103" eaLnBrk="0" hangingPunct="0">
              <a:defRPr>
                <a:solidFill>
                  <a:schemeClr val="tx1"/>
                </a:solidFill>
                <a:latin typeface="Arial" charset="0"/>
              </a:defRPr>
            </a:lvl3pPr>
            <a:lvl4pPr marL="1407725" indent="-201103" eaLnBrk="0" hangingPunct="0">
              <a:defRPr>
                <a:solidFill>
                  <a:schemeClr val="tx1"/>
                </a:solidFill>
                <a:latin typeface="Arial" charset="0"/>
              </a:defRPr>
            </a:lvl4pPr>
            <a:lvl5pPr marL="1809931" indent="-201103" eaLnBrk="0" hangingPunct="0">
              <a:defRPr>
                <a:solidFill>
                  <a:schemeClr val="tx1"/>
                </a:solidFill>
                <a:latin typeface="Arial" charset="0"/>
              </a:defRPr>
            </a:lvl5pPr>
            <a:lvl6pPr marL="2212138" indent="-201103" eaLnBrk="0" fontAlgn="base" hangingPunct="0">
              <a:spcBef>
                <a:spcPct val="0"/>
              </a:spcBef>
              <a:spcAft>
                <a:spcPct val="0"/>
              </a:spcAft>
              <a:defRPr>
                <a:solidFill>
                  <a:schemeClr val="tx1"/>
                </a:solidFill>
                <a:latin typeface="Arial" charset="0"/>
              </a:defRPr>
            </a:lvl6pPr>
            <a:lvl7pPr marL="2614344" indent="-201103" eaLnBrk="0" fontAlgn="base" hangingPunct="0">
              <a:spcBef>
                <a:spcPct val="0"/>
              </a:spcBef>
              <a:spcAft>
                <a:spcPct val="0"/>
              </a:spcAft>
              <a:defRPr>
                <a:solidFill>
                  <a:schemeClr val="tx1"/>
                </a:solidFill>
                <a:latin typeface="Arial" charset="0"/>
              </a:defRPr>
            </a:lvl7pPr>
            <a:lvl8pPr marL="3016553" indent="-201103" eaLnBrk="0" fontAlgn="base" hangingPunct="0">
              <a:spcBef>
                <a:spcPct val="0"/>
              </a:spcBef>
              <a:spcAft>
                <a:spcPct val="0"/>
              </a:spcAft>
              <a:defRPr>
                <a:solidFill>
                  <a:schemeClr val="tx1"/>
                </a:solidFill>
                <a:latin typeface="Arial" charset="0"/>
              </a:defRPr>
            </a:lvl8pPr>
            <a:lvl9pPr marL="3418758" indent="-201103" eaLnBrk="0" fontAlgn="base" hangingPunct="0">
              <a:spcBef>
                <a:spcPct val="0"/>
              </a:spcBef>
              <a:spcAft>
                <a:spcPct val="0"/>
              </a:spcAft>
              <a:defRPr>
                <a:solidFill>
                  <a:schemeClr val="tx1"/>
                </a:solidFill>
                <a:latin typeface="Arial" charset="0"/>
              </a:defRPr>
            </a:lvl9pPr>
          </a:lstStyle>
          <a:p>
            <a:pPr eaLnBrk="1" hangingPunct="1"/>
            <a:fld id="{8FA3BA86-0C04-4D5F-A4E5-B279DE33F64F}" type="slidenum">
              <a:rPr lang="en-US" smtClean="0">
                <a:solidFill>
                  <a:srgbClr val="000000"/>
                </a:solidFill>
              </a:rPr>
              <a:pPr eaLnBrk="1" hangingPunct="1"/>
              <a:t>17</a:t>
            </a:fld>
            <a:endParaRPr lang="en-US">
              <a:solidFill>
                <a:srgbClr val="000000"/>
              </a:solidFill>
            </a:endParaRPr>
          </a:p>
        </p:txBody>
      </p:sp>
    </p:spTree>
    <p:extLst>
      <p:ext uri="{BB962C8B-B14F-4D97-AF65-F5344CB8AC3E}">
        <p14:creationId xmlns:p14="http://schemas.microsoft.com/office/powerpoint/2010/main" val="3854203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7A9CEF-669C-4FBF-A985-CA4450F0C4FC}" type="slidenum">
              <a:rPr lang="en-US" smtClean="0"/>
              <a:t>18</a:t>
            </a:fld>
            <a:endParaRPr lang="en-US" dirty="0"/>
          </a:p>
        </p:txBody>
      </p:sp>
    </p:spTree>
    <p:extLst>
      <p:ext uri="{BB962C8B-B14F-4D97-AF65-F5344CB8AC3E}">
        <p14:creationId xmlns:p14="http://schemas.microsoft.com/office/powerpoint/2010/main" val="495684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04D99-BCCE-8749-BDFB-6436C8407F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6FEA8C-F89A-732F-7084-406CDDC987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6FF294-F10E-CF77-E706-0ED369F892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B766FF-6393-4B92-B476-2ED000E4A770}"/>
              </a:ext>
            </a:extLst>
          </p:cNvPr>
          <p:cNvSpPr>
            <a:spLocks noGrp="1"/>
          </p:cNvSpPr>
          <p:nvPr>
            <p:ph type="sldNum" sz="quarter" idx="5"/>
          </p:nvPr>
        </p:nvSpPr>
        <p:spPr/>
        <p:txBody>
          <a:bodyPr/>
          <a:lstStyle/>
          <a:p>
            <a:fld id="{C87A9CEF-669C-4FBF-A985-CA4450F0C4FC}" type="slidenum">
              <a:rPr lang="en-US" smtClean="0"/>
              <a:t>19</a:t>
            </a:fld>
            <a:endParaRPr lang="en-US" dirty="0"/>
          </a:p>
        </p:txBody>
      </p:sp>
    </p:spTree>
    <p:extLst>
      <p:ext uri="{BB962C8B-B14F-4D97-AF65-F5344CB8AC3E}">
        <p14:creationId xmlns:p14="http://schemas.microsoft.com/office/powerpoint/2010/main" val="3383194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I’ve given you a little history on our companies, let’s go to Charles Pointe.  What is Charles Pointe? Charles Pointe is ……</a:t>
            </a:r>
          </a:p>
        </p:txBody>
      </p:sp>
      <p:sp>
        <p:nvSpPr>
          <p:cNvPr id="4" name="Slide Number Placeholder 3"/>
          <p:cNvSpPr>
            <a:spLocks noGrp="1"/>
          </p:cNvSpPr>
          <p:nvPr>
            <p:ph type="sldNum" sz="quarter" idx="5"/>
          </p:nvPr>
        </p:nvSpPr>
        <p:spPr/>
        <p:txBody>
          <a:bodyPr/>
          <a:lstStyle/>
          <a:p>
            <a:fld id="{C87A9CEF-669C-4FBF-A985-CA4450F0C4FC}" type="slidenum">
              <a:rPr lang="en-US" smtClean="0"/>
              <a:t>2</a:t>
            </a:fld>
            <a:endParaRPr lang="en-US" dirty="0"/>
          </a:p>
        </p:txBody>
      </p:sp>
    </p:spTree>
    <p:extLst>
      <p:ext uri="{BB962C8B-B14F-4D97-AF65-F5344CB8AC3E}">
        <p14:creationId xmlns:p14="http://schemas.microsoft.com/office/powerpoint/2010/main" val="1533272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Charles Pointe is 1,700 acres, it only represents a little over ½ a percent of the total acreage within Harrison County.</a:t>
            </a:r>
          </a:p>
          <a:p>
            <a:endParaRPr lang="en-US" dirty="0"/>
          </a:p>
          <a:p>
            <a:r>
              <a:rPr lang="en-US" dirty="0"/>
              <a:t>You can see the Property TIF, as mentioned before, was approved for up to $97 Million.  To date, $32 Million in Property TIF bonds have been issued.  We were able to successfully attract outside funds to invest into WV.  Invesco and Oppenheimer, since merged, were the original investors in the Property TIF and remain fully committed, invested, and a great partner for Charles Pointe.</a:t>
            </a:r>
          </a:p>
        </p:txBody>
      </p:sp>
      <p:sp>
        <p:nvSpPr>
          <p:cNvPr id="4" name="Slide Number Placeholder 3"/>
          <p:cNvSpPr>
            <a:spLocks noGrp="1"/>
          </p:cNvSpPr>
          <p:nvPr>
            <p:ph type="sldNum" sz="quarter" idx="5"/>
          </p:nvPr>
        </p:nvSpPr>
        <p:spPr/>
        <p:txBody>
          <a:bodyPr/>
          <a:lstStyle/>
          <a:p>
            <a:fld id="{C87A9CEF-669C-4FBF-A985-CA4450F0C4FC}" type="slidenum">
              <a:rPr lang="en-US" smtClean="0"/>
              <a:t>21</a:t>
            </a:fld>
            <a:endParaRPr lang="en-US" dirty="0"/>
          </a:p>
        </p:txBody>
      </p:sp>
    </p:spTree>
    <p:extLst>
      <p:ext uri="{BB962C8B-B14F-4D97-AF65-F5344CB8AC3E}">
        <p14:creationId xmlns:p14="http://schemas.microsoft.com/office/powerpoint/2010/main" val="699357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28588" y="574675"/>
            <a:ext cx="5111750" cy="2876550"/>
          </a:xfrm>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t>OVERVIEW</a:t>
            </a:r>
          </a:p>
          <a:p>
            <a:pPr eaLnBrk="1" hangingPunct="1"/>
            <a:r>
              <a:rPr lang="en-US" dirty="0"/>
              <a:t>Charles Pointe is located within the high-growth area of North Central West Virginia along the I-79 High Technology Corridor, conveniently situated between Charleston and Pittsburgh.</a:t>
            </a:r>
          </a:p>
          <a:p>
            <a:pPr eaLnBrk="1" hangingPunct="1"/>
            <a:endParaRPr lang="en-US" dirty="0"/>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499837" indent="-192244" eaLnBrk="0" hangingPunct="0">
              <a:defRPr>
                <a:solidFill>
                  <a:schemeClr val="tx1"/>
                </a:solidFill>
                <a:latin typeface="Arial" charset="0"/>
              </a:defRPr>
            </a:lvl2pPr>
            <a:lvl3pPr marL="768979" indent="-153796" eaLnBrk="0" hangingPunct="0">
              <a:defRPr>
                <a:solidFill>
                  <a:schemeClr val="tx1"/>
                </a:solidFill>
                <a:latin typeface="Arial" charset="0"/>
              </a:defRPr>
            </a:lvl3pPr>
            <a:lvl4pPr marL="1076571" indent="-153796" eaLnBrk="0" hangingPunct="0">
              <a:defRPr>
                <a:solidFill>
                  <a:schemeClr val="tx1"/>
                </a:solidFill>
                <a:latin typeface="Arial" charset="0"/>
              </a:defRPr>
            </a:lvl4pPr>
            <a:lvl5pPr marL="1384162" indent="-153796" eaLnBrk="0" hangingPunct="0">
              <a:defRPr>
                <a:solidFill>
                  <a:schemeClr val="tx1"/>
                </a:solidFill>
                <a:latin typeface="Arial" charset="0"/>
              </a:defRPr>
            </a:lvl5pPr>
            <a:lvl6pPr marL="1691754" indent="-153796" eaLnBrk="0" fontAlgn="base" hangingPunct="0">
              <a:spcBef>
                <a:spcPct val="0"/>
              </a:spcBef>
              <a:spcAft>
                <a:spcPct val="0"/>
              </a:spcAft>
              <a:defRPr>
                <a:solidFill>
                  <a:schemeClr val="tx1"/>
                </a:solidFill>
                <a:latin typeface="Arial" charset="0"/>
              </a:defRPr>
            </a:lvl6pPr>
            <a:lvl7pPr marL="1999347" indent="-153796" eaLnBrk="0" fontAlgn="base" hangingPunct="0">
              <a:spcBef>
                <a:spcPct val="0"/>
              </a:spcBef>
              <a:spcAft>
                <a:spcPct val="0"/>
              </a:spcAft>
              <a:defRPr>
                <a:solidFill>
                  <a:schemeClr val="tx1"/>
                </a:solidFill>
                <a:latin typeface="Arial" charset="0"/>
              </a:defRPr>
            </a:lvl7pPr>
            <a:lvl8pPr marL="2306937" indent="-153796" eaLnBrk="0" fontAlgn="base" hangingPunct="0">
              <a:spcBef>
                <a:spcPct val="0"/>
              </a:spcBef>
              <a:spcAft>
                <a:spcPct val="0"/>
              </a:spcAft>
              <a:defRPr>
                <a:solidFill>
                  <a:schemeClr val="tx1"/>
                </a:solidFill>
                <a:latin typeface="Arial" charset="0"/>
              </a:defRPr>
            </a:lvl8pPr>
            <a:lvl9pPr marL="2614529" indent="-153796" eaLnBrk="0" fontAlgn="base" hangingPunct="0">
              <a:spcBef>
                <a:spcPct val="0"/>
              </a:spcBef>
              <a:spcAft>
                <a:spcPct val="0"/>
              </a:spcAft>
              <a:defRPr>
                <a:solidFill>
                  <a:schemeClr val="tx1"/>
                </a:solidFill>
                <a:latin typeface="Arial" charset="0"/>
              </a:defRPr>
            </a:lvl9pPr>
          </a:lstStyle>
          <a:p>
            <a:pPr eaLnBrk="1" hangingPunct="1"/>
            <a:fld id="{898FF0DA-1ADE-4A87-9358-F99E18400742}" type="slidenum">
              <a:rPr lang="en-US" smtClean="0">
                <a:solidFill>
                  <a:srgbClr val="000000"/>
                </a:solidFill>
              </a:rPr>
              <a:pPr eaLnBrk="1" hangingPunct="1"/>
              <a:t>23</a:t>
            </a:fld>
            <a:endParaRPr lang="en-US" dirty="0">
              <a:solidFill>
                <a:srgbClr val="000000"/>
              </a:solidFill>
            </a:endParaRPr>
          </a:p>
        </p:txBody>
      </p:sp>
    </p:spTree>
    <p:extLst>
      <p:ext uri="{BB962C8B-B14F-4D97-AF65-F5344CB8AC3E}">
        <p14:creationId xmlns:p14="http://schemas.microsoft.com/office/powerpoint/2010/main" val="2799239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517525" y="903288"/>
            <a:ext cx="8077200" cy="4543425"/>
          </a:xfrm>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a:solidFill>
                  <a:srgbClr val="008080"/>
                </a:solidFill>
              </a:rPr>
              <a:t>This is the current approved PUD master plan exhibit that sets forth the Maximum Allowable Densities and Land Uses.</a:t>
            </a:r>
          </a:p>
          <a:p>
            <a:pPr eaLnBrk="1" hangingPunct="1"/>
            <a:endParaRPr lang="en-US" dirty="0"/>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653586" indent="-251379" eaLnBrk="0" hangingPunct="0">
              <a:defRPr>
                <a:solidFill>
                  <a:schemeClr val="tx1"/>
                </a:solidFill>
                <a:latin typeface="Arial" charset="0"/>
              </a:defRPr>
            </a:lvl2pPr>
            <a:lvl3pPr marL="1005517" indent="-201103" eaLnBrk="0" hangingPunct="0">
              <a:defRPr>
                <a:solidFill>
                  <a:schemeClr val="tx1"/>
                </a:solidFill>
                <a:latin typeface="Arial" charset="0"/>
              </a:defRPr>
            </a:lvl3pPr>
            <a:lvl4pPr marL="1407725" indent="-201103" eaLnBrk="0" hangingPunct="0">
              <a:defRPr>
                <a:solidFill>
                  <a:schemeClr val="tx1"/>
                </a:solidFill>
                <a:latin typeface="Arial" charset="0"/>
              </a:defRPr>
            </a:lvl4pPr>
            <a:lvl5pPr marL="1809931" indent="-201103" eaLnBrk="0" hangingPunct="0">
              <a:defRPr>
                <a:solidFill>
                  <a:schemeClr val="tx1"/>
                </a:solidFill>
                <a:latin typeface="Arial" charset="0"/>
              </a:defRPr>
            </a:lvl5pPr>
            <a:lvl6pPr marL="2212138" indent="-201103" eaLnBrk="0" fontAlgn="base" hangingPunct="0">
              <a:spcBef>
                <a:spcPct val="0"/>
              </a:spcBef>
              <a:spcAft>
                <a:spcPct val="0"/>
              </a:spcAft>
              <a:defRPr>
                <a:solidFill>
                  <a:schemeClr val="tx1"/>
                </a:solidFill>
                <a:latin typeface="Arial" charset="0"/>
              </a:defRPr>
            </a:lvl6pPr>
            <a:lvl7pPr marL="2614344" indent="-201103" eaLnBrk="0" fontAlgn="base" hangingPunct="0">
              <a:spcBef>
                <a:spcPct val="0"/>
              </a:spcBef>
              <a:spcAft>
                <a:spcPct val="0"/>
              </a:spcAft>
              <a:defRPr>
                <a:solidFill>
                  <a:schemeClr val="tx1"/>
                </a:solidFill>
                <a:latin typeface="Arial" charset="0"/>
              </a:defRPr>
            </a:lvl7pPr>
            <a:lvl8pPr marL="3016553" indent="-201103" eaLnBrk="0" fontAlgn="base" hangingPunct="0">
              <a:spcBef>
                <a:spcPct val="0"/>
              </a:spcBef>
              <a:spcAft>
                <a:spcPct val="0"/>
              </a:spcAft>
              <a:defRPr>
                <a:solidFill>
                  <a:schemeClr val="tx1"/>
                </a:solidFill>
                <a:latin typeface="Arial" charset="0"/>
              </a:defRPr>
            </a:lvl8pPr>
            <a:lvl9pPr marL="3418758" indent="-201103" eaLnBrk="0" fontAlgn="base" hangingPunct="0">
              <a:spcBef>
                <a:spcPct val="0"/>
              </a:spcBef>
              <a:spcAft>
                <a:spcPct val="0"/>
              </a:spcAft>
              <a:defRPr>
                <a:solidFill>
                  <a:schemeClr val="tx1"/>
                </a:solidFill>
                <a:latin typeface="Arial" charset="0"/>
              </a:defRPr>
            </a:lvl9pPr>
          </a:lstStyle>
          <a:p>
            <a:pPr eaLnBrk="1" hangingPunct="1"/>
            <a:fld id="{8199E396-97FC-4C7D-A045-D59989EF4E31}" type="slidenum">
              <a:rPr lang="en-US" smtClean="0">
                <a:solidFill>
                  <a:srgbClr val="000000"/>
                </a:solidFill>
              </a:rPr>
              <a:pPr eaLnBrk="1" hangingPunct="1"/>
              <a:t>26</a:t>
            </a:fld>
            <a:endParaRPr lang="en-US" dirty="0">
              <a:solidFill>
                <a:srgbClr val="000000"/>
              </a:solidFill>
            </a:endParaRPr>
          </a:p>
        </p:txBody>
      </p:sp>
    </p:spTree>
    <p:extLst>
      <p:ext uri="{BB962C8B-B14F-4D97-AF65-F5344CB8AC3E}">
        <p14:creationId xmlns:p14="http://schemas.microsoft.com/office/powerpoint/2010/main" val="2837758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A29F7-9C84-0B51-9437-C366A5546630}"/>
            </a:ext>
          </a:extLst>
        </p:cNvPr>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53A9CE50-C8A0-4D99-28AD-C1FE994E9766}"/>
              </a:ext>
            </a:extLst>
          </p:cNvPr>
          <p:cNvSpPr>
            <a:spLocks noGrp="1" noRot="1" noChangeAspect="1" noTextEdit="1"/>
          </p:cNvSpPr>
          <p:nvPr>
            <p:ph type="sldImg"/>
          </p:nvPr>
        </p:nvSpPr>
        <p:spPr>
          <a:xfrm>
            <a:off x="128588" y="574675"/>
            <a:ext cx="5111750" cy="2876550"/>
          </a:xfrm>
          <a:ln/>
        </p:spPr>
      </p:sp>
      <p:sp>
        <p:nvSpPr>
          <p:cNvPr id="113667" name="Notes Placeholder 2">
            <a:extLst>
              <a:ext uri="{FF2B5EF4-FFF2-40B4-BE49-F238E27FC236}">
                <a16:creationId xmlns:a16="http://schemas.microsoft.com/office/drawing/2014/main" id="{0C81F214-39DC-F804-C748-570C42A347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t>OVERVIEW</a:t>
            </a:r>
          </a:p>
          <a:p>
            <a:pPr eaLnBrk="1" hangingPunct="1"/>
            <a:r>
              <a:rPr lang="en-US" dirty="0"/>
              <a:t>Charles Pointe is located within the high-growth area of North Central West Virginia along the I-79 High Technology Corridor, conveniently situated between Charleston and Pittsburgh.</a:t>
            </a:r>
          </a:p>
          <a:p>
            <a:pPr eaLnBrk="1" hangingPunct="1"/>
            <a:endParaRPr lang="en-US" dirty="0"/>
          </a:p>
        </p:txBody>
      </p:sp>
      <p:sp>
        <p:nvSpPr>
          <p:cNvPr id="113668" name="Slide Number Placeholder 3">
            <a:extLst>
              <a:ext uri="{FF2B5EF4-FFF2-40B4-BE49-F238E27FC236}">
                <a16:creationId xmlns:a16="http://schemas.microsoft.com/office/drawing/2014/main" id="{4846772E-9D76-2932-B660-8783C3BC93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499837" indent="-192244" eaLnBrk="0" hangingPunct="0">
              <a:defRPr>
                <a:solidFill>
                  <a:schemeClr val="tx1"/>
                </a:solidFill>
                <a:latin typeface="Arial" charset="0"/>
              </a:defRPr>
            </a:lvl2pPr>
            <a:lvl3pPr marL="768979" indent="-153796" eaLnBrk="0" hangingPunct="0">
              <a:defRPr>
                <a:solidFill>
                  <a:schemeClr val="tx1"/>
                </a:solidFill>
                <a:latin typeface="Arial" charset="0"/>
              </a:defRPr>
            </a:lvl3pPr>
            <a:lvl4pPr marL="1076571" indent="-153796" eaLnBrk="0" hangingPunct="0">
              <a:defRPr>
                <a:solidFill>
                  <a:schemeClr val="tx1"/>
                </a:solidFill>
                <a:latin typeface="Arial" charset="0"/>
              </a:defRPr>
            </a:lvl4pPr>
            <a:lvl5pPr marL="1384162" indent="-153796" eaLnBrk="0" hangingPunct="0">
              <a:defRPr>
                <a:solidFill>
                  <a:schemeClr val="tx1"/>
                </a:solidFill>
                <a:latin typeface="Arial" charset="0"/>
              </a:defRPr>
            </a:lvl5pPr>
            <a:lvl6pPr marL="1691754" indent="-153796" eaLnBrk="0" fontAlgn="base" hangingPunct="0">
              <a:spcBef>
                <a:spcPct val="0"/>
              </a:spcBef>
              <a:spcAft>
                <a:spcPct val="0"/>
              </a:spcAft>
              <a:defRPr>
                <a:solidFill>
                  <a:schemeClr val="tx1"/>
                </a:solidFill>
                <a:latin typeface="Arial" charset="0"/>
              </a:defRPr>
            </a:lvl6pPr>
            <a:lvl7pPr marL="1999347" indent="-153796" eaLnBrk="0" fontAlgn="base" hangingPunct="0">
              <a:spcBef>
                <a:spcPct val="0"/>
              </a:spcBef>
              <a:spcAft>
                <a:spcPct val="0"/>
              </a:spcAft>
              <a:defRPr>
                <a:solidFill>
                  <a:schemeClr val="tx1"/>
                </a:solidFill>
                <a:latin typeface="Arial" charset="0"/>
              </a:defRPr>
            </a:lvl7pPr>
            <a:lvl8pPr marL="2306937" indent="-153796" eaLnBrk="0" fontAlgn="base" hangingPunct="0">
              <a:spcBef>
                <a:spcPct val="0"/>
              </a:spcBef>
              <a:spcAft>
                <a:spcPct val="0"/>
              </a:spcAft>
              <a:defRPr>
                <a:solidFill>
                  <a:schemeClr val="tx1"/>
                </a:solidFill>
                <a:latin typeface="Arial" charset="0"/>
              </a:defRPr>
            </a:lvl8pPr>
            <a:lvl9pPr marL="2614529" indent="-153796" eaLnBrk="0" fontAlgn="base" hangingPunct="0">
              <a:spcBef>
                <a:spcPct val="0"/>
              </a:spcBef>
              <a:spcAft>
                <a:spcPct val="0"/>
              </a:spcAft>
              <a:defRPr>
                <a:solidFill>
                  <a:schemeClr val="tx1"/>
                </a:solidFill>
                <a:latin typeface="Arial" charset="0"/>
              </a:defRPr>
            </a:lvl9pPr>
          </a:lstStyle>
          <a:p>
            <a:pPr eaLnBrk="1" hangingPunct="1"/>
            <a:fld id="{898FF0DA-1ADE-4A87-9358-F99E18400742}" type="slidenum">
              <a:rPr lang="en-US" smtClean="0">
                <a:solidFill>
                  <a:srgbClr val="000000"/>
                </a:solidFill>
              </a:rPr>
              <a:pPr eaLnBrk="1" hangingPunct="1"/>
              <a:t>27</a:t>
            </a:fld>
            <a:endParaRPr lang="en-US" dirty="0">
              <a:solidFill>
                <a:srgbClr val="000000"/>
              </a:solidFill>
            </a:endParaRPr>
          </a:p>
        </p:txBody>
      </p:sp>
    </p:spTree>
    <p:extLst>
      <p:ext uri="{BB962C8B-B14F-4D97-AF65-F5344CB8AC3E}">
        <p14:creationId xmlns:p14="http://schemas.microsoft.com/office/powerpoint/2010/main" val="1955701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Bridgeport Rec Complex $50 expansion in the works </a:t>
            </a:r>
          </a:p>
        </p:txBody>
      </p:sp>
      <p:sp>
        <p:nvSpPr>
          <p:cNvPr id="4" name="Slide Number Placeholder 3"/>
          <p:cNvSpPr>
            <a:spLocks noGrp="1"/>
          </p:cNvSpPr>
          <p:nvPr>
            <p:ph type="sldNum" sz="quarter" idx="5"/>
          </p:nvPr>
        </p:nvSpPr>
        <p:spPr/>
        <p:txBody>
          <a:bodyPr/>
          <a:lstStyle/>
          <a:p>
            <a:fld id="{C87A9CEF-669C-4FBF-A985-CA4450F0C4FC}" type="slidenum">
              <a:rPr lang="en-US" smtClean="0"/>
              <a:t>28</a:t>
            </a:fld>
            <a:endParaRPr lang="en-US" dirty="0"/>
          </a:p>
        </p:txBody>
      </p:sp>
    </p:spTree>
    <p:extLst>
      <p:ext uri="{BB962C8B-B14F-4D97-AF65-F5344CB8AC3E}">
        <p14:creationId xmlns:p14="http://schemas.microsoft.com/office/powerpoint/2010/main" val="4205372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EA914-E2D0-7EA2-44DE-486B0B372B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6A2D11-DE6A-E046-1B94-A0A8F85AE6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91896C-878D-F585-9473-EBFAD093F061}"/>
              </a:ext>
            </a:extLst>
          </p:cNvPr>
          <p:cNvSpPr>
            <a:spLocks noGrp="1"/>
          </p:cNvSpPr>
          <p:nvPr>
            <p:ph type="body" idx="1"/>
          </p:nvPr>
        </p:nvSpPr>
        <p:spPr/>
        <p:txBody>
          <a:bodyPr/>
          <a:lstStyle/>
          <a:p>
            <a:r>
              <a:rPr lang="en-US" dirty="0"/>
              <a:t>BCC is a Genesis Partners related business located in Charles Pointe with over 175 workers in the culinary and food service sector.</a:t>
            </a:r>
          </a:p>
        </p:txBody>
      </p:sp>
      <p:sp>
        <p:nvSpPr>
          <p:cNvPr id="4" name="Slide Number Placeholder 3">
            <a:extLst>
              <a:ext uri="{FF2B5EF4-FFF2-40B4-BE49-F238E27FC236}">
                <a16:creationId xmlns:a16="http://schemas.microsoft.com/office/drawing/2014/main" id="{3A94E0A6-BEB7-EB1F-37DD-B9413314FCF8}"/>
              </a:ext>
            </a:extLst>
          </p:cNvPr>
          <p:cNvSpPr>
            <a:spLocks noGrp="1"/>
          </p:cNvSpPr>
          <p:nvPr>
            <p:ph type="sldNum" sz="quarter" idx="5"/>
          </p:nvPr>
        </p:nvSpPr>
        <p:spPr/>
        <p:txBody>
          <a:bodyPr/>
          <a:lstStyle/>
          <a:p>
            <a:fld id="{C87A9CEF-669C-4FBF-A985-CA4450F0C4FC}" type="slidenum">
              <a:rPr lang="en-US" smtClean="0"/>
              <a:t>29</a:t>
            </a:fld>
            <a:endParaRPr lang="en-US" dirty="0"/>
          </a:p>
        </p:txBody>
      </p:sp>
    </p:spTree>
    <p:extLst>
      <p:ext uri="{BB962C8B-B14F-4D97-AF65-F5344CB8AC3E}">
        <p14:creationId xmlns:p14="http://schemas.microsoft.com/office/powerpoint/2010/main" val="1380173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7A9CEF-669C-4FBF-A985-CA4450F0C4FC}" type="slidenum">
              <a:rPr lang="en-US" smtClean="0"/>
              <a:t>30</a:t>
            </a:fld>
            <a:endParaRPr lang="en-US" dirty="0"/>
          </a:p>
        </p:txBody>
      </p:sp>
    </p:spTree>
    <p:extLst>
      <p:ext uri="{BB962C8B-B14F-4D97-AF65-F5344CB8AC3E}">
        <p14:creationId xmlns:p14="http://schemas.microsoft.com/office/powerpoint/2010/main" val="1530968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C1377-E883-8E71-BE75-68F5821902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9C9F5A-0103-D77B-4CC8-22C5BAE487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88EB22-6E13-4F8B-6259-A3FC09F316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52FF53-E479-3746-77BE-76C2964BE633}"/>
              </a:ext>
            </a:extLst>
          </p:cNvPr>
          <p:cNvSpPr>
            <a:spLocks noGrp="1"/>
          </p:cNvSpPr>
          <p:nvPr>
            <p:ph type="sldNum" sz="quarter" idx="5"/>
          </p:nvPr>
        </p:nvSpPr>
        <p:spPr/>
        <p:txBody>
          <a:bodyPr/>
          <a:lstStyle/>
          <a:p>
            <a:fld id="{C87A9CEF-669C-4FBF-A985-CA4450F0C4FC}" type="slidenum">
              <a:rPr lang="en-US" smtClean="0"/>
              <a:t>31</a:t>
            </a:fld>
            <a:endParaRPr lang="en-US" dirty="0"/>
          </a:p>
        </p:txBody>
      </p:sp>
    </p:spTree>
    <p:extLst>
      <p:ext uri="{BB962C8B-B14F-4D97-AF65-F5344CB8AC3E}">
        <p14:creationId xmlns:p14="http://schemas.microsoft.com/office/powerpoint/2010/main" val="2459263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xfrm>
            <a:off x="122238" y="568325"/>
            <a:ext cx="5053012" cy="2843213"/>
          </a:xfrm>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Complimentary to the residential development is the day care. Over 300 children are enrolled and a great amenity for residents and employees working at Charles Pointe. Many see their kids at lunchtime. (check) restaurants and more…Buffalo Wild Wings, typical US store sales $2.4M, at Charles Pointe Sales are around $3.6M…</a:t>
            </a:r>
          </a:p>
        </p:txBody>
      </p:sp>
      <p:sp>
        <p:nvSpPr>
          <p:cNvPr id="128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494153" indent="-190059" eaLnBrk="0" hangingPunct="0">
              <a:defRPr>
                <a:solidFill>
                  <a:schemeClr val="tx1"/>
                </a:solidFill>
                <a:latin typeface="Arial" charset="0"/>
              </a:defRPr>
            </a:lvl2pPr>
            <a:lvl3pPr marL="760236" indent="-152045" eaLnBrk="0" hangingPunct="0">
              <a:defRPr>
                <a:solidFill>
                  <a:schemeClr val="tx1"/>
                </a:solidFill>
                <a:latin typeface="Arial" charset="0"/>
              </a:defRPr>
            </a:lvl3pPr>
            <a:lvl4pPr marL="1064332" indent="-152045" eaLnBrk="0" hangingPunct="0">
              <a:defRPr>
                <a:solidFill>
                  <a:schemeClr val="tx1"/>
                </a:solidFill>
                <a:latin typeface="Arial" charset="0"/>
              </a:defRPr>
            </a:lvl4pPr>
            <a:lvl5pPr marL="1368425" indent="-152045" eaLnBrk="0" hangingPunct="0">
              <a:defRPr>
                <a:solidFill>
                  <a:schemeClr val="tx1"/>
                </a:solidFill>
                <a:latin typeface="Arial" charset="0"/>
              </a:defRPr>
            </a:lvl5pPr>
            <a:lvl6pPr marL="1672519" indent="-152045" eaLnBrk="0" fontAlgn="base" hangingPunct="0">
              <a:spcBef>
                <a:spcPct val="0"/>
              </a:spcBef>
              <a:spcAft>
                <a:spcPct val="0"/>
              </a:spcAft>
              <a:defRPr>
                <a:solidFill>
                  <a:schemeClr val="tx1"/>
                </a:solidFill>
                <a:latin typeface="Arial" charset="0"/>
              </a:defRPr>
            </a:lvl6pPr>
            <a:lvl7pPr marL="1976615" indent="-152045" eaLnBrk="0" fontAlgn="base" hangingPunct="0">
              <a:spcBef>
                <a:spcPct val="0"/>
              </a:spcBef>
              <a:spcAft>
                <a:spcPct val="0"/>
              </a:spcAft>
              <a:defRPr>
                <a:solidFill>
                  <a:schemeClr val="tx1"/>
                </a:solidFill>
                <a:latin typeface="Arial" charset="0"/>
              </a:defRPr>
            </a:lvl7pPr>
            <a:lvl8pPr marL="2280710" indent="-152045" eaLnBrk="0" fontAlgn="base" hangingPunct="0">
              <a:spcBef>
                <a:spcPct val="0"/>
              </a:spcBef>
              <a:spcAft>
                <a:spcPct val="0"/>
              </a:spcAft>
              <a:defRPr>
                <a:solidFill>
                  <a:schemeClr val="tx1"/>
                </a:solidFill>
                <a:latin typeface="Arial" charset="0"/>
              </a:defRPr>
            </a:lvl8pPr>
            <a:lvl9pPr marL="2584803" indent="-152045" eaLnBrk="0" fontAlgn="base" hangingPunct="0">
              <a:spcBef>
                <a:spcPct val="0"/>
              </a:spcBef>
              <a:spcAft>
                <a:spcPct val="0"/>
              </a:spcAft>
              <a:defRPr>
                <a:solidFill>
                  <a:schemeClr val="tx1"/>
                </a:solidFill>
                <a:latin typeface="Arial" charset="0"/>
              </a:defRPr>
            </a:lvl9pPr>
          </a:lstStyle>
          <a:p>
            <a:pPr eaLnBrk="1" hangingPunct="1"/>
            <a:fld id="{F5A127B6-4BC5-4C32-ACD6-43A051DAA122}" type="slidenum">
              <a:rPr lang="en-US" smtClean="0">
                <a:solidFill>
                  <a:srgbClr val="000000"/>
                </a:solidFill>
              </a:rPr>
              <a:pPr eaLnBrk="1" hangingPunct="1"/>
              <a:t>33</a:t>
            </a:fld>
            <a:endParaRPr lang="en-US" dirty="0">
              <a:solidFill>
                <a:srgbClr val="000000"/>
              </a:solidFill>
            </a:endParaRPr>
          </a:p>
        </p:txBody>
      </p:sp>
    </p:spTree>
    <p:extLst>
      <p:ext uri="{BB962C8B-B14F-4D97-AF65-F5344CB8AC3E}">
        <p14:creationId xmlns:p14="http://schemas.microsoft.com/office/powerpoint/2010/main" val="23556532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7A9CEF-669C-4FBF-A985-CA4450F0C4FC}" type="slidenum">
              <a:rPr lang="en-US" smtClean="0"/>
              <a:t>34</a:t>
            </a:fld>
            <a:endParaRPr lang="en-US" dirty="0"/>
          </a:p>
        </p:txBody>
      </p:sp>
    </p:spTree>
    <p:extLst>
      <p:ext uri="{BB962C8B-B14F-4D97-AF65-F5344CB8AC3E}">
        <p14:creationId xmlns:p14="http://schemas.microsoft.com/office/powerpoint/2010/main" val="20102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28588" y="574675"/>
            <a:ext cx="5111750" cy="2876550"/>
          </a:xfrm>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t>OVERVIEW</a:t>
            </a:r>
          </a:p>
          <a:p>
            <a:pPr eaLnBrk="1" hangingPunct="1"/>
            <a:r>
              <a:rPr lang="en-US" dirty="0"/>
              <a:t>Charles Pointe is located within the high-growth area of North Central West Virginia along the I-79 High Technology Corridor, conveniently situated between Charleston and Pittsburgh.</a:t>
            </a:r>
          </a:p>
          <a:p>
            <a:pPr eaLnBrk="1" hangingPunct="1"/>
            <a:endParaRPr lang="en-US" dirty="0"/>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499837" indent="-192244" eaLnBrk="0" hangingPunct="0">
              <a:defRPr>
                <a:solidFill>
                  <a:schemeClr val="tx1"/>
                </a:solidFill>
                <a:latin typeface="Arial" charset="0"/>
              </a:defRPr>
            </a:lvl2pPr>
            <a:lvl3pPr marL="768979" indent="-153796" eaLnBrk="0" hangingPunct="0">
              <a:defRPr>
                <a:solidFill>
                  <a:schemeClr val="tx1"/>
                </a:solidFill>
                <a:latin typeface="Arial" charset="0"/>
              </a:defRPr>
            </a:lvl3pPr>
            <a:lvl4pPr marL="1076571" indent="-153796" eaLnBrk="0" hangingPunct="0">
              <a:defRPr>
                <a:solidFill>
                  <a:schemeClr val="tx1"/>
                </a:solidFill>
                <a:latin typeface="Arial" charset="0"/>
              </a:defRPr>
            </a:lvl4pPr>
            <a:lvl5pPr marL="1384162" indent="-153796" eaLnBrk="0" hangingPunct="0">
              <a:defRPr>
                <a:solidFill>
                  <a:schemeClr val="tx1"/>
                </a:solidFill>
                <a:latin typeface="Arial" charset="0"/>
              </a:defRPr>
            </a:lvl5pPr>
            <a:lvl6pPr marL="1691754" indent="-153796" eaLnBrk="0" fontAlgn="base" hangingPunct="0">
              <a:spcBef>
                <a:spcPct val="0"/>
              </a:spcBef>
              <a:spcAft>
                <a:spcPct val="0"/>
              </a:spcAft>
              <a:defRPr>
                <a:solidFill>
                  <a:schemeClr val="tx1"/>
                </a:solidFill>
                <a:latin typeface="Arial" charset="0"/>
              </a:defRPr>
            </a:lvl6pPr>
            <a:lvl7pPr marL="1999347" indent="-153796" eaLnBrk="0" fontAlgn="base" hangingPunct="0">
              <a:spcBef>
                <a:spcPct val="0"/>
              </a:spcBef>
              <a:spcAft>
                <a:spcPct val="0"/>
              </a:spcAft>
              <a:defRPr>
                <a:solidFill>
                  <a:schemeClr val="tx1"/>
                </a:solidFill>
                <a:latin typeface="Arial" charset="0"/>
              </a:defRPr>
            </a:lvl7pPr>
            <a:lvl8pPr marL="2306937" indent="-153796" eaLnBrk="0" fontAlgn="base" hangingPunct="0">
              <a:spcBef>
                <a:spcPct val="0"/>
              </a:spcBef>
              <a:spcAft>
                <a:spcPct val="0"/>
              </a:spcAft>
              <a:defRPr>
                <a:solidFill>
                  <a:schemeClr val="tx1"/>
                </a:solidFill>
                <a:latin typeface="Arial" charset="0"/>
              </a:defRPr>
            </a:lvl8pPr>
            <a:lvl9pPr marL="2614529" indent="-153796" eaLnBrk="0" fontAlgn="base" hangingPunct="0">
              <a:spcBef>
                <a:spcPct val="0"/>
              </a:spcBef>
              <a:spcAft>
                <a:spcPct val="0"/>
              </a:spcAft>
              <a:defRPr>
                <a:solidFill>
                  <a:schemeClr val="tx1"/>
                </a:solidFill>
                <a:latin typeface="Arial" charset="0"/>
              </a:defRPr>
            </a:lvl9pPr>
          </a:lstStyle>
          <a:p>
            <a:pPr eaLnBrk="1" hangingPunct="1"/>
            <a:fld id="{898FF0DA-1ADE-4A87-9358-F99E18400742}" type="slidenum">
              <a:rPr lang="en-US" smtClean="0">
                <a:solidFill>
                  <a:srgbClr val="000000"/>
                </a:solidFill>
              </a:rPr>
              <a:pPr eaLnBrk="1" hangingPunct="1"/>
              <a:t>3</a:t>
            </a:fld>
            <a:endParaRPr lang="en-US" dirty="0">
              <a:solidFill>
                <a:srgbClr val="000000"/>
              </a:solidFill>
            </a:endParaRPr>
          </a:p>
        </p:txBody>
      </p:sp>
    </p:spTree>
    <p:extLst>
      <p:ext uri="{BB962C8B-B14F-4D97-AF65-F5344CB8AC3E}">
        <p14:creationId xmlns:p14="http://schemas.microsoft.com/office/powerpoint/2010/main" val="3735866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28588" y="574675"/>
            <a:ext cx="5111750" cy="2876550"/>
          </a:xfrm>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t>OVERVIEW</a:t>
            </a:r>
          </a:p>
          <a:p>
            <a:pPr eaLnBrk="1" hangingPunct="1"/>
            <a:r>
              <a:rPr lang="en-US" dirty="0"/>
              <a:t>Charles Pointe is located within the high-growth area of North Central West Virginia along the I-79 High Technology Corridor, conveniently situated between Charleston and Pittsburgh.</a:t>
            </a:r>
          </a:p>
          <a:p>
            <a:pPr eaLnBrk="1" hangingPunct="1"/>
            <a:endParaRPr lang="en-US" dirty="0"/>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499837" indent="-192244" eaLnBrk="0" hangingPunct="0">
              <a:defRPr>
                <a:solidFill>
                  <a:schemeClr val="tx1"/>
                </a:solidFill>
                <a:latin typeface="Arial" charset="0"/>
              </a:defRPr>
            </a:lvl2pPr>
            <a:lvl3pPr marL="768979" indent="-153796" eaLnBrk="0" hangingPunct="0">
              <a:defRPr>
                <a:solidFill>
                  <a:schemeClr val="tx1"/>
                </a:solidFill>
                <a:latin typeface="Arial" charset="0"/>
              </a:defRPr>
            </a:lvl3pPr>
            <a:lvl4pPr marL="1076571" indent="-153796" eaLnBrk="0" hangingPunct="0">
              <a:defRPr>
                <a:solidFill>
                  <a:schemeClr val="tx1"/>
                </a:solidFill>
                <a:latin typeface="Arial" charset="0"/>
              </a:defRPr>
            </a:lvl4pPr>
            <a:lvl5pPr marL="1384162" indent="-153796" eaLnBrk="0" hangingPunct="0">
              <a:defRPr>
                <a:solidFill>
                  <a:schemeClr val="tx1"/>
                </a:solidFill>
                <a:latin typeface="Arial" charset="0"/>
              </a:defRPr>
            </a:lvl5pPr>
            <a:lvl6pPr marL="1691754" indent="-153796" eaLnBrk="0" fontAlgn="base" hangingPunct="0">
              <a:spcBef>
                <a:spcPct val="0"/>
              </a:spcBef>
              <a:spcAft>
                <a:spcPct val="0"/>
              </a:spcAft>
              <a:defRPr>
                <a:solidFill>
                  <a:schemeClr val="tx1"/>
                </a:solidFill>
                <a:latin typeface="Arial" charset="0"/>
              </a:defRPr>
            </a:lvl6pPr>
            <a:lvl7pPr marL="1999347" indent="-153796" eaLnBrk="0" fontAlgn="base" hangingPunct="0">
              <a:spcBef>
                <a:spcPct val="0"/>
              </a:spcBef>
              <a:spcAft>
                <a:spcPct val="0"/>
              </a:spcAft>
              <a:defRPr>
                <a:solidFill>
                  <a:schemeClr val="tx1"/>
                </a:solidFill>
                <a:latin typeface="Arial" charset="0"/>
              </a:defRPr>
            </a:lvl7pPr>
            <a:lvl8pPr marL="2306937" indent="-153796" eaLnBrk="0" fontAlgn="base" hangingPunct="0">
              <a:spcBef>
                <a:spcPct val="0"/>
              </a:spcBef>
              <a:spcAft>
                <a:spcPct val="0"/>
              </a:spcAft>
              <a:defRPr>
                <a:solidFill>
                  <a:schemeClr val="tx1"/>
                </a:solidFill>
                <a:latin typeface="Arial" charset="0"/>
              </a:defRPr>
            </a:lvl8pPr>
            <a:lvl9pPr marL="2614529" indent="-153796" eaLnBrk="0" fontAlgn="base" hangingPunct="0">
              <a:spcBef>
                <a:spcPct val="0"/>
              </a:spcBef>
              <a:spcAft>
                <a:spcPct val="0"/>
              </a:spcAft>
              <a:defRPr>
                <a:solidFill>
                  <a:schemeClr val="tx1"/>
                </a:solidFill>
                <a:latin typeface="Arial" charset="0"/>
              </a:defRPr>
            </a:lvl9pPr>
          </a:lstStyle>
          <a:p>
            <a:pPr eaLnBrk="1" hangingPunct="1"/>
            <a:fld id="{898FF0DA-1ADE-4A87-9358-F99E18400742}" type="slidenum">
              <a:rPr lang="en-US" smtClean="0">
                <a:solidFill>
                  <a:srgbClr val="000000"/>
                </a:solidFill>
              </a:rPr>
              <a:pPr eaLnBrk="1" hangingPunct="1"/>
              <a:t>35</a:t>
            </a:fld>
            <a:endParaRPr lang="en-US" dirty="0">
              <a:solidFill>
                <a:srgbClr val="000000"/>
              </a:solidFill>
            </a:endParaRPr>
          </a:p>
        </p:txBody>
      </p:sp>
    </p:spTree>
    <p:extLst>
      <p:ext uri="{BB962C8B-B14F-4D97-AF65-F5344CB8AC3E}">
        <p14:creationId xmlns:p14="http://schemas.microsoft.com/office/powerpoint/2010/main" val="3933175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28588" y="574675"/>
            <a:ext cx="5111750" cy="2876550"/>
          </a:xfrm>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t>OVERVIEW</a:t>
            </a:r>
          </a:p>
          <a:p>
            <a:pPr eaLnBrk="1" hangingPunct="1"/>
            <a:r>
              <a:rPr lang="en-US" dirty="0"/>
              <a:t>Charles Pointe is located within the high-growth area of North Central West Virginia along the I-79 High Technology Corridor, conveniently situated between Charleston and Pittsburgh.</a:t>
            </a:r>
          </a:p>
          <a:p>
            <a:pPr eaLnBrk="1" hangingPunct="1"/>
            <a:endParaRPr lang="en-US" dirty="0"/>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499837" indent="-192244" eaLnBrk="0" hangingPunct="0">
              <a:defRPr>
                <a:solidFill>
                  <a:schemeClr val="tx1"/>
                </a:solidFill>
                <a:latin typeface="Arial" charset="0"/>
              </a:defRPr>
            </a:lvl2pPr>
            <a:lvl3pPr marL="768979" indent="-153796" eaLnBrk="0" hangingPunct="0">
              <a:defRPr>
                <a:solidFill>
                  <a:schemeClr val="tx1"/>
                </a:solidFill>
                <a:latin typeface="Arial" charset="0"/>
              </a:defRPr>
            </a:lvl3pPr>
            <a:lvl4pPr marL="1076571" indent="-153796" eaLnBrk="0" hangingPunct="0">
              <a:defRPr>
                <a:solidFill>
                  <a:schemeClr val="tx1"/>
                </a:solidFill>
                <a:latin typeface="Arial" charset="0"/>
              </a:defRPr>
            </a:lvl4pPr>
            <a:lvl5pPr marL="1384162" indent="-153796" eaLnBrk="0" hangingPunct="0">
              <a:defRPr>
                <a:solidFill>
                  <a:schemeClr val="tx1"/>
                </a:solidFill>
                <a:latin typeface="Arial" charset="0"/>
              </a:defRPr>
            </a:lvl5pPr>
            <a:lvl6pPr marL="1691754" indent="-153796" eaLnBrk="0" fontAlgn="base" hangingPunct="0">
              <a:spcBef>
                <a:spcPct val="0"/>
              </a:spcBef>
              <a:spcAft>
                <a:spcPct val="0"/>
              </a:spcAft>
              <a:defRPr>
                <a:solidFill>
                  <a:schemeClr val="tx1"/>
                </a:solidFill>
                <a:latin typeface="Arial" charset="0"/>
              </a:defRPr>
            </a:lvl6pPr>
            <a:lvl7pPr marL="1999347" indent="-153796" eaLnBrk="0" fontAlgn="base" hangingPunct="0">
              <a:spcBef>
                <a:spcPct val="0"/>
              </a:spcBef>
              <a:spcAft>
                <a:spcPct val="0"/>
              </a:spcAft>
              <a:defRPr>
                <a:solidFill>
                  <a:schemeClr val="tx1"/>
                </a:solidFill>
                <a:latin typeface="Arial" charset="0"/>
              </a:defRPr>
            </a:lvl7pPr>
            <a:lvl8pPr marL="2306937" indent="-153796" eaLnBrk="0" fontAlgn="base" hangingPunct="0">
              <a:spcBef>
                <a:spcPct val="0"/>
              </a:spcBef>
              <a:spcAft>
                <a:spcPct val="0"/>
              </a:spcAft>
              <a:defRPr>
                <a:solidFill>
                  <a:schemeClr val="tx1"/>
                </a:solidFill>
                <a:latin typeface="Arial" charset="0"/>
              </a:defRPr>
            </a:lvl8pPr>
            <a:lvl9pPr marL="2614529" indent="-153796" eaLnBrk="0" fontAlgn="base" hangingPunct="0">
              <a:spcBef>
                <a:spcPct val="0"/>
              </a:spcBef>
              <a:spcAft>
                <a:spcPct val="0"/>
              </a:spcAft>
              <a:defRPr>
                <a:solidFill>
                  <a:schemeClr val="tx1"/>
                </a:solidFill>
                <a:latin typeface="Arial" charset="0"/>
              </a:defRPr>
            </a:lvl9pPr>
          </a:lstStyle>
          <a:p>
            <a:pPr eaLnBrk="1" hangingPunct="1"/>
            <a:fld id="{898FF0DA-1ADE-4A87-9358-F99E18400742}" type="slidenum">
              <a:rPr lang="en-US" smtClean="0">
                <a:solidFill>
                  <a:srgbClr val="000000"/>
                </a:solidFill>
              </a:rPr>
              <a:pPr eaLnBrk="1" hangingPunct="1"/>
              <a:t>43</a:t>
            </a:fld>
            <a:endParaRPr lang="en-US" dirty="0">
              <a:solidFill>
                <a:srgbClr val="000000"/>
              </a:solidFill>
            </a:endParaRPr>
          </a:p>
        </p:txBody>
      </p:sp>
    </p:spTree>
    <p:extLst>
      <p:ext uri="{BB962C8B-B14F-4D97-AF65-F5344CB8AC3E}">
        <p14:creationId xmlns:p14="http://schemas.microsoft.com/office/powerpoint/2010/main" val="4153386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644650" y="431800"/>
            <a:ext cx="3848100" cy="2165350"/>
          </a:xfrm>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t>OVERVIEW</a:t>
            </a:r>
          </a:p>
          <a:p>
            <a:pPr eaLnBrk="1" hangingPunct="1"/>
            <a:r>
              <a:rPr lang="en-US" dirty="0"/>
              <a:t>Charles Pointe is located within the high-growth area of North Central West Virginia along the I-79 High Technology Corridor, conveniently situated between Charleston and Pittsburgh.</a:t>
            </a:r>
          </a:p>
          <a:p>
            <a:pPr eaLnBrk="1" hangingPunct="1"/>
            <a:endParaRPr lang="en-US" dirty="0"/>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499837" indent="-192244" eaLnBrk="0" hangingPunct="0">
              <a:defRPr>
                <a:solidFill>
                  <a:schemeClr val="tx1"/>
                </a:solidFill>
                <a:latin typeface="Arial" charset="0"/>
              </a:defRPr>
            </a:lvl2pPr>
            <a:lvl3pPr marL="768979" indent="-153796" eaLnBrk="0" hangingPunct="0">
              <a:defRPr>
                <a:solidFill>
                  <a:schemeClr val="tx1"/>
                </a:solidFill>
                <a:latin typeface="Arial" charset="0"/>
              </a:defRPr>
            </a:lvl3pPr>
            <a:lvl4pPr marL="1076571" indent="-153796" eaLnBrk="0" hangingPunct="0">
              <a:defRPr>
                <a:solidFill>
                  <a:schemeClr val="tx1"/>
                </a:solidFill>
                <a:latin typeface="Arial" charset="0"/>
              </a:defRPr>
            </a:lvl4pPr>
            <a:lvl5pPr marL="1384162" indent="-153796" eaLnBrk="0" hangingPunct="0">
              <a:defRPr>
                <a:solidFill>
                  <a:schemeClr val="tx1"/>
                </a:solidFill>
                <a:latin typeface="Arial" charset="0"/>
              </a:defRPr>
            </a:lvl5pPr>
            <a:lvl6pPr marL="1691754" indent="-153796" eaLnBrk="0" fontAlgn="base" hangingPunct="0">
              <a:spcBef>
                <a:spcPct val="0"/>
              </a:spcBef>
              <a:spcAft>
                <a:spcPct val="0"/>
              </a:spcAft>
              <a:defRPr>
                <a:solidFill>
                  <a:schemeClr val="tx1"/>
                </a:solidFill>
                <a:latin typeface="Arial" charset="0"/>
              </a:defRPr>
            </a:lvl6pPr>
            <a:lvl7pPr marL="1999347" indent="-153796" eaLnBrk="0" fontAlgn="base" hangingPunct="0">
              <a:spcBef>
                <a:spcPct val="0"/>
              </a:spcBef>
              <a:spcAft>
                <a:spcPct val="0"/>
              </a:spcAft>
              <a:defRPr>
                <a:solidFill>
                  <a:schemeClr val="tx1"/>
                </a:solidFill>
                <a:latin typeface="Arial" charset="0"/>
              </a:defRPr>
            </a:lvl7pPr>
            <a:lvl8pPr marL="2306937" indent="-153796" eaLnBrk="0" fontAlgn="base" hangingPunct="0">
              <a:spcBef>
                <a:spcPct val="0"/>
              </a:spcBef>
              <a:spcAft>
                <a:spcPct val="0"/>
              </a:spcAft>
              <a:defRPr>
                <a:solidFill>
                  <a:schemeClr val="tx1"/>
                </a:solidFill>
                <a:latin typeface="Arial" charset="0"/>
              </a:defRPr>
            </a:lvl8pPr>
            <a:lvl9pPr marL="2614529" indent="-153796" eaLnBrk="0" fontAlgn="base" hangingPunct="0">
              <a:spcBef>
                <a:spcPct val="0"/>
              </a:spcBef>
              <a:spcAft>
                <a:spcPct val="0"/>
              </a:spcAft>
              <a:defRPr>
                <a:solidFill>
                  <a:schemeClr val="tx1"/>
                </a:solidFill>
                <a:latin typeface="Arial" charset="0"/>
              </a:defRPr>
            </a:lvl9pPr>
          </a:lstStyle>
          <a:p>
            <a:pPr eaLnBrk="1" hangingPunct="1"/>
            <a:fld id="{898FF0DA-1ADE-4A87-9358-F99E18400742}" type="slidenum">
              <a:rPr lang="en-US" smtClean="0">
                <a:solidFill>
                  <a:srgbClr val="000000"/>
                </a:solidFill>
              </a:rPr>
              <a:pPr eaLnBrk="1" hangingPunct="1"/>
              <a:t>46</a:t>
            </a:fld>
            <a:endParaRPr lang="en-US" dirty="0">
              <a:solidFill>
                <a:srgbClr val="000000"/>
              </a:solidFill>
            </a:endParaRPr>
          </a:p>
        </p:txBody>
      </p:sp>
    </p:spTree>
    <p:extLst>
      <p:ext uri="{BB962C8B-B14F-4D97-AF65-F5344CB8AC3E}">
        <p14:creationId xmlns:p14="http://schemas.microsoft.com/office/powerpoint/2010/main" val="40602277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28588" y="574675"/>
            <a:ext cx="5111750" cy="2876550"/>
          </a:xfrm>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t>OVERVIEW</a:t>
            </a:r>
          </a:p>
          <a:p>
            <a:pPr eaLnBrk="1" hangingPunct="1"/>
            <a:r>
              <a:rPr lang="en-US" dirty="0"/>
              <a:t>Charles Pointe is located within the high-growth area of North Central West Virginia along the I-79 High Technology Corridor, conveniently situated between Charleston and Pittsburgh.</a:t>
            </a:r>
          </a:p>
          <a:p>
            <a:pPr eaLnBrk="1" hangingPunct="1"/>
            <a:endParaRPr lang="en-US" dirty="0"/>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499837" indent="-192244" eaLnBrk="0" hangingPunct="0">
              <a:defRPr>
                <a:solidFill>
                  <a:schemeClr val="tx1"/>
                </a:solidFill>
                <a:latin typeface="Arial" charset="0"/>
              </a:defRPr>
            </a:lvl2pPr>
            <a:lvl3pPr marL="768979" indent="-153796" eaLnBrk="0" hangingPunct="0">
              <a:defRPr>
                <a:solidFill>
                  <a:schemeClr val="tx1"/>
                </a:solidFill>
                <a:latin typeface="Arial" charset="0"/>
              </a:defRPr>
            </a:lvl3pPr>
            <a:lvl4pPr marL="1076571" indent="-153796" eaLnBrk="0" hangingPunct="0">
              <a:defRPr>
                <a:solidFill>
                  <a:schemeClr val="tx1"/>
                </a:solidFill>
                <a:latin typeface="Arial" charset="0"/>
              </a:defRPr>
            </a:lvl4pPr>
            <a:lvl5pPr marL="1384162" indent="-153796" eaLnBrk="0" hangingPunct="0">
              <a:defRPr>
                <a:solidFill>
                  <a:schemeClr val="tx1"/>
                </a:solidFill>
                <a:latin typeface="Arial" charset="0"/>
              </a:defRPr>
            </a:lvl5pPr>
            <a:lvl6pPr marL="1691754" indent="-153796" eaLnBrk="0" fontAlgn="base" hangingPunct="0">
              <a:spcBef>
                <a:spcPct val="0"/>
              </a:spcBef>
              <a:spcAft>
                <a:spcPct val="0"/>
              </a:spcAft>
              <a:defRPr>
                <a:solidFill>
                  <a:schemeClr val="tx1"/>
                </a:solidFill>
                <a:latin typeface="Arial" charset="0"/>
              </a:defRPr>
            </a:lvl6pPr>
            <a:lvl7pPr marL="1999347" indent="-153796" eaLnBrk="0" fontAlgn="base" hangingPunct="0">
              <a:spcBef>
                <a:spcPct val="0"/>
              </a:spcBef>
              <a:spcAft>
                <a:spcPct val="0"/>
              </a:spcAft>
              <a:defRPr>
                <a:solidFill>
                  <a:schemeClr val="tx1"/>
                </a:solidFill>
                <a:latin typeface="Arial" charset="0"/>
              </a:defRPr>
            </a:lvl7pPr>
            <a:lvl8pPr marL="2306937" indent="-153796" eaLnBrk="0" fontAlgn="base" hangingPunct="0">
              <a:spcBef>
                <a:spcPct val="0"/>
              </a:spcBef>
              <a:spcAft>
                <a:spcPct val="0"/>
              </a:spcAft>
              <a:defRPr>
                <a:solidFill>
                  <a:schemeClr val="tx1"/>
                </a:solidFill>
                <a:latin typeface="Arial" charset="0"/>
              </a:defRPr>
            </a:lvl8pPr>
            <a:lvl9pPr marL="2614529" indent="-153796" eaLnBrk="0" fontAlgn="base" hangingPunct="0">
              <a:spcBef>
                <a:spcPct val="0"/>
              </a:spcBef>
              <a:spcAft>
                <a:spcPct val="0"/>
              </a:spcAft>
              <a:defRPr>
                <a:solidFill>
                  <a:schemeClr val="tx1"/>
                </a:solidFill>
                <a:latin typeface="Arial" charset="0"/>
              </a:defRPr>
            </a:lvl9pPr>
          </a:lstStyle>
          <a:p>
            <a:pPr eaLnBrk="1" hangingPunct="1"/>
            <a:fld id="{898FF0DA-1ADE-4A87-9358-F99E18400742}" type="slidenum">
              <a:rPr lang="en-US" smtClean="0">
                <a:solidFill>
                  <a:srgbClr val="000000"/>
                </a:solidFill>
              </a:rPr>
              <a:pPr eaLnBrk="1" hangingPunct="1"/>
              <a:t>49</a:t>
            </a:fld>
            <a:endParaRPr lang="en-US" dirty="0">
              <a:solidFill>
                <a:srgbClr val="000000"/>
              </a:solidFill>
            </a:endParaRPr>
          </a:p>
        </p:txBody>
      </p:sp>
    </p:spTree>
    <p:extLst>
      <p:ext uri="{BB962C8B-B14F-4D97-AF65-F5344CB8AC3E}">
        <p14:creationId xmlns:p14="http://schemas.microsoft.com/office/powerpoint/2010/main" val="4026656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28588" y="574675"/>
            <a:ext cx="5111750" cy="2876550"/>
          </a:xfrm>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t>OVERVIEW</a:t>
            </a:r>
          </a:p>
          <a:p>
            <a:pPr eaLnBrk="1" hangingPunct="1"/>
            <a:r>
              <a:rPr lang="en-US" dirty="0"/>
              <a:t>Charles Pointe is located within the high-growth area of North Central West Virginia along the I-79 High Technology Corridor, conveniently situated between Charleston and Pittsburgh.</a:t>
            </a:r>
          </a:p>
          <a:p>
            <a:pPr eaLnBrk="1" hangingPunct="1"/>
            <a:endParaRPr lang="en-US" dirty="0"/>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499837" indent="-192244" eaLnBrk="0" hangingPunct="0">
              <a:defRPr>
                <a:solidFill>
                  <a:schemeClr val="tx1"/>
                </a:solidFill>
                <a:latin typeface="Arial" charset="0"/>
              </a:defRPr>
            </a:lvl2pPr>
            <a:lvl3pPr marL="768979" indent="-153796" eaLnBrk="0" hangingPunct="0">
              <a:defRPr>
                <a:solidFill>
                  <a:schemeClr val="tx1"/>
                </a:solidFill>
                <a:latin typeface="Arial" charset="0"/>
              </a:defRPr>
            </a:lvl3pPr>
            <a:lvl4pPr marL="1076571" indent="-153796" eaLnBrk="0" hangingPunct="0">
              <a:defRPr>
                <a:solidFill>
                  <a:schemeClr val="tx1"/>
                </a:solidFill>
                <a:latin typeface="Arial" charset="0"/>
              </a:defRPr>
            </a:lvl4pPr>
            <a:lvl5pPr marL="1384162" indent="-153796" eaLnBrk="0" hangingPunct="0">
              <a:defRPr>
                <a:solidFill>
                  <a:schemeClr val="tx1"/>
                </a:solidFill>
                <a:latin typeface="Arial" charset="0"/>
              </a:defRPr>
            </a:lvl5pPr>
            <a:lvl6pPr marL="1691754" indent="-153796" eaLnBrk="0" fontAlgn="base" hangingPunct="0">
              <a:spcBef>
                <a:spcPct val="0"/>
              </a:spcBef>
              <a:spcAft>
                <a:spcPct val="0"/>
              </a:spcAft>
              <a:defRPr>
                <a:solidFill>
                  <a:schemeClr val="tx1"/>
                </a:solidFill>
                <a:latin typeface="Arial" charset="0"/>
              </a:defRPr>
            </a:lvl6pPr>
            <a:lvl7pPr marL="1999347" indent="-153796" eaLnBrk="0" fontAlgn="base" hangingPunct="0">
              <a:spcBef>
                <a:spcPct val="0"/>
              </a:spcBef>
              <a:spcAft>
                <a:spcPct val="0"/>
              </a:spcAft>
              <a:defRPr>
                <a:solidFill>
                  <a:schemeClr val="tx1"/>
                </a:solidFill>
                <a:latin typeface="Arial" charset="0"/>
              </a:defRPr>
            </a:lvl7pPr>
            <a:lvl8pPr marL="2306937" indent="-153796" eaLnBrk="0" fontAlgn="base" hangingPunct="0">
              <a:spcBef>
                <a:spcPct val="0"/>
              </a:spcBef>
              <a:spcAft>
                <a:spcPct val="0"/>
              </a:spcAft>
              <a:defRPr>
                <a:solidFill>
                  <a:schemeClr val="tx1"/>
                </a:solidFill>
                <a:latin typeface="Arial" charset="0"/>
              </a:defRPr>
            </a:lvl8pPr>
            <a:lvl9pPr marL="2614529" indent="-153796" eaLnBrk="0" fontAlgn="base" hangingPunct="0">
              <a:spcBef>
                <a:spcPct val="0"/>
              </a:spcBef>
              <a:spcAft>
                <a:spcPct val="0"/>
              </a:spcAft>
              <a:defRPr>
                <a:solidFill>
                  <a:schemeClr val="tx1"/>
                </a:solidFill>
                <a:latin typeface="Arial" charset="0"/>
              </a:defRPr>
            </a:lvl9pPr>
          </a:lstStyle>
          <a:p>
            <a:pPr eaLnBrk="1" hangingPunct="1"/>
            <a:fld id="{898FF0DA-1ADE-4A87-9358-F99E18400742}" type="slidenum">
              <a:rPr lang="en-US" smtClean="0">
                <a:solidFill>
                  <a:srgbClr val="000000"/>
                </a:solidFill>
              </a:rPr>
              <a:pPr eaLnBrk="1" hangingPunct="1"/>
              <a:t>52</a:t>
            </a:fld>
            <a:endParaRPr lang="en-US" dirty="0">
              <a:solidFill>
                <a:srgbClr val="000000"/>
              </a:solidFill>
            </a:endParaRPr>
          </a:p>
        </p:txBody>
      </p:sp>
    </p:spTree>
    <p:extLst>
      <p:ext uri="{BB962C8B-B14F-4D97-AF65-F5344CB8AC3E}">
        <p14:creationId xmlns:p14="http://schemas.microsoft.com/office/powerpoint/2010/main" val="23321289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F83D5-DE7C-E61E-FC04-0927A30D741C}"/>
            </a:ext>
          </a:extLst>
        </p:cNvPr>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92A83D12-6F0D-1432-CAD0-8D1EC771C13F}"/>
              </a:ext>
            </a:extLst>
          </p:cNvPr>
          <p:cNvSpPr>
            <a:spLocks noGrp="1" noRot="1" noChangeAspect="1" noTextEdit="1"/>
          </p:cNvSpPr>
          <p:nvPr>
            <p:ph type="sldImg"/>
          </p:nvPr>
        </p:nvSpPr>
        <p:spPr>
          <a:xfrm>
            <a:off x="128588" y="574675"/>
            <a:ext cx="5111750" cy="2876550"/>
          </a:xfrm>
          <a:ln/>
        </p:spPr>
      </p:sp>
      <p:sp>
        <p:nvSpPr>
          <p:cNvPr id="113667" name="Notes Placeholder 2">
            <a:extLst>
              <a:ext uri="{FF2B5EF4-FFF2-40B4-BE49-F238E27FC236}">
                <a16:creationId xmlns:a16="http://schemas.microsoft.com/office/drawing/2014/main" id="{C0199435-F5F3-6087-B3A2-76FC6615F34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t>OVERVIEW</a:t>
            </a:r>
          </a:p>
          <a:p>
            <a:pPr eaLnBrk="1" hangingPunct="1"/>
            <a:r>
              <a:rPr lang="en-US" dirty="0"/>
              <a:t>Charles Pointe is located within the high-growth area of North Central West Virginia along the I-79 High Technology Corridor, conveniently situated between Charleston and Pittsburgh.</a:t>
            </a:r>
          </a:p>
          <a:p>
            <a:pPr eaLnBrk="1" hangingPunct="1"/>
            <a:endParaRPr lang="en-US" dirty="0"/>
          </a:p>
        </p:txBody>
      </p:sp>
      <p:sp>
        <p:nvSpPr>
          <p:cNvPr id="113668" name="Slide Number Placeholder 3">
            <a:extLst>
              <a:ext uri="{FF2B5EF4-FFF2-40B4-BE49-F238E27FC236}">
                <a16:creationId xmlns:a16="http://schemas.microsoft.com/office/drawing/2014/main" id="{DB400EB2-2A76-88D9-3376-2E6B125F446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499837" indent="-192244" eaLnBrk="0" hangingPunct="0">
              <a:defRPr>
                <a:solidFill>
                  <a:schemeClr val="tx1"/>
                </a:solidFill>
                <a:latin typeface="Arial" charset="0"/>
              </a:defRPr>
            </a:lvl2pPr>
            <a:lvl3pPr marL="768979" indent="-153796" eaLnBrk="0" hangingPunct="0">
              <a:defRPr>
                <a:solidFill>
                  <a:schemeClr val="tx1"/>
                </a:solidFill>
                <a:latin typeface="Arial" charset="0"/>
              </a:defRPr>
            </a:lvl3pPr>
            <a:lvl4pPr marL="1076571" indent="-153796" eaLnBrk="0" hangingPunct="0">
              <a:defRPr>
                <a:solidFill>
                  <a:schemeClr val="tx1"/>
                </a:solidFill>
                <a:latin typeface="Arial" charset="0"/>
              </a:defRPr>
            </a:lvl4pPr>
            <a:lvl5pPr marL="1384162" indent="-153796" eaLnBrk="0" hangingPunct="0">
              <a:defRPr>
                <a:solidFill>
                  <a:schemeClr val="tx1"/>
                </a:solidFill>
                <a:latin typeface="Arial" charset="0"/>
              </a:defRPr>
            </a:lvl5pPr>
            <a:lvl6pPr marL="1691754" indent="-153796" eaLnBrk="0" fontAlgn="base" hangingPunct="0">
              <a:spcBef>
                <a:spcPct val="0"/>
              </a:spcBef>
              <a:spcAft>
                <a:spcPct val="0"/>
              </a:spcAft>
              <a:defRPr>
                <a:solidFill>
                  <a:schemeClr val="tx1"/>
                </a:solidFill>
                <a:latin typeface="Arial" charset="0"/>
              </a:defRPr>
            </a:lvl6pPr>
            <a:lvl7pPr marL="1999347" indent="-153796" eaLnBrk="0" fontAlgn="base" hangingPunct="0">
              <a:spcBef>
                <a:spcPct val="0"/>
              </a:spcBef>
              <a:spcAft>
                <a:spcPct val="0"/>
              </a:spcAft>
              <a:defRPr>
                <a:solidFill>
                  <a:schemeClr val="tx1"/>
                </a:solidFill>
                <a:latin typeface="Arial" charset="0"/>
              </a:defRPr>
            </a:lvl7pPr>
            <a:lvl8pPr marL="2306937" indent="-153796" eaLnBrk="0" fontAlgn="base" hangingPunct="0">
              <a:spcBef>
                <a:spcPct val="0"/>
              </a:spcBef>
              <a:spcAft>
                <a:spcPct val="0"/>
              </a:spcAft>
              <a:defRPr>
                <a:solidFill>
                  <a:schemeClr val="tx1"/>
                </a:solidFill>
                <a:latin typeface="Arial" charset="0"/>
              </a:defRPr>
            </a:lvl8pPr>
            <a:lvl9pPr marL="2614529" indent="-153796" eaLnBrk="0" fontAlgn="base" hangingPunct="0">
              <a:spcBef>
                <a:spcPct val="0"/>
              </a:spcBef>
              <a:spcAft>
                <a:spcPct val="0"/>
              </a:spcAft>
              <a:defRPr>
                <a:solidFill>
                  <a:schemeClr val="tx1"/>
                </a:solidFill>
                <a:latin typeface="Arial" charset="0"/>
              </a:defRPr>
            </a:lvl9pPr>
          </a:lstStyle>
          <a:p>
            <a:pPr eaLnBrk="1" hangingPunct="1"/>
            <a:fld id="{898FF0DA-1ADE-4A87-9358-F99E18400742}" type="slidenum">
              <a:rPr lang="en-US" smtClean="0">
                <a:solidFill>
                  <a:srgbClr val="000000"/>
                </a:solidFill>
              </a:rPr>
              <a:pPr eaLnBrk="1" hangingPunct="1"/>
              <a:t>54</a:t>
            </a:fld>
            <a:endParaRPr lang="en-US" dirty="0">
              <a:solidFill>
                <a:srgbClr val="000000"/>
              </a:solidFill>
            </a:endParaRPr>
          </a:p>
        </p:txBody>
      </p:sp>
    </p:spTree>
    <p:extLst>
      <p:ext uri="{BB962C8B-B14F-4D97-AF65-F5344CB8AC3E}">
        <p14:creationId xmlns:p14="http://schemas.microsoft.com/office/powerpoint/2010/main" val="6694537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7A9CEF-669C-4FBF-A985-CA4450F0C4FC}" type="slidenum">
              <a:rPr lang="en-US" smtClean="0"/>
              <a:t>55</a:t>
            </a:fld>
            <a:endParaRPr lang="en-US" dirty="0"/>
          </a:p>
        </p:txBody>
      </p:sp>
    </p:spTree>
    <p:extLst>
      <p:ext uri="{BB962C8B-B14F-4D97-AF65-F5344CB8AC3E}">
        <p14:creationId xmlns:p14="http://schemas.microsoft.com/office/powerpoint/2010/main" val="2213485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22238" y="568325"/>
            <a:ext cx="5053012" cy="2843213"/>
          </a:xfrm>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Key Economic Sectors, for a small town we do not rely on one economic sector but many that balance any change in the economy. All Adjacent or within the Property.</a:t>
            </a: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494153" indent="-190059" eaLnBrk="0" hangingPunct="0">
              <a:defRPr>
                <a:solidFill>
                  <a:schemeClr val="tx1"/>
                </a:solidFill>
                <a:latin typeface="Arial" charset="0"/>
              </a:defRPr>
            </a:lvl2pPr>
            <a:lvl3pPr marL="760236" indent="-152045" eaLnBrk="0" hangingPunct="0">
              <a:defRPr>
                <a:solidFill>
                  <a:schemeClr val="tx1"/>
                </a:solidFill>
                <a:latin typeface="Arial" charset="0"/>
              </a:defRPr>
            </a:lvl3pPr>
            <a:lvl4pPr marL="1064332" indent="-152045" eaLnBrk="0" hangingPunct="0">
              <a:defRPr>
                <a:solidFill>
                  <a:schemeClr val="tx1"/>
                </a:solidFill>
                <a:latin typeface="Arial" charset="0"/>
              </a:defRPr>
            </a:lvl4pPr>
            <a:lvl5pPr marL="1368425" indent="-152045" eaLnBrk="0" hangingPunct="0">
              <a:defRPr>
                <a:solidFill>
                  <a:schemeClr val="tx1"/>
                </a:solidFill>
                <a:latin typeface="Arial" charset="0"/>
              </a:defRPr>
            </a:lvl5pPr>
            <a:lvl6pPr marL="1672519" indent="-152045" eaLnBrk="0" fontAlgn="base" hangingPunct="0">
              <a:spcBef>
                <a:spcPct val="0"/>
              </a:spcBef>
              <a:spcAft>
                <a:spcPct val="0"/>
              </a:spcAft>
              <a:defRPr>
                <a:solidFill>
                  <a:schemeClr val="tx1"/>
                </a:solidFill>
                <a:latin typeface="Arial" charset="0"/>
              </a:defRPr>
            </a:lvl6pPr>
            <a:lvl7pPr marL="1976615" indent="-152045" eaLnBrk="0" fontAlgn="base" hangingPunct="0">
              <a:spcBef>
                <a:spcPct val="0"/>
              </a:spcBef>
              <a:spcAft>
                <a:spcPct val="0"/>
              </a:spcAft>
              <a:defRPr>
                <a:solidFill>
                  <a:schemeClr val="tx1"/>
                </a:solidFill>
                <a:latin typeface="Arial" charset="0"/>
              </a:defRPr>
            </a:lvl7pPr>
            <a:lvl8pPr marL="2280710" indent="-152045" eaLnBrk="0" fontAlgn="base" hangingPunct="0">
              <a:spcBef>
                <a:spcPct val="0"/>
              </a:spcBef>
              <a:spcAft>
                <a:spcPct val="0"/>
              </a:spcAft>
              <a:defRPr>
                <a:solidFill>
                  <a:schemeClr val="tx1"/>
                </a:solidFill>
                <a:latin typeface="Arial" charset="0"/>
              </a:defRPr>
            </a:lvl8pPr>
            <a:lvl9pPr marL="2584803" indent="-152045" eaLnBrk="0" fontAlgn="base" hangingPunct="0">
              <a:spcBef>
                <a:spcPct val="0"/>
              </a:spcBef>
              <a:spcAft>
                <a:spcPct val="0"/>
              </a:spcAft>
              <a:defRPr>
                <a:solidFill>
                  <a:schemeClr val="tx1"/>
                </a:solidFill>
                <a:latin typeface="Arial" charset="0"/>
              </a:defRPr>
            </a:lvl9pPr>
          </a:lstStyle>
          <a:p>
            <a:pPr eaLnBrk="1" hangingPunct="1"/>
            <a:fld id="{9651FCDD-2086-4FFB-B1CD-38519E718C4E}" type="slidenum">
              <a:rPr lang="en-US" smtClean="0"/>
              <a:pPr eaLnBrk="1" hangingPunct="1"/>
              <a:t>4</a:t>
            </a:fld>
            <a:endParaRPr lang="en-US" dirty="0"/>
          </a:p>
        </p:txBody>
      </p:sp>
    </p:spTree>
    <p:extLst>
      <p:ext uri="{BB962C8B-B14F-4D97-AF65-F5344CB8AC3E}">
        <p14:creationId xmlns:p14="http://schemas.microsoft.com/office/powerpoint/2010/main" val="849987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22238" y="568325"/>
            <a:ext cx="5053012" cy="2843213"/>
          </a:xfrm>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Over 3,000 workers! The World relies on what goes on here (Biometrics and Fingerprinting)! Interpol, </a:t>
            </a:r>
            <a:r>
              <a:rPr lang="en-US" dirty="0" err="1"/>
              <a:t>etc</a:t>
            </a:r>
            <a:r>
              <a:rPr lang="en-US" dirty="0"/>
              <a:t>…</a:t>
            </a: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494153" indent="-190059" eaLnBrk="0" hangingPunct="0">
              <a:defRPr>
                <a:solidFill>
                  <a:schemeClr val="tx1"/>
                </a:solidFill>
                <a:latin typeface="Arial" charset="0"/>
              </a:defRPr>
            </a:lvl2pPr>
            <a:lvl3pPr marL="760236" indent="-152045" eaLnBrk="0" hangingPunct="0">
              <a:defRPr>
                <a:solidFill>
                  <a:schemeClr val="tx1"/>
                </a:solidFill>
                <a:latin typeface="Arial" charset="0"/>
              </a:defRPr>
            </a:lvl3pPr>
            <a:lvl4pPr marL="1064332" indent="-152045" eaLnBrk="0" hangingPunct="0">
              <a:defRPr>
                <a:solidFill>
                  <a:schemeClr val="tx1"/>
                </a:solidFill>
                <a:latin typeface="Arial" charset="0"/>
              </a:defRPr>
            </a:lvl4pPr>
            <a:lvl5pPr marL="1368425" indent="-152045" eaLnBrk="0" hangingPunct="0">
              <a:defRPr>
                <a:solidFill>
                  <a:schemeClr val="tx1"/>
                </a:solidFill>
                <a:latin typeface="Arial" charset="0"/>
              </a:defRPr>
            </a:lvl5pPr>
            <a:lvl6pPr marL="1672519" indent="-152045" eaLnBrk="0" fontAlgn="base" hangingPunct="0">
              <a:spcBef>
                <a:spcPct val="0"/>
              </a:spcBef>
              <a:spcAft>
                <a:spcPct val="0"/>
              </a:spcAft>
              <a:defRPr>
                <a:solidFill>
                  <a:schemeClr val="tx1"/>
                </a:solidFill>
                <a:latin typeface="Arial" charset="0"/>
              </a:defRPr>
            </a:lvl6pPr>
            <a:lvl7pPr marL="1976615" indent="-152045" eaLnBrk="0" fontAlgn="base" hangingPunct="0">
              <a:spcBef>
                <a:spcPct val="0"/>
              </a:spcBef>
              <a:spcAft>
                <a:spcPct val="0"/>
              </a:spcAft>
              <a:defRPr>
                <a:solidFill>
                  <a:schemeClr val="tx1"/>
                </a:solidFill>
                <a:latin typeface="Arial" charset="0"/>
              </a:defRPr>
            </a:lvl7pPr>
            <a:lvl8pPr marL="2280710" indent="-152045" eaLnBrk="0" fontAlgn="base" hangingPunct="0">
              <a:spcBef>
                <a:spcPct val="0"/>
              </a:spcBef>
              <a:spcAft>
                <a:spcPct val="0"/>
              </a:spcAft>
              <a:defRPr>
                <a:solidFill>
                  <a:schemeClr val="tx1"/>
                </a:solidFill>
                <a:latin typeface="Arial" charset="0"/>
              </a:defRPr>
            </a:lvl8pPr>
            <a:lvl9pPr marL="2584803" indent="-152045" eaLnBrk="0" fontAlgn="base" hangingPunct="0">
              <a:spcBef>
                <a:spcPct val="0"/>
              </a:spcBef>
              <a:spcAft>
                <a:spcPct val="0"/>
              </a:spcAft>
              <a:defRPr>
                <a:solidFill>
                  <a:schemeClr val="tx1"/>
                </a:solidFill>
                <a:latin typeface="Arial" charset="0"/>
              </a:defRPr>
            </a:lvl9pPr>
          </a:lstStyle>
          <a:p>
            <a:pPr eaLnBrk="1" hangingPunct="1"/>
            <a:fld id="{9651FCDD-2086-4FFB-B1CD-38519E718C4E}" type="slidenum">
              <a:rPr lang="en-US" smtClean="0"/>
              <a:pPr eaLnBrk="1" hangingPunct="1"/>
              <a:t>5</a:t>
            </a:fld>
            <a:endParaRPr lang="en-US" dirty="0"/>
          </a:p>
        </p:txBody>
      </p:sp>
    </p:spTree>
    <p:extLst>
      <p:ext uri="{BB962C8B-B14F-4D97-AF65-F5344CB8AC3E}">
        <p14:creationId xmlns:p14="http://schemas.microsoft.com/office/powerpoint/2010/main" val="4272946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22238" y="568325"/>
            <a:ext cx="5053012" cy="2843213"/>
          </a:xfrm>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Biometric Technology Center - Dept of Defense</a:t>
            </a: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494153" indent="-190059" eaLnBrk="0" hangingPunct="0">
              <a:defRPr>
                <a:solidFill>
                  <a:schemeClr val="tx1"/>
                </a:solidFill>
                <a:latin typeface="Arial" charset="0"/>
              </a:defRPr>
            </a:lvl2pPr>
            <a:lvl3pPr marL="760236" indent="-152045" eaLnBrk="0" hangingPunct="0">
              <a:defRPr>
                <a:solidFill>
                  <a:schemeClr val="tx1"/>
                </a:solidFill>
                <a:latin typeface="Arial" charset="0"/>
              </a:defRPr>
            </a:lvl3pPr>
            <a:lvl4pPr marL="1064332" indent="-152045" eaLnBrk="0" hangingPunct="0">
              <a:defRPr>
                <a:solidFill>
                  <a:schemeClr val="tx1"/>
                </a:solidFill>
                <a:latin typeface="Arial" charset="0"/>
              </a:defRPr>
            </a:lvl4pPr>
            <a:lvl5pPr marL="1368425" indent="-152045" eaLnBrk="0" hangingPunct="0">
              <a:defRPr>
                <a:solidFill>
                  <a:schemeClr val="tx1"/>
                </a:solidFill>
                <a:latin typeface="Arial" charset="0"/>
              </a:defRPr>
            </a:lvl5pPr>
            <a:lvl6pPr marL="1672519" indent="-152045" eaLnBrk="0" fontAlgn="base" hangingPunct="0">
              <a:spcBef>
                <a:spcPct val="0"/>
              </a:spcBef>
              <a:spcAft>
                <a:spcPct val="0"/>
              </a:spcAft>
              <a:defRPr>
                <a:solidFill>
                  <a:schemeClr val="tx1"/>
                </a:solidFill>
                <a:latin typeface="Arial" charset="0"/>
              </a:defRPr>
            </a:lvl6pPr>
            <a:lvl7pPr marL="1976615" indent="-152045" eaLnBrk="0" fontAlgn="base" hangingPunct="0">
              <a:spcBef>
                <a:spcPct val="0"/>
              </a:spcBef>
              <a:spcAft>
                <a:spcPct val="0"/>
              </a:spcAft>
              <a:defRPr>
                <a:solidFill>
                  <a:schemeClr val="tx1"/>
                </a:solidFill>
                <a:latin typeface="Arial" charset="0"/>
              </a:defRPr>
            </a:lvl7pPr>
            <a:lvl8pPr marL="2280710" indent="-152045" eaLnBrk="0" fontAlgn="base" hangingPunct="0">
              <a:spcBef>
                <a:spcPct val="0"/>
              </a:spcBef>
              <a:spcAft>
                <a:spcPct val="0"/>
              </a:spcAft>
              <a:defRPr>
                <a:solidFill>
                  <a:schemeClr val="tx1"/>
                </a:solidFill>
                <a:latin typeface="Arial" charset="0"/>
              </a:defRPr>
            </a:lvl8pPr>
            <a:lvl9pPr marL="2584803" indent="-152045" eaLnBrk="0" fontAlgn="base" hangingPunct="0">
              <a:spcBef>
                <a:spcPct val="0"/>
              </a:spcBef>
              <a:spcAft>
                <a:spcPct val="0"/>
              </a:spcAft>
              <a:defRPr>
                <a:solidFill>
                  <a:schemeClr val="tx1"/>
                </a:solidFill>
                <a:latin typeface="Arial" charset="0"/>
              </a:defRPr>
            </a:lvl9pPr>
          </a:lstStyle>
          <a:p>
            <a:pPr eaLnBrk="1" hangingPunct="1"/>
            <a:fld id="{9651FCDD-2086-4FFB-B1CD-38519E718C4E}" type="slidenum">
              <a:rPr lang="en-US" smtClean="0"/>
              <a:pPr eaLnBrk="1" hangingPunct="1"/>
              <a:t>6</a:t>
            </a:fld>
            <a:endParaRPr lang="en-US" dirty="0"/>
          </a:p>
        </p:txBody>
      </p:sp>
    </p:spTree>
    <p:extLst>
      <p:ext uri="{BB962C8B-B14F-4D97-AF65-F5344CB8AC3E}">
        <p14:creationId xmlns:p14="http://schemas.microsoft.com/office/powerpoint/2010/main" val="131210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22238" y="568325"/>
            <a:ext cx="5053012" cy="2843213"/>
          </a:xfrm>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CKB - Airport tenants and flight services.</a:t>
            </a: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494153" indent="-190059" eaLnBrk="0" hangingPunct="0">
              <a:defRPr>
                <a:solidFill>
                  <a:schemeClr val="tx1"/>
                </a:solidFill>
                <a:latin typeface="Arial" charset="0"/>
              </a:defRPr>
            </a:lvl2pPr>
            <a:lvl3pPr marL="760236" indent="-152045" eaLnBrk="0" hangingPunct="0">
              <a:defRPr>
                <a:solidFill>
                  <a:schemeClr val="tx1"/>
                </a:solidFill>
                <a:latin typeface="Arial" charset="0"/>
              </a:defRPr>
            </a:lvl3pPr>
            <a:lvl4pPr marL="1064332" indent="-152045" eaLnBrk="0" hangingPunct="0">
              <a:defRPr>
                <a:solidFill>
                  <a:schemeClr val="tx1"/>
                </a:solidFill>
                <a:latin typeface="Arial" charset="0"/>
              </a:defRPr>
            </a:lvl4pPr>
            <a:lvl5pPr marL="1368425" indent="-152045" eaLnBrk="0" hangingPunct="0">
              <a:defRPr>
                <a:solidFill>
                  <a:schemeClr val="tx1"/>
                </a:solidFill>
                <a:latin typeface="Arial" charset="0"/>
              </a:defRPr>
            </a:lvl5pPr>
            <a:lvl6pPr marL="1672519" indent="-152045" eaLnBrk="0" fontAlgn="base" hangingPunct="0">
              <a:spcBef>
                <a:spcPct val="0"/>
              </a:spcBef>
              <a:spcAft>
                <a:spcPct val="0"/>
              </a:spcAft>
              <a:defRPr>
                <a:solidFill>
                  <a:schemeClr val="tx1"/>
                </a:solidFill>
                <a:latin typeface="Arial" charset="0"/>
              </a:defRPr>
            </a:lvl6pPr>
            <a:lvl7pPr marL="1976615" indent="-152045" eaLnBrk="0" fontAlgn="base" hangingPunct="0">
              <a:spcBef>
                <a:spcPct val="0"/>
              </a:spcBef>
              <a:spcAft>
                <a:spcPct val="0"/>
              </a:spcAft>
              <a:defRPr>
                <a:solidFill>
                  <a:schemeClr val="tx1"/>
                </a:solidFill>
                <a:latin typeface="Arial" charset="0"/>
              </a:defRPr>
            </a:lvl7pPr>
            <a:lvl8pPr marL="2280710" indent="-152045" eaLnBrk="0" fontAlgn="base" hangingPunct="0">
              <a:spcBef>
                <a:spcPct val="0"/>
              </a:spcBef>
              <a:spcAft>
                <a:spcPct val="0"/>
              </a:spcAft>
              <a:defRPr>
                <a:solidFill>
                  <a:schemeClr val="tx1"/>
                </a:solidFill>
                <a:latin typeface="Arial" charset="0"/>
              </a:defRPr>
            </a:lvl8pPr>
            <a:lvl9pPr marL="2584803" indent="-152045" eaLnBrk="0" fontAlgn="base" hangingPunct="0">
              <a:spcBef>
                <a:spcPct val="0"/>
              </a:spcBef>
              <a:spcAft>
                <a:spcPct val="0"/>
              </a:spcAft>
              <a:defRPr>
                <a:solidFill>
                  <a:schemeClr val="tx1"/>
                </a:solidFill>
                <a:latin typeface="Arial" charset="0"/>
              </a:defRPr>
            </a:lvl9pPr>
          </a:lstStyle>
          <a:p>
            <a:pPr eaLnBrk="1" hangingPunct="1"/>
            <a:fld id="{9651FCDD-2086-4FFB-B1CD-38519E718C4E}" type="slidenum">
              <a:rPr lang="en-US" smtClean="0"/>
              <a:pPr eaLnBrk="1" hangingPunct="1"/>
              <a:t>7</a:t>
            </a:fld>
            <a:endParaRPr lang="en-US" dirty="0"/>
          </a:p>
        </p:txBody>
      </p:sp>
    </p:spTree>
    <p:extLst>
      <p:ext uri="{BB962C8B-B14F-4D97-AF65-F5344CB8AC3E}">
        <p14:creationId xmlns:p14="http://schemas.microsoft.com/office/powerpoint/2010/main" val="1442114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22238" y="568325"/>
            <a:ext cx="5053012" cy="2843213"/>
          </a:xfrm>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Fairmont State annex campus at Charles Pointe with an increasing presence.</a:t>
            </a: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494153" indent="-190059" eaLnBrk="0" hangingPunct="0">
              <a:defRPr>
                <a:solidFill>
                  <a:schemeClr val="tx1"/>
                </a:solidFill>
                <a:latin typeface="Arial" charset="0"/>
              </a:defRPr>
            </a:lvl2pPr>
            <a:lvl3pPr marL="760236" indent="-152045" eaLnBrk="0" hangingPunct="0">
              <a:defRPr>
                <a:solidFill>
                  <a:schemeClr val="tx1"/>
                </a:solidFill>
                <a:latin typeface="Arial" charset="0"/>
              </a:defRPr>
            </a:lvl3pPr>
            <a:lvl4pPr marL="1064332" indent="-152045" eaLnBrk="0" hangingPunct="0">
              <a:defRPr>
                <a:solidFill>
                  <a:schemeClr val="tx1"/>
                </a:solidFill>
                <a:latin typeface="Arial" charset="0"/>
              </a:defRPr>
            </a:lvl4pPr>
            <a:lvl5pPr marL="1368425" indent="-152045" eaLnBrk="0" hangingPunct="0">
              <a:defRPr>
                <a:solidFill>
                  <a:schemeClr val="tx1"/>
                </a:solidFill>
                <a:latin typeface="Arial" charset="0"/>
              </a:defRPr>
            </a:lvl5pPr>
            <a:lvl6pPr marL="1672519" indent="-152045" eaLnBrk="0" fontAlgn="base" hangingPunct="0">
              <a:spcBef>
                <a:spcPct val="0"/>
              </a:spcBef>
              <a:spcAft>
                <a:spcPct val="0"/>
              </a:spcAft>
              <a:defRPr>
                <a:solidFill>
                  <a:schemeClr val="tx1"/>
                </a:solidFill>
                <a:latin typeface="Arial" charset="0"/>
              </a:defRPr>
            </a:lvl6pPr>
            <a:lvl7pPr marL="1976615" indent="-152045" eaLnBrk="0" fontAlgn="base" hangingPunct="0">
              <a:spcBef>
                <a:spcPct val="0"/>
              </a:spcBef>
              <a:spcAft>
                <a:spcPct val="0"/>
              </a:spcAft>
              <a:defRPr>
                <a:solidFill>
                  <a:schemeClr val="tx1"/>
                </a:solidFill>
                <a:latin typeface="Arial" charset="0"/>
              </a:defRPr>
            </a:lvl7pPr>
            <a:lvl8pPr marL="2280710" indent="-152045" eaLnBrk="0" fontAlgn="base" hangingPunct="0">
              <a:spcBef>
                <a:spcPct val="0"/>
              </a:spcBef>
              <a:spcAft>
                <a:spcPct val="0"/>
              </a:spcAft>
              <a:defRPr>
                <a:solidFill>
                  <a:schemeClr val="tx1"/>
                </a:solidFill>
                <a:latin typeface="Arial" charset="0"/>
              </a:defRPr>
            </a:lvl8pPr>
            <a:lvl9pPr marL="2584803" indent="-152045" eaLnBrk="0" fontAlgn="base" hangingPunct="0">
              <a:spcBef>
                <a:spcPct val="0"/>
              </a:spcBef>
              <a:spcAft>
                <a:spcPct val="0"/>
              </a:spcAft>
              <a:defRPr>
                <a:solidFill>
                  <a:schemeClr val="tx1"/>
                </a:solidFill>
                <a:latin typeface="Arial" charset="0"/>
              </a:defRPr>
            </a:lvl9pPr>
          </a:lstStyle>
          <a:p>
            <a:pPr eaLnBrk="1" hangingPunct="1"/>
            <a:fld id="{9651FCDD-2086-4FFB-B1CD-38519E718C4E}" type="slidenum">
              <a:rPr lang="en-US" smtClean="0"/>
              <a:pPr eaLnBrk="1" hangingPunct="1"/>
              <a:t>8</a:t>
            </a:fld>
            <a:endParaRPr lang="en-US" dirty="0"/>
          </a:p>
        </p:txBody>
      </p:sp>
    </p:spTree>
    <p:extLst>
      <p:ext uri="{BB962C8B-B14F-4D97-AF65-F5344CB8AC3E}">
        <p14:creationId xmlns:p14="http://schemas.microsoft.com/office/powerpoint/2010/main" val="3599096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22238" y="568325"/>
            <a:ext cx="5053012" cy="2843213"/>
          </a:xfrm>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We are in the heart of the major gas storage fields and pipeline extension to the rest of the US, especially with Marcellus Formation.</a:t>
            </a: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494153" indent="-190059" eaLnBrk="0" hangingPunct="0">
              <a:defRPr>
                <a:solidFill>
                  <a:schemeClr val="tx1"/>
                </a:solidFill>
                <a:latin typeface="Arial" charset="0"/>
              </a:defRPr>
            </a:lvl2pPr>
            <a:lvl3pPr marL="760236" indent="-152045" eaLnBrk="0" hangingPunct="0">
              <a:defRPr>
                <a:solidFill>
                  <a:schemeClr val="tx1"/>
                </a:solidFill>
                <a:latin typeface="Arial" charset="0"/>
              </a:defRPr>
            </a:lvl3pPr>
            <a:lvl4pPr marL="1064332" indent="-152045" eaLnBrk="0" hangingPunct="0">
              <a:defRPr>
                <a:solidFill>
                  <a:schemeClr val="tx1"/>
                </a:solidFill>
                <a:latin typeface="Arial" charset="0"/>
              </a:defRPr>
            </a:lvl4pPr>
            <a:lvl5pPr marL="1368425" indent="-152045" eaLnBrk="0" hangingPunct="0">
              <a:defRPr>
                <a:solidFill>
                  <a:schemeClr val="tx1"/>
                </a:solidFill>
                <a:latin typeface="Arial" charset="0"/>
              </a:defRPr>
            </a:lvl5pPr>
            <a:lvl6pPr marL="1672519" indent="-152045" eaLnBrk="0" fontAlgn="base" hangingPunct="0">
              <a:spcBef>
                <a:spcPct val="0"/>
              </a:spcBef>
              <a:spcAft>
                <a:spcPct val="0"/>
              </a:spcAft>
              <a:defRPr>
                <a:solidFill>
                  <a:schemeClr val="tx1"/>
                </a:solidFill>
                <a:latin typeface="Arial" charset="0"/>
              </a:defRPr>
            </a:lvl6pPr>
            <a:lvl7pPr marL="1976615" indent="-152045" eaLnBrk="0" fontAlgn="base" hangingPunct="0">
              <a:spcBef>
                <a:spcPct val="0"/>
              </a:spcBef>
              <a:spcAft>
                <a:spcPct val="0"/>
              </a:spcAft>
              <a:defRPr>
                <a:solidFill>
                  <a:schemeClr val="tx1"/>
                </a:solidFill>
                <a:latin typeface="Arial" charset="0"/>
              </a:defRPr>
            </a:lvl7pPr>
            <a:lvl8pPr marL="2280710" indent="-152045" eaLnBrk="0" fontAlgn="base" hangingPunct="0">
              <a:spcBef>
                <a:spcPct val="0"/>
              </a:spcBef>
              <a:spcAft>
                <a:spcPct val="0"/>
              </a:spcAft>
              <a:defRPr>
                <a:solidFill>
                  <a:schemeClr val="tx1"/>
                </a:solidFill>
                <a:latin typeface="Arial" charset="0"/>
              </a:defRPr>
            </a:lvl8pPr>
            <a:lvl9pPr marL="2584803" indent="-152045" eaLnBrk="0" fontAlgn="base" hangingPunct="0">
              <a:spcBef>
                <a:spcPct val="0"/>
              </a:spcBef>
              <a:spcAft>
                <a:spcPct val="0"/>
              </a:spcAft>
              <a:defRPr>
                <a:solidFill>
                  <a:schemeClr val="tx1"/>
                </a:solidFill>
                <a:latin typeface="Arial" charset="0"/>
              </a:defRPr>
            </a:lvl9pPr>
          </a:lstStyle>
          <a:p>
            <a:pPr eaLnBrk="1" hangingPunct="1"/>
            <a:fld id="{9651FCDD-2086-4FFB-B1CD-38519E718C4E}" type="slidenum">
              <a:rPr lang="en-US" smtClean="0"/>
              <a:pPr eaLnBrk="1" hangingPunct="1"/>
              <a:t>9</a:t>
            </a:fld>
            <a:endParaRPr lang="en-US" dirty="0"/>
          </a:p>
        </p:txBody>
      </p:sp>
    </p:spTree>
    <p:extLst>
      <p:ext uri="{BB962C8B-B14F-4D97-AF65-F5344CB8AC3E}">
        <p14:creationId xmlns:p14="http://schemas.microsoft.com/office/powerpoint/2010/main" val="1511439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89429986"/>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p:cNvSpPr>
            <a:spLocks noGrp="1"/>
          </p:cNvSpPr>
          <p:nvPr>
            <p:ph type="sldNum" sz="quarter" idx="4"/>
          </p:nvPr>
        </p:nvSpPr>
        <p:spPr>
          <a:xfrm>
            <a:off x="11302321" y="6356351"/>
            <a:ext cx="680672"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r>
              <a:rPr lang="en-US" dirty="0">
                <a:solidFill>
                  <a:srgbClr val="000000">
                    <a:tint val="75000"/>
                  </a:srgbClr>
                </a:solidFill>
                <a:latin typeface="Arial" charset="0"/>
              </a:rPr>
              <a:t>-</a:t>
            </a:r>
            <a:fld id="{07E484A8-8E26-4ECF-B19B-6A912EAD88A0}" type="slidenum">
              <a:rPr lang="en-US" smtClean="0">
                <a:solidFill>
                  <a:srgbClr val="000000">
                    <a:tint val="75000"/>
                  </a:srgbClr>
                </a:solidFill>
                <a:latin typeface="Arial" charset="0"/>
              </a:rPr>
              <a:pPr fontAlgn="base">
                <a:spcBef>
                  <a:spcPct val="0"/>
                </a:spcBef>
                <a:spcAft>
                  <a:spcPct val="0"/>
                </a:spcAft>
              </a:pPr>
              <a:t>‹#›</a:t>
            </a:fld>
            <a:r>
              <a:rPr lang="en-US" dirty="0">
                <a:solidFill>
                  <a:srgbClr val="000000">
                    <a:tint val="75000"/>
                  </a:srgbClr>
                </a:solidFill>
                <a:latin typeface="Arial" charset="0"/>
              </a:rPr>
              <a:t>-</a:t>
            </a:r>
          </a:p>
        </p:txBody>
      </p:sp>
    </p:spTree>
    <p:extLst>
      <p:ext uri="{BB962C8B-B14F-4D97-AF65-F5344CB8AC3E}">
        <p14:creationId xmlns:p14="http://schemas.microsoft.com/office/powerpoint/2010/main" val="159127042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p:cNvSpPr>
            <a:spLocks noGrp="1"/>
          </p:cNvSpPr>
          <p:nvPr>
            <p:ph type="sldNum" sz="quarter" idx="10"/>
          </p:nvPr>
        </p:nvSpPr>
        <p:spPr>
          <a:xfrm>
            <a:off x="11302321" y="6356351"/>
            <a:ext cx="680672"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r>
              <a:rPr lang="en-US" dirty="0">
                <a:solidFill>
                  <a:srgbClr val="000000">
                    <a:tint val="75000"/>
                  </a:srgbClr>
                </a:solidFill>
                <a:latin typeface="Arial" charset="0"/>
              </a:rPr>
              <a:t>-</a:t>
            </a:r>
            <a:fld id="{07E484A8-8E26-4ECF-B19B-6A912EAD88A0}" type="slidenum">
              <a:rPr lang="en-US" smtClean="0">
                <a:solidFill>
                  <a:srgbClr val="000000">
                    <a:tint val="75000"/>
                  </a:srgbClr>
                </a:solidFill>
                <a:latin typeface="Arial" charset="0"/>
              </a:rPr>
              <a:pPr fontAlgn="base">
                <a:spcBef>
                  <a:spcPct val="0"/>
                </a:spcBef>
                <a:spcAft>
                  <a:spcPct val="0"/>
                </a:spcAft>
              </a:pPr>
              <a:t>‹#›</a:t>
            </a:fld>
            <a:r>
              <a:rPr lang="en-US" dirty="0">
                <a:solidFill>
                  <a:srgbClr val="000000">
                    <a:tint val="75000"/>
                  </a:srgbClr>
                </a:solidFill>
                <a:latin typeface="Arial" charset="0"/>
              </a:rPr>
              <a:t>-</a:t>
            </a:r>
          </a:p>
        </p:txBody>
      </p:sp>
    </p:spTree>
    <p:extLst>
      <p:ext uri="{BB962C8B-B14F-4D97-AF65-F5344CB8AC3E}">
        <p14:creationId xmlns:p14="http://schemas.microsoft.com/office/powerpoint/2010/main" val="269642642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Slide Number Placeholder 1"/>
          <p:cNvSpPr>
            <a:spLocks noGrp="1"/>
          </p:cNvSpPr>
          <p:nvPr>
            <p:ph type="sldNum" sz="quarter" idx="4"/>
          </p:nvPr>
        </p:nvSpPr>
        <p:spPr>
          <a:xfrm>
            <a:off x="11302321" y="6356351"/>
            <a:ext cx="680672" cy="365125"/>
          </a:xfrm>
          <a:prstGeom prst="rect">
            <a:avLst/>
          </a:prstGeom>
        </p:spPr>
        <p:txBody>
          <a:bodyPr vert="horz" lIns="91440" tIns="45720" rIns="91440" bIns="45720" rtlCol="0" anchor="ctr"/>
          <a:lstStyle>
            <a:lvl1pPr algn="r">
              <a:defRPr sz="1200">
                <a:ln>
                  <a:solidFill>
                    <a:schemeClr val="bg1">
                      <a:lumMod val="75000"/>
                    </a:schemeClr>
                  </a:solidFill>
                </a:ln>
                <a:solidFill>
                  <a:schemeClr val="bg1">
                    <a:lumMod val="75000"/>
                  </a:schemeClr>
                </a:solidFill>
              </a:defRPr>
            </a:lvl1p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a:t>
            </a:fld>
            <a:r>
              <a:rPr lang="en-US" dirty="0">
                <a:latin typeface="Arial" charset="0"/>
              </a:rPr>
              <a:t> </a:t>
            </a:r>
            <a:r>
              <a:rPr lang="en-US" dirty="0">
                <a:ln>
                  <a:noFill/>
                </a:ln>
                <a:latin typeface="Arial" charset="0"/>
              </a:rPr>
              <a:t>-</a:t>
            </a:r>
          </a:p>
        </p:txBody>
      </p:sp>
    </p:spTree>
    <p:extLst>
      <p:ext uri="{BB962C8B-B14F-4D97-AF65-F5344CB8AC3E}">
        <p14:creationId xmlns:p14="http://schemas.microsoft.com/office/powerpoint/2010/main" val="1387442959"/>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1"/>
          <p:cNvSpPr>
            <a:spLocks noGrp="1"/>
          </p:cNvSpPr>
          <p:nvPr>
            <p:ph type="sldNum" sz="quarter" idx="4"/>
          </p:nvPr>
        </p:nvSpPr>
        <p:spPr>
          <a:xfrm>
            <a:off x="11302321" y="6356351"/>
            <a:ext cx="680672" cy="365125"/>
          </a:xfrm>
          <a:prstGeom prst="rect">
            <a:avLst/>
          </a:prstGeom>
        </p:spPr>
        <p:txBody>
          <a:bodyPr vert="horz" lIns="91440" tIns="45720" rIns="91440" bIns="45720" rtlCol="0" anchor="ctr"/>
          <a:lstStyle>
            <a:lvl1pPr algn="r">
              <a:defRPr sz="1200">
                <a:ln>
                  <a:solidFill>
                    <a:schemeClr val="bg1">
                      <a:lumMod val="75000"/>
                    </a:schemeClr>
                  </a:solidFill>
                </a:ln>
                <a:solidFill>
                  <a:schemeClr val="bg1">
                    <a:lumMod val="75000"/>
                  </a:schemeClr>
                </a:solidFill>
              </a:defRPr>
            </a:lvl1p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a:t>
            </a:fld>
            <a:r>
              <a:rPr lang="en-US" dirty="0">
                <a:latin typeface="Arial" charset="0"/>
              </a:rPr>
              <a:t> </a:t>
            </a:r>
            <a:r>
              <a:rPr lang="en-US" dirty="0">
                <a:ln>
                  <a:noFill/>
                </a:ln>
                <a:latin typeface="Arial" charset="0"/>
              </a:rPr>
              <a:t>-</a:t>
            </a:r>
          </a:p>
        </p:txBody>
      </p:sp>
    </p:spTree>
    <p:extLst>
      <p:ext uri="{BB962C8B-B14F-4D97-AF65-F5344CB8AC3E}">
        <p14:creationId xmlns:p14="http://schemas.microsoft.com/office/powerpoint/2010/main" val="43800586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1"/>
          <p:cNvSpPr>
            <a:spLocks noGrp="1"/>
          </p:cNvSpPr>
          <p:nvPr>
            <p:ph type="sldNum" sz="quarter" idx="4"/>
          </p:nvPr>
        </p:nvSpPr>
        <p:spPr>
          <a:xfrm>
            <a:off x="11302321" y="6356351"/>
            <a:ext cx="680672" cy="365125"/>
          </a:xfrm>
          <a:prstGeom prst="rect">
            <a:avLst/>
          </a:prstGeom>
        </p:spPr>
        <p:txBody>
          <a:bodyPr vert="horz" lIns="91440" tIns="45720" rIns="91440" bIns="45720" rtlCol="0" anchor="ctr"/>
          <a:lstStyle>
            <a:lvl1pPr algn="r">
              <a:defRPr sz="1200">
                <a:ln>
                  <a:solidFill>
                    <a:schemeClr val="bg1">
                      <a:lumMod val="75000"/>
                    </a:schemeClr>
                  </a:solidFill>
                </a:ln>
                <a:solidFill>
                  <a:schemeClr val="bg1">
                    <a:lumMod val="75000"/>
                  </a:schemeClr>
                </a:solidFill>
              </a:defRPr>
            </a:lvl1p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a:t>
            </a:fld>
            <a:r>
              <a:rPr lang="en-US" dirty="0">
                <a:latin typeface="Arial" charset="0"/>
              </a:rPr>
              <a:t> </a:t>
            </a:r>
            <a:r>
              <a:rPr lang="en-US" dirty="0">
                <a:ln>
                  <a:noFill/>
                </a:ln>
                <a:latin typeface="Arial" charset="0"/>
              </a:rPr>
              <a:t>-</a:t>
            </a:r>
          </a:p>
        </p:txBody>
      </p:sp>
    </p:spTree>
    <p:extLst>
      <p:ext uri="{BB962C8B-B14F-4D97-AF65-F5344CB8AC3E}">
        <p14:creationId xmlns:p14="http://schemas.microsoft.com/office/powerpoint/2010/main" val="2191131718"/>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1"/>
          <p:cNvSpPr>
            <a:spLocks noGrp="1"/>
          </p:cNvSpPr>
          <p:nvPr>
            <p:ph type="sldNum" sz="quarter" idx="4"/>
          </p:nvPr>
        </p:nvSpPr>
        <p:spPr>
          <a:xfrm>
            <a:off x="11302321" y="6356351"/>
            <a:ext cx="680672" cy="365125"/>
          </a:xfrm>
          <a:prstGeom prst="rect">
            <a:avLst/>
          </a:prstGeom>
        </p:spPr>
        <p:txBody>
          <a:bodyPr vert="horz" lIns="91440" tIns="45720" rIns="91440" bIns="45720" rtlCol="0" anchor="ctr"/>
          <a:lstStyle>
            <a:lvl1pPr algn="r">
              <a:defRPr sz="1200">
                <a:ln>
                  <a:solidFill>
                    <a:schemeClr val="bg1">
                      <a:lumMod val="75000"/>
                    </a:schemeClr>
                  </a:solidFill>
                </a:ln>
                <a:solidFill>
                  <a:schemeClr val="bg1">
                    <a:lumMod val="75000"/>
                  </a:schemeClr>
                </a:solidFill>
              </a:defRPr>
            </a:lvl1p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a:t>
            </a:fld>
            <a:r>
              <a:rPr lang="en-US" dirty="0">
                <a:latin typeface="Arial" charset="0"/>
              </a:rPr>
              <a:t> </a:t>
            </a:r>
            <a:r>
              <a:rPr lang="en-US" dirty="0">
                <a:ln>
                  <a:noFill/>
                </a:ln>
                <a:latin typeface="Arial" charset="0"/>
              </a:rPr>
              <a:t>-</a:t>
            </a:r>
          </a:p>
        </p:txBody>
      </p:sp>
    </p:spTree>
    <p:extLst>
      <p:ext uri="{BB962C8B-B14F-4D97-AF65-F5344CB8AC3E}">
        <p14:creationId xmlns:p14="http://schemas.microsoft.com/office/powerpoint/2010/main" val="2811071720"/>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
          <p:cNvSpPr>
            <a:spLocks noGrp="1"/>
          </p:cNvSpPr>
          <p:nvPr>
            <p:ph type="sldNum" sz="quarter" idx="4"/>
          </p:nvPr>
        </p:nvSpPr>
        <p:spPr>
          <a:xfrm>
            <a:off x="11302321" y="6356351"/>
            <a:ext cx="680672" cy="365125"/>
          </a:xfrm>
          <a:prstGeom prst="rect">
            <a:avLst/>
          </a:prstGeom>
        </p:spPr>
        <p:txBody>
          <a:bodyPr vert="horz" lIns="91440" tIns="45720" rIns="91440" bIns="45720" rtlCol="0" anchor="ctr"/>
          <a:lstStyle>
            <a:lvl1pPr algn="r">
              <a:defRPr sz="1200">
                <a:ln>
                  <a:solidFill>
                    <a:schemeClr val="bg1">
                      <a:lumMod val="75000"/>
                    </a:schemeClr>
                  </a:solidFill>
                </a:ln>
                <a:solidFill>
                  <a:schemeClr val="bg1">
                    <a:lumMod val="75000"/>
                  </a:schemeClr>
                </a:solidFill>
              </a:defRPr>
            </a:lvl1p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a:t>
            </a:fld>
            <a:r>
              <a:rPr lang="en-US" dirty="0">
                <a:latin typeface="Arial" charset="0"/>
              </a:rPr>
              <a:t> </a:t>
            </a:r>
            <a:r>
              <a:rPr lang="en-US" dirty="0">
                <a:ln>
                  <a:noFill/>
                </a:ln>
                <a:latin typeface="Arial" charset="0"/>
              </a:rPr>
              <a:t>-</a:t>
            </a:r>
          </a:p>
        </p:txBody>
      </p:sp>
    </p:spTree>
    <p:extLst>
      <p:ext uri="{BB962C8B-B14F-4D97-AF65-F5344CB8AC3E}">
        <p14:creationId xmlns:p14="http://schemas.microsoft.com/office/powerpoint/2010/main" val="323068250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p:cNvSpPr>
            <a:spLocks noGrp="1"/>
          </p:cNvSpPr>
          <p:nvPr>
            <p:ph type="sldNum" sz="quarter" idx="4"/>
          </p:nvPr>
        </p:nvSpPr>
        <p:spPr>
          <a:xfrm>
            <a:off x="11302321" y="6356351"/>
            <a:ext cx="680672" cy="365125"/>
          </a:xfrm>
          <a:prstGeom prst="rect">
            <a:avLst/>
          </a:prstGeom>
        </p:spPr>
        <p:txBody>
          <a:bodyPr vert="horz" lIns="91440" tIns="45720" rIns="91440" bIns="45720" rtlCol="0" anchor="ctr"/>
          <a:lstStyle>
            <a:lvl1pPr algn="r">
              <a:defRPr sz="1200">
                <a:ln>
                  <a:solidFill>
                    <a:schemeClr val="bg1">
                      <a:lumMod val="75000"/>
                    </a:schemeClr>
                  </a:solidFill>
                </a:ln>
                <a:solidFill>
                  <a:schemeClr val="bg1">
                    <a:lumMod val="75000"/>
                  </a:schemeClr>
                </a:solidFill>
              </a:defRPr>
            </a:lvl1p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a:t>
            </a:fld>
            <a:r>
              <a:rPr lang="en-US" dirty="0">
                <a:latin typeface="Arial" charset="0"/>
              </a:rPr>
              <a:t> </a:t>
            </a:r>
            <a:r>
              <a:rPr lang="en-US" dirty="0">
                <a:ln>
                  <a:noFill/>
                </a:ln>
                <a:latin typeface="Arial" charset="0"/>
              </a:rPr>
              <a:t>-</a:t>
            </a:r>
          </a:p>
        </p:txBody>
      </p:sp>
    </p:spTree>
    <p:extLst>
      <p:ext uri="{BB962C8B-B14F-4D97-AF65-F5344CB8AC3E}">
        <p14:creationId xmlns:p14="http://schemas.microsoft.com/office/powerpoint/2010/main" val="3464564666"/>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
          <p:cNvSpPr>
            <a:spLocks noGrp="1"/>
          </p:cNvSpPr>
          <p:nvPr>
            <p:ph type="sldNum" sz="quarter" idx="4"/>
          </p:nvPr>
        </p:nvSpPr>
        <p:spPr>
          <a:xfrm>
            <a:off x="11302321" y="6356351"/>
            <a:ext cx="680672" cy="365125"/>
          </a:xfrm>
          <a:prstGeom prst="rect">
            <a:avLst/>
          </a:prstGeom>
        </p:spPr>
        <p:txBody>
          <a:bodyPr vert="horz" lIns="91440" tIns="45720" rIns="91440" bIns="45720" rtlCol="0" anchor="ctr"/>
          <a:lstStyle>
            <a:lvl1pPr algn="r">
              <a:defRPr sz="1200">
                <a:ln>
                  <a:solidFill>
                    <a:schemeClr val="bg1">
                      <a:lumMod val="75000"/>
                    </a:schemeClr>
                  </a:solidFill>
                </a:ln>
                <a:solidFill>
                  <a:schemeClr val="bg1">
                    <a:lumMod val="75000"/>
                  </a:schemeClr>
                </a:solidFill>
              </a:defRPr>
            </a:lvl1p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a:t>
            </a:fld>
            <a:r>
              <a:rPr lang="en-US" dirty="0">
                <a:latin typeface="Arial" charset="0"/>
              </a:rPr>
              <a:t> </a:t>
            </a:r>
            <a:r>
              <a:rPr lang="en-US" dirty="0">
                <a:ln>
                  <a:noFill/>
                </a:ln>
                <a:latin typeface="Arial" charset="0"/>
              </a:rPr>
              <a:t>-</a:t>
            </a:r>
          </a:p>
        </p:txBody>
      </p:sp>
    </p:spTree>
    <p:extLst>
      <p:ext uri="{BB962C8B-B14F-4D97-AF65-F5344CB8AC3E}">
        <p14:creationId xmlns:p14="http://schemas.microsoft.com/office/powerpoint/2010/main" val="202443156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p:cNvSpPr>
            <a:spLocks noGrp="1"/>
          </p:cNvSpPr>
          <p:nvPr>
            <p:ph type="sldNum" sz="quarter" idx="4"/>
          </p:nvPr>
        </p:nvSpPr>
        <p:spPr>
          <a:xfrm>
            <a:off x="11302321" y="6356351"/>
            <a:ext cx="680672" cy="365125"/>
          </a:xfrm>
          <a:prstGeom prst="rect">
            <a:avLst/>
          </a:prstGeom>
        </p:spPr>
        <p:txBody>
          <a:bodyPr vert="horz" lIns="91440" tIns="45720" rIns="91440" bIns="45720" rtlCol="0" anchor="ctr"/>
          <a:lstStyle>
            <a:lvl1pPr algn="r">
              <a:defRPr sz="1200">
                <a:ln>
                  <a:solidFill>
                    <a:schemeClr val="bg1">
                      <a:lumMod val="75000"/>
                    </a:schemeClr>
                  </a:solidFill>
                </a:ln>
                <a:solidFill>
                  <a:schemeClr val="bg1">
                    <a:lumMod val="75000"/>
                  </a:schemeClr>
                </a:solidFill>
              </a:defRPr>
            </a:lvl1p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a:t>
            </a:fld>
            <a:r>
              <a:rPr lang="en-US" dirty="0">
                <a:latin typeface="Arial" charset="0"/>
              </a:rPr>
              <a:t> </a:t>
            </a:r>
            <a:r>
              <a:rPr lang="en-US" dirty="0">
                <a:ln>
                  <a:noFill/>
                </a:ln>
                <a:latin typeface="Arial" charset="0"/>
              </a:rPr>
              <a:t>-</a:t>
            </a:r>
          </a:p>
        </p:txBody>
      </p:sp>
    </p:spTree>
    <p:extLst>
      <p:ext uri="{BB962C8B-B14F-4D97-AF65-F5344CB8AC3E}">
        <p14:creationId xmlns:p14="http://schemas.microsoft.com/office/powerpoint/2010/main" val="411770282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290890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832846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83465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113816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10347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1"/>
          <p:cNvSpPr>
            <a:spLocks noGrp="1"/>
          </p:cNvSpPr>
          <p:nvPr>
            <p:ph type="sldNum" sz="quarter" idx="4"/>
          </p:nvPr>
        </p:nvSpPr>
        <p:spPr>
          <a:xfrm>
            <a:off x="11302321" y="6356351"/>
            <a:ext cx="680672"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r>
              <a:rPr lang="en-US" dirty="0">
                <a:solidFill>
                  <a:srgbClr val="000000">
                    <a:tint val="75000"/>
                  </a:srgbClr>
                </a:solidFill>
                <a:latin typeface="Arial" charset="0"/>
              </a:rPr>
              <a:t>-</a:t>
            </a:r>
            <a:fld id="{07E484A8-8E26-4ECF-B19B-6A912EAD88A0}" type="slidenum">
              <a:rPr lang="en-US" smtClean="0">
                <a:ln>
                  <a:solidFill>
                    <a:schemeClr val="accent1"/>
                  </a:solidFill>
                </a:ln>
                <a:solidFill>
                  <a:srgbClr val="000000">
                    <a:tint val="75000"/>
                  </a:srgbClr>
                </a:solidFill>
                <a:latin typeface="Arial" charset="0"/>
              </a:rPr>
              <a:pPr fontAlgn="base">
                <a:spcBef>
                  <a:spcPct val="0"/>
                </a:spcBef>
                <a:spcAft>
                  <a:spcPct val="0"/>
                </a:spcAft>
              </a:pPr>
              <a:t>‹#›</a:t>
            </a:fld>
            <a:r>
              <a:rPr lang="en-US" dirty="0">
                <a:solidFill>
                  <a:srgbClr val="000000">
                    <a:tint val="75000"/>
                  </a:srgbClr>
                </a:solidFill>
                <a:latin typeface="Arial" charset="0"/>
              </a:rPr>
              <a:t>-</a:t>
            </a:r>
          </a:p>
        </p:txBody>
      </p:sp>
    </p:spTree>
    <p:extLst>
      <p:ext uri="{BB962C8B-B14F-4D97-AF65-F5344CB8AC3E}">
        <p14:creationId xmlns:p14="http://schemas.microsoft.com/office/powerpoint/2010/main" val="348126458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11302321" y="6356351"/>
            <a:ext cx="680672"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r>
              <a:rPr lang="en-US" dirty="0">
                <a:solidFill>
                  <a:srgbClr val="000000">
                    <a:tint val="75000"/>
                  </a:srgbClr>
                </a:solidFill>
                <a:latin typeface="Arial" charset="0"/>
              </a:rPr>
              <a:t>-</a:t>
            </a:r>
            <a:fld id="{07E484A8-8E26-4ECF-B19B-6A912EAD88A0}" type="slidenum">
              <a:rPr lang="en-US" smtClean="0">
                <a:solidFill>
                  <a:srgbClr val="000000">
                    <a:tint val="75000"/>
                  </a:srgbClr>
                </a:solidFill>
                <a:latin typeface="Arial" charset="0"/>
              </a:rPr>
              <a:pPr fontAlgn="base">
                <a:spcBef>
                  <a:spcPct val="0"/>
                </a:spcBef>
                <a:spcAft>
                  <a:spcPct val="0"/>
                </a:spcAft>
              </a:pPr>
              <a:t>‹#›</a:t>
            </a:fld>
            <a:r>
              <a:rPr lang="en-US" dirty="0">
                <a:solidFill>
                  <a:srgbClr val="000000">
                    <a:tint val="75000"/>
                  </a:srgbClr>
                </a:solidFill>
                <a:latin typeface="Arial" charset="0"/>
              </a:rPr>
              <a:t>-</a:t>
            </a:r>
          </a:p>
        </p:txBody>
      </p:sp>
    </p:spTree>
    <p:extLst>
      <p:ext uri="{BB962C8B-B14F-4D97-AF65-F5344CB8AC3E}">
        <p14:creationId xmlns:p14="http://schemas.microsoft.com/office/powerpoint/2010/main" val="93768809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39121" y="2743875"/>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1"/>
          <p:cNvSpPr>
            <a:spLocks noGrp="1"/>
          </p:cNvSpPr>
          <p:nvPr>
            <p:ph type="sldNum" sz="quarter" idx="4"/>
          </p:nvPr>
        </p:nvSpPr>
        <p:spPr>
          <a:xfrm>
            <a:off x="11302321" y="6356351"/>
            <a:ext cx="680672"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r>
              <a:rPr lang="en-US" dirty="0">
                <a:solidFill>
                  <a:srgbClr val="000000">
                    <a:tint val="75000"/>
                  </a:srgbClr>
                </a:solidFill>
                <a:latin typeface="Arial" charset="0"/>
              </a:rPr>
              <a:t>-</a:t>
            </a:r>
            <a:fld id="{07E484A8-8E26-4ECF-B19B-6A912EAD88A0}" type="slidenum">
              <a:rPr lang="en-US" smtClean="0">
                <a:solidFill>
                  <a:srgbClr val="000000">
                    <a:tint val="75000"/>
                  </a:srgbClr>
                </a:solidFill>
                <a:latin typeface="Arial" charset="0"/>
              </a:rPr>
              <a:pPr fontAlgn="base">
                <a:spcBef>
                  <a:spcPct val="0"/>
                </a:spcBef>
                <a:spcAft>
                  <a:spcPct val="0"/>
                </a:spcAft>
              </a:pPr>
              <a:t>‹#›</a:t>
            </a:fld>
            <a:r>
              <a:rPr lang="en-US" dirty="0">
                <a:solidFill>
                  <a:srgbClr val="000000">
                    <a:tint val="75000"/>
                  </a:srgbClr>
                </a:solidFill>
                <a:latin typeface="Arial" charset="0"/>
              </a:rPr>
              <a:t>-</a:t>
            </a:r>
          </a:p>
        </p:txBody>
      </p:sp>
    </p:spTree>
    <p:extLst>
      <p:ext uri="{BB962C8B-B14F-4D97-AF65-F5344CB8AC3E}">
        <p14:creationId xmlns:p14="http://schemas.microsoft.com/office/powerpoint/2010/main" val="342205557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2.jpe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2" name="Rectangle 4"/>
          <p:cNvSpPr>
            <a:spLocks noGrp="1" noChangeArrowheads="1"/>
          </p:cNvSpPr>
          <p:nvPr>
            <p:ph type="title"/>
          </p:nvPr>
        </p:nvSpPr>
        <p:spPr bwMode="auto">
          <a:xfrm>
            <a:off x="0" y="4044950"/>
            <a:ext cx="1219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3" name="Rectangle 5"/>
          <p:cNvSpPr>
            <a:spLocks noGrp="1" noChangeArrowheads="1"/>
          </p:cNvSpPr>
          <p:nvPr>
            <p:ph type="body" idx="1"/>
          </p:nvPr>
        </p:nvSpPr>
        <p:spPr bwMode="auto">
          <a:xfrm>
            <a:off x="0" y="4832350"/>
            <a:ext cx="1219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Enter Date</a:t>
            </a:r>
          </a:p>
        </p:txBody>
      </p:sp>
      <p:pic>
        <p:nvPicPr>
          <p:cNvPr id="2" name="Picture 1"/>
          <p:cNvPicPr>
            <a:picLocks noChangeAspect="1"/>
          </p:cNvPicPr>
          <p:nvPr userDrawn="1"/>
        </p:nvPicPr>
        <p:blipFill>
          <a:blip r:embed="rId8"/>
          <a:stretch>
            <a:fillRect/>
          </a:stretch>
        </p:blipFill>
        <p:spPr>
          <a:xfrm>
            <a:off x="1523603" y="1337753"/>
            <a:ext cx="9144793" cy="4907705"/>
          </a:xfrm>
          <a:prstGeom prst="rect">
            <a:avLst/>
          </a:prstGeom>
        </p:spPr>
      </p:pic>
    </p:spTree>
    <p:extLst>
      <p:ext uri="{BB962C8B-B14F-4D97-AF65-F5344CB8AC3E}">
        <p14:creationId xmlns:p14="http://schemas.microsoft.com/office/powerpoint/2010/main" val="13131453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882" r:id="rId5"/>
    <p:sldLayoutId id="2147483883" r:id="rId6"/>
  </p:sldLayoutIdLst>
  <p:transition spd="slow">
    <p:fade/>
  </p:transition>
  <p:hf hdr="0" ftr="0" dt="0"/>
  <p:txStyles>
    <p:titleStyle>
      <a:lvl1pPr algn="ctr" rtl="0" eaLnBrk="0" fontAlgn="base" hangingPunct="0">
        <a:spcBef>
          <a:spcPct val="0"/>
        </a:spcBef>
        <a:spcAft>
          <a:spcPct val="0"/>
        </a:spcAft>
        <a:defRPr sz="2800" b="1">
          <a:solidFill>
            <a:srgbClr val="006666"/>
          </a:solidFill>
          <a:latin typeface="+mj-lt"/>
          <a:ea typeface="+mj-ea"/>
          <a:cs typeface="+mj-cs"/>
        </a:defRPr>
      </a:lvl1pPr>
      <a:lvl2pPr algn="ctr" rtl="0" eaLnBrk="0" fontAlgn="base" hangingPunct="0">
        <a:spcBef>
          <a:spcPct val="0"/>
        </a:spcBef>
        <a:spcAft>
          <a:spcPct val="0"/>
        </a:spcAft>
        <a:defRPr sz="2800" b="1">
          <a:solidFill>
            <a:srgbClr val="006666"/>
          </a:solidFill>
          <a:latin typeface="Myriad Roman" pitchFamily="34" charset="0"/>
        </a:defRPr>
      </a:lvl2pPr>
      <a:lvl3pPr algn="ctr" rtl="0" eaLnBrk="0" fontAlgn="base" hangingPunct="0">
        <a:spcBef>
          <a:spcPct val="0"/>
        </a:spcBef>
        <a:spcAft>
          <a:spcPct val="0"/>
        </a:spcAft>
        <a:defRPr sz="2800" b="1">
          <a:solidFill>
            <a:srgbClr val="006666"/>
          </a:solidFill>
          <a:latin typeface="Myriad Roman" pitchFamily="34" charset="0"/>
        </a:defRPr>
      </a:lvl3pPr>
      <a:lvl4pPr algn="ctr" rtl="0" eaLnBrk="0" fontAlgn="base" hangingPunct="0">
        <a:spcBef>
          <a:spcPct val="0"/>
        </a:spcBef>
        <a:spcAft>
          <a:spcPct val="0"/>
        </a:spcAft>
        <a:defRPr sz="2800" b="1">
          <a:solidFill>
            <a:srgbClr val="006666"/>
          </a:solidFill>
          <a:latin typeface="Myriad Roman" pitchFamily="34" charset="0"/>
        </a:defRPr>
      </a:lvl4pPr>
      <a:lvl5pPr algn="ctr" rtl="0" eaLnBrk="0" fontAlgn="base" hangingPunct="0">
        <a:spcBef>
          <a:spcPct val="0"/>
        </a:spcBef>
        <a:spcAft>
          <a:spcPct val="0"/>
        </a:spcAft>
        <a:defRPr sz="2800" b="1">
          <a:solidFill>
            <a:srgbClr val="006666"/>
          </a:solidFill>
          <a:latin typeface="Myriad Roman" pitchFamily="34" charset="0"/>
        </a:defRPr>
      </a:lvl5pPr>
      <a:lvl6pPr marL="457200" algn="ctr" rtl="0" fontAlgn="base">
        <a:spcBef>
          <a:spcPct val="0"/>
        </a:spcBef>
        <a:spcAft>
          <a:spcPct val="0"/>
        </a:spcAft>
        <a:defRPr sz="2800" b="1">
          <a:solidFill>
            <a:srgbClr val="006666"/>
          </a:solidFill>
          <a:latin typeface="Myriad Roman" pitchFamily="34" charset="0"/>
        </a:defRPr>
      </a:lvl6pPr>
      <a:lvl7pPr marL="914400" algn="ctr" rtl="0" fontAlgn="base">
        <a:spcBef>
          <a:spcPct val="0"/>
        </a:spcBef>
        <a:spcAft>
          <a:spcPct val="0"/>
        </a:spcAft>
        <a:defRPr sz="2800" b="1">
          <a:solidFill>
            <a:srgbClr val="006666"/>
          </a:solidFill>
          <a:latin typeface="Myriad Roman" pitchFamily="34" charset="0"/>
        </a:defRPr>
      </a:lvl7pPr>
      <a:lvl8pPr marL="1371600" algn="ctr" rtl="0" fontAlgn="base">
        <a:spcBef>
          <a:spcPct val="0"/>
        </a:spcBef>
        <a:spcAft>
          <a:spcPct val="0"/>
        </a:spcAft>
        <a:defRPr sz="2800" b="1">
          <a:solidFill>
            <a:srgbClr val="006666"/>
          </a:solidFill>
          <a:latin typeface="Myriad Roman" pitchFamily="34" charset="0"/>
        </a:defRPr>
      </a:lvl8pPr>
      <a:lvl9pPr marL="1828800" algn="ctr" rtl="0" fontAlgn="base">
        <a:spcBef>
          <a:spcPct val="0"/>
        </a:spcBef>
        <a:spcAft>
          <a:spcPct val="0"/>
        </a:spcAft>
        <a:defRPr sz="2800" b="1">
          <a:solidFill>
            <a:srgbClr val="006666"/>
          </a:solidFill>
          <a:latin typeface="Myriad Roman" pitchFamily="34" charset="0"/>
        </a:defRPr>
      </a:lvl9pPr>
    </p:titleStyle>
    <p:bodyStyle>
      <a:lvl1pPr marL="342900" indent="-342900" algn="ctr" rtl="0" eaLnBrk="0" fontAlgn="base" hangingPunct="0">
        <a:spcBef>
          <a:spcPct val="20000"/>
        </a:spcBef>
        <a:spcAft>
          <a:spcPct val="0"/>
        </a:spcAft>
        <a:defRPr sz="2400" b="1">
          <a:solidFill>
            <a:srgbClr val="006666"/>
          </a:solidFill>
          <a:latin typeface="+mn-lt"/>
          <a:ea typeface="+mn-ea"/>
          <a:cs typeface="+mn-cs"/>
        </a:defRPr>
      </a:lvl1pPr>
      <a:lvl2pPr marL="742950" indent="-285750" algn="ctr" rtl="0" eaLnBrk="0" fontAlgn="base" hangingPunct="0">
        <a:spcBef>
          <a:spcPct val="20000"/>
        </a:spcBef>
        <a:spcAft>
          <a:spcPct val="0"/>
        </a:spcAft>
        <a:defRPr sz="2800">
          <a:solidFill>
            <a:schemeClr val="tx1"/>
          </a:solidFill>
          <a:latin typeface="Arial" charset="0"/>
        </a:defRPr>
      </a:lvl2pPr>
      <a:lvl3pPr marL="1143000" indent="-228600" algn="ctr" rtl="0" eaLnBrk="0" fontAlgn="base" hangingPunct="0">
        <a:spcBef>
          <a:spcPct val="20000"/>
        </a:spcBef>
        <a:spcAft>
          <a:spcPct val="0"/>
        </a:spcAft>
        <a:buChar char="•"/>
        <a:defRPr sz="2400">
          <a:solidFill>
            <a:schemeClr val="tx1"/>
          </a:solidFill>
          <a:latin typeface="Arial" charset="0"/>
        </a:defRPr>
      </a:lvl3pPr>
      <a:lvl4pPr marL="1600200" indent="-228600" algn="ctr" rtl="0" eaLnBrk="0" fontAlgn="base" hangingPunct="0">
        <a:spcBef>
          <a:spcPct val="20000"/>
        </a:spcBef>
        <a:spcAft>
          <a:spcPct val="0"/>
        </a:spcAft>
        <a:buChar char="–"/>
        <a:defRPr sz="2000">
          <a:solidFill>
            <a:schemeClr val="tx1"/>
          </a:solidFill>
          <a:latin typeface="Arial" charset="0"/>
        </a:defRPr>
      </a:lvl4pPr>
      <a:lvl5pPr marL="2057400" indent="-228600" algn="ctr" rtl="0" eaLnBrk="0" fontAlgn="base" hangingPunct="0">
        <a:spcBef>
          <a:spcPct val="20000"/>
        </a:spcBef>
        <a:spcAft>
          <a:spcPct val="0"/>
        </a:spcAft>
        <a:buChar char="»"/>
        <a:defRPr sz="2000">
          <a:solidFill>
            <a:schemeClr val="tx1"/>
          </a:solidFill>
          <a:latin typeface="Arial" charset="0"/>
        </a:defRPr>
      </a:lvl5pPr>
      <a:lvl6pPr marL="2514600" indent="-228600" algn="ctr" rtl="0" fontAlgn="base">
        <a:spcBef>
          <a:spcPct val="20000"/>
        </a:spcBef>
        <a:spcAft>
          <a:spcPct val="0"/>
        </a:spcAft>
        <a:buChar char="»"/>
        <a:defRPr sz="2000">
          <a:solidFill>
            <a:schemeClr val="tx1"/>
          </a:solidFill>
          <a:latin typeface="Arial" charset="0"/>
        </a:defRPr>
      </a:lvl6pPr>
      <a:lvl7pPr marL="2971800" indent="-228600" algn="ctr" rtl="0" fontAlgn="base">
        <a:spcBef>
          <a:spcPct val="20000"/>
        </a:spcBef>
        <a:spcAft>
          <a:spcPct val="0"/>
        </a:spcAft>
        <a:buChar char="»"/>
        <a:defRPr sz="2000">
          <a:solidFill>
            <a:schemeClr val="tx1"/>
          </a:solidFill>
          <a:latin typeface="Arial" charset="0"/>
        </a:defRPr>
      </a:lvl7pPr>
      <a:lvl8pPr marL="3429000" indent="-228600" algn="ctr" rtl="0" fontAlgn="base">
        <a:spcBef>
          <a:spcPct val="20000"/>
        </a:spcBef>
        <a:spcAft>
          <a:spcPct val="0"/>
        </a:spcAft>
        <a:buChar char="»"/>
        <a:defRPr sz="2000">
          <a:solidFill>
            <a:schemeClr val="tx1"/>
          </a:solidFill>
          <a:latin typeface="Arial" charset="0"/>
        </a:defRPr>
      </a:lvl8pPr>
      <a:lvl9pPr marL="3886200" indent="-228600" algn="ctr"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userDrawn="1"/>
        </p:nvGrpSpPr>
        <p:grpSpPr bwMode="auto">
          <a:xfrm>
            <a:off x="0" y="0"/>
            <a:ext cx="12192000" cy="6858000"/>
            <a:chOff x="0" y="0"/>
            <a:chExt cx="5760" cy="4326"/>
          </a:xfrm>
        </p:grpSpPr>
        <p:pic>
          <p:nvPicPr>
            <p:cNvPr id="13317" name="WordPictureWatermark3" descr="CP_logoBIGCcolorV3"/>
            <p:cNvPicPr>
              <a:picLocks noChangeAspect="1" noChangeArrowheads="1"/>
            </p:cNvPicPr>
            <p:nvPr/>
          </p:nvPicPr>
          <p:blipFill>
            <a:blip r:embed="rId15" cstate="print">
              <a:extLst>
                <a:ext uri="{28A0092B-C50C-407E-A947-70E740481C1C}">
                  <a14:useLocalDpi xmlns:a14="http://schemas.microsoft.com/office/drawing/2010/main" val="0"/>
                </a:ext>
              </a:extLst>
            </a:blip>
            <a:srcRect l="28278" t="22577" b="16199"/>
            <a:stretch>
              <a:fillRect/>
            </a:stretch>
          </p:blipFill>
          <p:spPr bwMode="auto">
            <a:xfrm>
              <a:off x="3" y="0"/>
              <a:ext cx="5757" cy="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4"/>
            <p:cNvSpPr>
              <a:spLocks noChangeArrowheads="1"/>
            </p:cNvSpPr>
            <p:nvPr userDrawn="1"/>
          </p:nvSpPr>
          <p:spPr bwMode="auto">
            <a:xfrm>
              <a:off x="0" y="0"/>
              <a:ext cx="5760" cy="4320"/>
            </a:xfrm>
            <a:prstGeom prst="rect">
              <a:avLst/>
            </a:prstGeom>
            <a:solidFill>
              <a:schemeClr val="bg1">
                <a:alpha val="73000"/>
              </a:schemeClr>
            </a:solidFill>
            <a:ln w="9525">
              <a:noFill/>
              <a:miter lim="800000"/>
              <a:headEnd/>
              <a:tailEnd/>
            </a:ln>
            <a:effectLst/>
          </p:spPr>
          <p:txBody>
            <a:bodyPr wrap="none" anchor="ctr"/>
            <a:lstStyle/>
            <a:p>
              <a:pPr fontAlgn="base">
                <a:spcBef>
                  <a:spcPct val="0"/>
                </a:spcBef>
                <a:spcAft>
                  <a:spcPct val="0"/>
                </a:spcAft>
                <a:defRPr/>
              </a:pPr>
              <a:endParaRPr lang="en-US" dirty="0">
                <a:solidFill>
                  <a:srgbClr val="000000"/>
                </a:solidFill>
                <a:latin typeface="Arial" charset="0"/>
              </a:endParaRPr>
            </a:p>
          </p:txBody>
        </p:sp>
      </p:grpSp>
      <p:pic>
        <p:nvPicPr>
          <p:cNvPr id="7" name="Picture 5"/>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0" y="0"/>
            <a:ext cx="9937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1"/>
          <p:cNvSpPr>
            <a:spLocks noGrp="1"/>
          </p:cNvSpPr>
          <p:nvPr>
            <p:ph type="sldNum" sz="quarter" idx="4"/>
          </p:nvPr>
        </p:nvSpPr>
        <p:spPr>
          <a:xfrm>
            <a:off x="11302321" y="6356351"/>
            <a:ext cx="680672" cy="365125"/>
          </a:xfrm>
          <a:prstGeom prst="rect">
            <a:avLst/>
          </a:prstGeom>
        </p:spPr>
        <p:txBody>
          <a:bodyPr vert="horz" lIns="91440" tIns="45720" rIns="91440" bIns="45720" rtlCol="0" anchor="ctr"/>
          <a:lstStyle>
            <a:lvl1pPr algn="r">
              <a:defRPr sz="1200">
                <a:ln>
                  <a:solidFill>
                    <a:schemeClr val="bg1">
                      <a:lumMod val="75000"/>
                    </a:schemeClr>
                  </a:solidFill>
                </a:ln>
                <a:solidFill>
                  <a:schemeClr val="bg1">
                    <a:lumMod val="75000"/>
                  </a:schemeClr>
                </a:solidFill>
              </a:defRPr>
            </a:lvl1p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a:t>
            </a:fld>
            <a:r>
              <a:rPr lang="en-US" dirty="0">
                <a:latin typeface="Arial" charset="0"/>
              </a:rPr>
              <a:t> </a:t>
            </a:r>
            <a:r>
              <a:rPr lang="en-US" dirty="0">
                <a:ln>
                  <a:noFill/>
                </a:ln>
                <a:latin typeface="Arial" charset="0"/>
              </a:rPr>
              <a:t>-</a:t>
            </a:r>
          </a:p>
        </p:txBody>
      </p:sp>
    </p:spTree>
    <p:extLst>
      <p:ext uri="{BB962C8B-B14F-4D97-AF65-F5344CB8AC3E}">
        <p14:creationId xmlns:p14="http://schemas.microsoft.com/office/powerpoint/2010/main" val="12420292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slow">
    <p:fade/>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ctr" rtl="0" eaLnBrk="0" fontAlgn="base" hangingPunct="0">
        <a:spcBef>
          <a:spcPct val="20000"/>
        </a:spcBef>
        <a:spcAft>
          <a:spcPct val="0"/>
        </a:spcAft>
        <a:buFont typeface="Wingdings" pitchFamily="2" charset="2"/>
        <a:defRPr sz="2400" b="1" i="1">
          <a:solidFill>
            <a:srgbClr val="006666"/>
          </a:solidFill>
          <a:latin typeface="+mn-lt"/>
          <a:ea typeface="+mn-ea"/>
          <a:cs typeface="+mn-cs"/>
        </a:defRPr>
      </a:lvl1pPr>
      <a:lvl2pPr marL="742950" indent="-285750" algn="ctr" rtl="0" eaLnBrk="0" fontAlgn="base" hangingPunct="0">
        <a:spcBef>
          <a:spcPct val="20000"/>
        </a:spcBef>
        <a:spcAft>
          <a:spcPct val="0"/>
        </a:spcAft>
        <a:buFont typeface="Wingdings" pitchFamily="2" charset="2"/>
        <a:defRPr>
          <a:solidFill>
            <a:srgbClr val="006666"/>
          </a:solidFill>
          <a:latin typeface="+mn-lt"/>
        </a:defRPr>
      </a:lvl2pPr>
      <a:lvl3pPr marL="1143000" indent="-228600" algn="ctr" rtl="0" eaLnBrk="0" fontAlgn="base" hangingPunct="0">
        <a:spcBef>
          <a:spcPct val="20000"/>
        </a:spcBef>
        <a:spcAft>
          <a:spcPct val="0"/>
        </a:spcAft>
        <a:defRPr sz="2400" b="1" i="1">
          <a:solidFill>
            <a:srgbClr val="006666"/>
          </a:solidFill>
          <a:latin typeface="+mn-lt"/>
        </a:defRPr>
      </a:lvl3pPr>
      <a:lvl4pPr marL="1600200" indent="-228600" algn="l" rtl="0" eaLnBrk="0" fontAlgn="base" hangingPunct="0">
        <a:spcBef>
          <a:spcPct val="20000"/>
        </a:spcBef>
        <a:spcAft>
          <a:spcPct val="0"/>
        </a:spcAft>
        <a:buFont typeface="Arial" charset="0"/>
        <a:defRPr sz="2000" b="1" i="1">
          <a:solidFill>
            <a:srgbClr val="006666"/>
          </a:solidFill>
          <a:latin typeface="+mn-lt"/>
        </a:defRPr>
      </a:lvl4pPr>
      <a:lvl5pPr marL="2057400" indent="-228600" algn="l" rtl="0" eaLnBrk="0" fontAlgn="base" hangingPunct="0">
        <a:spcBef>
          <a:spcPct val="20000"/>
        </a:spcBef>
        <a:spcAft>
          <a:spcPct val="0"/>
        </a:spcAft>
        <a:defRPr sz="2000" b="1" i="1">
          <a:solidFill>
            <a:srgbClr val="006666"/>
          </a:solidFill>
          <a:latin typeface="+mn-lt"/>
        </a:defRPr>
      </a:lvl5pPr>
      <a:lvl6pPr marL="2514600" indent="-228600" algn="l" rtl="0" fontAlgn="base">
        <a:spcBef>
          <a:spcPct val="20000"/>
        </a:spcBef>
        <a:spcAft>
          <a:spcPct val="0"/>
        </a:spcAft>
        <a:defRPr sz="2000" b="1" i="1">
          <a:solidFill>
            <a:srgbClr val="006666"/>
          </a:solidFill>
          <a:latin typeface="+mn-lt"/>
        </a:defRPr>
      </a:lvl6pPr>
      <a:lvl7pPr marL="2971800" indent="-228600" algn="l" rtl="0" fontAlgn="base">
        <a:spcBef>
          <a:spcPct val="20000"/>
        </a:spcBef>
        <a:spcAft>
          <a:spcPct val="0"/>
        </a:spcAft>
        <a:defRPr sz="2000" b="1" i="1">
          <a:solidFill>
            <a:srgbClr val="006666"/>
          </a:solidFill>
          <a:latin typeface="+mn-lt"/>
        </a:defRPr>
      </a:lvl7pPr>
      <a:lvl8pPr marL="3429000" indent="-228600" algn="l" rtl="0" fontAlgn="base">
        <a:spcBef>
          <a:spcPct val="20000"/>
        </a:spcBef>
        <a:spcAft>
          <a:spcPct val="0"/>
        </a:spcAft>
        <a:defRPr sz="2000" b="1" i="1">
          <a:solidFill>
            <a:srgbClr val="006666"/>
          </a:solidFill>
          <a:latin typeface="+mn-lt"/>
        </a:defRPr>
      </a:lvl8pPr>
      <a:lvl9pPr marL="3886200" indent="-228600" algn="l" rtl="0" fontAlgn="base">
        <a:spcBef>
          <a:spcPct val="20000"/>
        </a:spcBef>
        <a:spcAft>
          <a:spcPct val="0"/>
        </a:spcAft>
        <a:defRPr sz="2000" b="1" i="1">
          <a:solidFill>
            <a:srgbClr val="0066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44.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package" Target="../embeddings/Microsoft_Word_Document.docx"/><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package" Target="../embeddings/Microsoft_Word_Document1.docx"/><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package" Target="../embeddings/Microsoft_Word_Document2.docx"/><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65.jpeg"/><Relationship Id="rId11" Type="http://schemas.openxmlformats.org/officeDocument/2006/relationships/image" Target="../media/image69.jpeg"/><Relationship Id="rId5" Type="http://schemas.openxmlformats.org/officeDocument/2006/relationships/image" Target="../media/image64.jpeg"/><Relationship Id="rId10" Type="http://schemas.openxmlformats.org/officeDocument/2006/relationships/image" Target="../media/image68.jpeg"/><Relationship Id="rId4" Type="http://schemas.openxmlformats.org/officeDocument/2006/relationships/image" Target="../media/image63.jpeg"/><Relationship Id="rId9"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73.jpeg"/></Relationships>
</file>

<file path=ppt/slides/_rels/slide36.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file:///C:\Users\Mark%20Dellana\Desktop\CP%20PowerPoint\Natura%20Presentation%2007-18-11.pdf" TargetMode="Externa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9.xml"/><Relationship Id="rId4" Type="http://schemas.openxmlformats.org/officeDocument/2006/relationships/image" Target="../media/image86.jpe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9.jpeg"/><Relationship Id="rId7" Type="http://schemas.microsoft.com/office/2007/relationships/hdphoto" Target="../media/hdphoto3.wdp"/><Relationship Id="rId2" Type="http://schemas.openxmlformats.org/officeDocument/2006/relationships/image" Target="../media/image88.jpeg"/><Relationship Id="rId1" Type="http://schemas.openxmlformats.org/officeDocument/2006/relationships/slideLayout" Target="../slideLayouts/slideLayout19.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 Id="rId9" Type="http://schemas.microsoft.com/office/2007/relationships/hdphoto" Target="../media/hdphoto4.wdp"/></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73.jpeg"/></Relationships>
</file>

<file path=ppt/slides/_rels/slide47.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9.xml"/><Relationship Id="rId5" Type="http://schemas.openxmlformats.org/officeDocument/2006/relationships/image" Target="../media/image98.jpeg"/><Relationship Id="rId4" Type="http://schemas.openxmlformats.org/officeDocument/2006/relationships/image" Target="../media/image97.jpeg"/></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9.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105.png"/></Relationships>
</file>

<file path=ppt/slides/_rels/slide5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6.xml"/><Relationship Id="rId1" Type="http://schemas.openxmlformats.org/officeDocument/2006/relationships/slideLayout" Target="../slideLayouts/slideLayout19.xml"/><Relationship Id="rId4" Type="http://schemas.openxmlformats.org/officeDocument/2006/relationships/hyperlink" Target="http://cecinc.maps.arcgis.com/apps/webappviewer/index.html?id=6ef0003b6d0141f3810ca7cc9f85758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jpeg"/><Relationship Id="rId7" Type="http://schemas.openxmlformats.org/officeDocument/2006/relationships/image" Target="../media/image16.jpg"/><Relationship Id="rId12"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g"/><Relationship Id="rId10" Type="http://schemas.openxmlformats.org/officeDocument/2006/relationships/image" Target="../media/image19.png"/><Relationship Id="rId4" Type="http://schemas.openxmlformats.org/officeDocument/2006/relationships/image" Target="../media/image13.jpg"/><Relationship Id="rId9" Type="http://schemas.openxmlformats.org/officeDocument/2006/relationships/image" Target="../media/image18.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83144" y="4985664"/>
            <a:ext cx="7961164" cy="707886"/>
          </a:xfrm>
          <a:prstGeom prst="rect">
            <a:avLst/>
          </a:prstGeom>
          <a:noFill/>
        </p:spPr>
        <p:txBody>
          <a:bodyPr wrap="square" anchor="ctr">
            <a:spAutoFit/>
          </a:bodyPr>
          <a:lstStyle/>
          <a:p>
            <a:pPr algn="ctr" fontAlgn="base">
              <a:spcBef>
                <a:spcPct val="0"/>
              </a:spcBef>
              <a:spcAft>
                <a:spcPct val="0"/>
              </a:spcAft>
              <a:defRPr/>
            </a:pPr>
            <a:endParaRPr lang="en-US" sz="2000" b="1" dirty="0">
              <a:solidFill>
                <a:srgbClr val="006666"/>
              </a:solidFill>
            </a:endParaRPr>
          </a:p>
          <a:p>
            <a:pPr algn="ctr" fontAlgn="base">
              <a:spcBef>
                <a:spcPct val="0"/>
              </a:spcBef>
              <a:spcAft>
                <a:spcPct val="0"/>
              </a:spcAft>
              <a:defRPr/>
            </a:pPr>
            <a:r>
              <a:rPr lang="en-US" sz="2000" b="1" dirty="0">
                <a:solidFill>
                  <a:srgbClr val="006666"/>
                </a:solidFill>
              </a:rPr>
              <a:t>INFRASTRUCTURE &amp; TIF</a:t>
            </a:r>
          </a:p>
        </p:txBody>
      </p:sp>
      <p:sp>
        <p:nvSpPr>
          <p:cNvPr id="2" name="AutoShape 2" descr="D.R. Horton Logo">
            <a:extLst>
              <a:ext uri="{FF2B5EF4-FFF2-40B4-BE49-F238E27FC236}">
                <a16:creationId xmlns:a16="http://schemas.microsoft.com/office/drawing/2014/main" id="{53A40578-3EB8-CBE4-25A4-3273D564EB7C}"/>
              </a:ext>
            </a:extLst>
          </p:cNvPr>
          <p:cNvSpPr>
            <a:spLocks noChangeAspect="1" noChangeArrowheads="1"/>
          </p:cNvSpPr>
          <p:nvPr/>
        </p:nvSpPr>
        <p:spPr bwMode="auto">
          <a:xfrm>
            <a:off x="-40067" y="1425467"/>
            <a:ext cx="828910" cy="7680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R. Horton Logo">
            <a:extLst>
              <a:ext uri="{FF2B5EF4-FFF2-40B4-BE49-F238E27FC236}">
                <a16:creationId xmlns:a16="http://schemas.microsoft.com/office/drawing/2014/main" id="{18008580-4C4E-9565-31C0-42B2DB6C4AD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D.R. Horton Logo">
            <a:extLst>
              <a:ext uri="{FF2B5EF4-FFF2-40B4-BE49-F238E27FC236}">
                <a16:creationId xmlns:a16="http://schemas.microsoft.com/office/drawing/2014/main" id="{54CF460B-752D-E66D-55FC-0C8BF63869FF}"/>
              </a:ext>
            </a:extLst>
          </p:cNvPr>
          <p:cNvSpPr>
            <a:spLocks noChangeAspect="1" noChangeArrowheads="1"/>
          </p:cNvSpPr>
          <p:nvPr/>
        </p:nvSpPr>
        <p:spPr bwMode="auto">
          <a:xfrm>
            <a:off x="465615" y="3897884"/>
            <a:ext cx="1969045" cy="19690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Visual search query image">
            <a:extLst>
              <a:ext uri="{FF2B5EF4-FFF2-40B4-BE49-F238E27FC236}">
                <a16:creationId xmlns:a16="http://schemas.microsoft.com/office/drawing/2014/main" id="{39FB1D30-E4F6-F835-970D-4FC091021628}"/>
              </a:ext>
            </a:extLst>
          </p:cNvPr>
          <p:cNvSpPr>
            <a:spLocks noChangeAspect="1" noChangeArrowheads="1"/>
          </p:cNvSpPr>
          <p:nvPr/>
        </p:nvSpPr>
        <p:spPr bwMode="auto">
          <a:xfrm>
            <a:off x="5708922" y="503480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a:extLst>
              <a:ext uri="{FF2B5EF4-FFF2-40B4-BE49-F238E27FC236}">
                <a16:creationId xmlns:a16="http://schemas.microsoft.com/office/drawing/2014/main" id="{007594FF-3769-EE44-32AA-446E8B11A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8150" y="4057058"/>
            <a:ext cx="3439500" cy="1135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939843"/>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bwMode="auto">
          <a:xfrm>
            <a:off x="576144" y="274638"/>
            <a:ext cx="1097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b="1" i="1" dirty="0">
                <a:solidFill>
                  <a:srgbClr val="006666"/>
                </a:solidFill>
                <a:latin typeface="Myriad Roman" pitchFamily="34" charset="0"/>
              </a:rPr>
              <a:t>ECONOMIC GENERATORS - United Hospital Center</a:t>
            </a:r>
            <a:br>
              <a:rPr lang="en-US" sz="2800" b="1" i="1" dirty="0">
                <a:solidFill>
                  <a:srgbClr val="006666"/>
                </a:solidFill>
                <a:latin typeface="Myriad Roman" pitchFamily="34" charset="0"/>
              </a:rPr>
            </a:br>
            <a:r>
              <a:rPr lang="en-US" sz="1600" b="1" i="1" dirty="0">
                <a:solidFill>
                  <a:srgbClr val="006666"/>
                </a:solidFill>
                <a:latin typeface="Myriad Roman" pitchFamily="34" charset="0"/>
              </a:rPr>
              <a:t>Part of the WVU Health System</a:t>
            </a:r>
            <a:endParaRPr lang="en-US" sz="2800" i="1" dirty="0"/>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10</a:t>
            </a:fld>
            <a:r>
              <a:rPr lang="en-US" dirty="0">
                <a:latin typeface="Arial" charset="0"/>
              </a:rPr>
              <a:t> </a:t>
            </a:r>
            <a:r>
              <a:rPr lang="en-US" dirty="0">
                <a:ln>
                  <a:noFill/>
                </a:ln>
                <a:latin typeface="Arial" charset="0"/>
              </a:rPr>
              <a:t>-</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23234"/>
          <a:stretch/>
        </p:blipFill>
        <p:spPr>
          <a:xfrm>
            <a:off x="2224739" y="1280159"/>
            <a:ext cx="7675609" cy="4712677"/>
          </a:xfrm>
          <a:prstGeom prst="rect">
            <a:avLst/>
          </a:prstGeom>
          <a:ln w="25400">
            <a:solidFill>
              <a:srgbClr val="000000"/>
            </a:solidFill>
          </a:ln>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1229476053"/>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4" descr="culinary school"/>
          <p:cNvPicPr>
            <a:picLocks noChangeAspect="1" noChangeArrowheads="1"/>
          </p:cNvPicPr>
          <p:nvPr/>
        </p:nvPicPr>
        <p:blipFill>
          <a:blip r:embed="rId3" cstate="print"/>
          <a:srcRect/>
          <a:stretch>
            <a:fillRect/>
          </a:stretch>
        </p:blipFill>
        <p:spPr bwMode="auto">
          <a:xfrm>
            <a:off x="7789073" y="1249269"/>
            <a:ext cx="2421727" cy="3226486"/>
          </a:xfrm>
          <a:prstGeom prst="rect">
            <a:avLst/>
          </a:prstGeom>
          <a:ln>
            <a:solidFill>
              <a:schemeClr val="tx1"/>
            </a:solidFill>
          </a:ln>
          <a:effectLst>
            <a:outerShdw blurRad="292100" dist="139700" dir="2700000" algn="tl" rotWithShape="0">
              <a:srgbClr val="333333">
                <a:alpha val="65000"/>
              </a:srgbClr>
            </a:outerShdw>
          </a:effectLst>
        </p:spPr>
      </p:pic>
      <p:sp>
        <p:nvSpPr>
          <p:cNvPr id="4" name="Title 1"/>
          <p:cNvSpPr txBox="1">
            <a:spLocks/>
          </p:cNvSpPr>
          <p:nvPr/>
        </p:nvSpPr>
        <p:spPr bwMode="auto">
          <a:xfrm>
            <a:off x="1981200" y="274638"/>
            <a:ext cx="8229600" cy="677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buFont typeface="Wingdings" pitchFamily="2" charset="2"/>
              <a:defRPr sz="2400" b="1" i="1">
                <a:solidFill>
                  <a:srgbClr val="006666"/>
                </a:solidFill>
                <a:latin typeface="+mn-lt"/>
                <a:ea typeface="+mn-ea"/>
                <a:cs typeface="+mn-cs"/>
              </a:defRPr>
            </a:lvl1pPr>
            <a:lvl2pPr marL="742950" indent="-285750" algn="ctr" rtl="0" eaLnBrk="0" fontAlgn="base" hangingPunct="0">
              <a:spcBef>
                <a:spcPct val="20000"/>
              </a:spcBef>
              <a:spcAft>
                <a:spcPct val="0"/>
              </a:spcAft>
              <a:buFont typeface="Wingdings" pitchFamily="2" charset="2"/>
              <a:defRPr>
                <a:solidFill>
                  <a:srgbClr val="006666"/>
                </a:solidFill>
                <a:latin typeface="+mn-lt"/>
              </a:defRPr>
            </a:lvl2pPr>
            <a:lvl3pPr marL="1143000" indent="-228600" algn="ctr" rtl="0" eaLnBrk="0" fontAlgn="base" hangingPunct="0">
              <a:spcBef>
                <a:spcPct val="20000"/>
              </a:spcBef>
              <a:spcAft>
                <a:spcPct val="0"/>
              </a:spcAft>
              <a:defRPr sz="2400" b="1" i="1">
                <a:solidFill>
                  <a:srgbClr val="006666"/>
                </a:solidFill>
                <a:latin typeface="+mn-lt"/>
              </a:defRPr>
            </a:lvl3pPr>
            <a:lvl4pPr marL="1600200" indent="-228600" algn="l" rtl="0" eaLnBrk="0" fontAlgn="base" hangingPunct="0">
              <a:spcBef>
                <a:spcPct val="20000"/>
              </a:spcBef>
              <a:spcAft>
                <a:spcPct val="0"/>
              </a:spcAft>
              <a:buFont typeface="Arial" charset="0"/>
              <a:defRPr sz="2000" b="1" i="1">
                <a:solidFill>
                  <a:srgbClr val="006666"/>
                </a:solidFill>
                <a:latin typeface="+mn-lt"/>
              </a:defRPr>
            </a:lvl4pPr>
            <a:lvl5pPr marL="2057400" indent="-228600" algn="l" rtl="0" eaLnBrk="0" fontAlgn="base" hangingPunct="0">
              <a:spcBef>
                <a:spcPct val="20000"/>
              </a:spcBef>
              <a:spcAft>
                <a:spcPct val="0"/>
              </a:spcAft>
              <a:defRPr sz="2000" b="1" i="1">
                <a:solidFill>
                  <a:srgbClr val="006666"/>
                </a:solidFill>
                <a:latin typeface="+mn-lt"/>
              </a:defRPr>
            </a:lvl5pPr>
            <a:lvl6pPr marL="2514600" indent="-228600" algn="l" rtl="0" fontAlgn="base">
              <a:spcBef>
                <a:spcPct val="20000"/>
              </a:spcBef>
              <a:spcAft>
                <a:spcPct val="0"/>
              </a:spcAft>
              <a:defRPr sz="2000" b="1" i="1">
                <a:solidFill>
                  <a:srgbClr val="006666"/>
                </a:solidFill>
                <a:latin typeface="+mn-lt"/>
              </a:defRPr>
            </a:lvl6pPr>
            <a:lvl7pPr marL="2971800" indent="-228600" algn="l" rtl="0" fontAlgn="base">
              <a:spcBef>
                <a:spcPct val="20000"/>
              </a:spcBef>
              <a:spcAft>
                <a:spcPct val="0"/>
              </a:spcAft>
              <a:defRPr sz="2000" b="1" i="1">
                <a:solidFill>
                  <a:srgbClr val="006666"/>
                </a:solidFill>
                <a:latin typeface="+mn-lt"/>
              </a:defRPr>
            </a:lvl7pPr>
            <a:lvl8pPr marL="3429000" indent="-228600" algn="l" rtl="0" fontAlgn="base">
              <a:spcBef>
                <a:spcPct val="20000"/>
              </a:spcBef>
              <a:spcAft>
                <a:spcPct val="0"/>
              </a:spcAft>
              <a:defRPr sz="2000" b="1" i="1">
                <a:solidFill>
                  <a:srgbClr val="006666"/>
                </a:solidFill>
                <a:latin typeface="+mn-lt"/>
              </a:defRPr>
            </a:lvl8pPr>
            <a:lvl9pPr marL="3886200" indent="-228600" algn="l" rtl="0" fontAlgn="base">
              <a:spcBef>
                <a:spcPct val="20000"/>
              </a:spcBef>
              <a:spcAft>
                <a:spcPct val="0"/>
              </a:spcAft>
              <a:defRPr sz="2000" b="1" i="1">
                <a:solidFill>
                  <a:srgbClr val="006666"/>
                </a:solidFill>
                <a:latin typeface="+mn-lt"/>
              </a:defRPr>
            </a:lvl9pPr>
          </a:lstStyle>
          <a:p>
            <a:pPr eaLnBrk="1" hangingPunct="1"/>
            <a:r>
              <a:rPr lang="en-US" sz="2800" dirty="0">
                <a:solidFill>
                  <a:srgbClr val="006673"/>
                </a:solidFill>
              </a:rPr>
              <a:t>BRIDGEPORT CONFERENCE CENTER- Hospitality</a:t>
            </a:r>
          </a:p>
        </p:txBody>
      </p:sp>
      <p:pic>
        <p:nvPicPr>
          <p:cNvPr id="35842" name="Picture 3" descr="Charles Pointe_020"/>
          <p:cNvPicPr>
            <a:picLocks noChangeAspect="1" noChangeArrowheads="1"/>
          </p:cNvPicPr>
          <p:nvPr/>
        </p:nvPicPr>
        <p:blipFill rotWithShape="1">
          <a:blip r:embed="rId4" cstate="print"/>
          <a:srcRect l="5911" t="15506" b="9137"/>
          <a:stretch/>
        </p:blipFill>
        <p:spPr bwMode="auto">
          <a:xfrm>
            <a:off x="1981200" y="3505201"/>
            <a:ext cx="5641714" cy="3010856"/>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4" descr="BCC interior gathering area"/>
          <p:cNvPicPr>
            <a:picLocks noChangeAspect="1" noChangeArrowheads="1"/>
          </p:cNvPicPr>
          <p:nvPr/>
        </p:nvPicPr>
        <p:blipFill>
          <a:blip r:embed="rId5" cstate="print"/>
          <a:srcRect/>
          <a:stretch>
            <a:fillRect/>
          </a:stretch>
        </p:blipFill>
        <p:spPr bwMode="auto">
          <a:xfrm>
            <a:off x="1981200" y="1249269"/>
            <a:ext cx="2751138" cy="2063050"/>
          </a:xfrm>
          <a:prstGeom prst="rect">
            <a:avLst/>
          </a:prstGeom>
          <a:ln>
            <a:solidFill>
              <a:schemeClr val="tx1"/>
            </a:solidFill>
          </a:ln>
          <a:effectLst>
            <a:outerShdw blurRad="292100" dist="139700" dir="2700000" algn="tl" rotWithShape="0">
              <a:srgbClr val="333333">
                <a:alpha val="65000"/>
              </a:srgbClr>
            </a:outerShdw>
          </a:effectLst>
        </p:spPr>
      </p:pic>
      <p:pic>
        <p:nvPicPr>
          <p:cNvPr id="6" name="Picture 3" descr="BCC wedding reception"/>
          <p:cNvPicPr>
            <a:picLocks noChangeAspect="1" noChangeArrowheads="1"/>
          </p:cNvPicPr>
          <p:nvPr/>
        </p:nvPicPr>
        <p:blipFill>
          <a:blip r:embed="rId6" cstate="print"/>
          <a:srcRect/>
          <a:stretch>
            <a:fillRect/>
          </a:stretch>
        </p:blipFill>
        <p:spPr bwMode="auto">
          <a:xfrm>
            <a:off x="4872658" y="1249270"/>
            <a:ext cx="2750257" cy="2063050"/>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5"/>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6000" contrast="17000"/>
                    </a14:imgEffect>
                  </a14:imgLayer>
                </a14:imgProps>
              </a:ext>
            </a:extLst>
          </a:blip>
          <a:srcRect/>
          <a:stretch>
            <a:fillRect/>
          </a:stretch>
        </p:blipFill>
        <p:spPr bwMode="auto">
          <a:xfrm>
            <a:off x="7789074" y="4699763"/>
            <a:ext cx="2421727" cy="1816295"/>
          </a:xfrm>
          <a:prstGeom prst="rect">
            <a:avLst/>
          </a:prstGeom>
          <a:ln>
            <a:solidFill>
              <a:schemeClr val="tx1"/>
            </a:solid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4"/>
          </p:nvPr>
        </p:nvSpPr>
        <p:spPr/>
        <p:txBody>
          <a:body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11</a:t>
            </a:fld>
            <a:r>
              <a:rPr lang="en-US" dirty="0">
                <a:latin typeface="Arial" charset="0"/>
              </a:rPr>
              <a:t> </a:t>
            </a:r>
            <a:r>
              <a:rPr lang="en-US" dirty="0">
                <a:ln>
                  <a:noFill/>
                </a:ln>
                <a:latin typeface="Arial" charset="0"/>
              </a:rPr>
              <a:t>-</a:t>
            </a:r>
          </a:p>
        </p:txBody>
      </p:sp>
    </p:spTree>
    <p:extLst>
      <p:ext uri="{BB962C8B-B14F-4D97-AF65-F5344CB8AC3E}">
        <p14:creationId xmlns:p14="http://schemas.microsoft.com/office/powerpoint/2010/main" val="2348938795"/>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875" y="4146091"/>
            <a:ext cx="2073274" cy="1554956"/>
          </a:xfrm>
          <a:prstGeom prst="rect">
            <a:avLst/>
          </a:prstGeom>
          <a:ln>
            <a:solidFill>
              <a:srgbClr val="000000"/>
            </a:solidFill>
          </a:ln>
          <a:effectLst>
            <a:outerShdw blurRad="292100" dist="139700" dir="2700000" algn="tl" rotWithShape="0">
              <a:prstClr val="black">
                <a:alpha val="65000"/>
              </a:prstClr>
            </a:outerShdw>
          </a:effectLst>
        </p:spPr>
      </p:pic>
      <p:pic>
        <p:nvPicPr>
          <p:cNvPr id="10" name="Picture 9">
            <a:extLst>
              <a:ext uri="{FF2B5EF4-FFF2-40B4-BE49-F238E27FC236}">
                <a16:creationId xmlns:a16="http://schemas.microsoft.com/office/drawing/2014/main" id="{BFF28E07-F7D9-4851-B3D0-BCEC6967E4E8}"/>
              </a:ext>
            </a:extLst>
          </p:cNvPr>
          <p:cNvPicPr>
            <a:picLocks noChangeAspect="1"/>
          </p:cNvPicPr>
          <p:nvPr/>
        </p:nvPicPr>
        <p:blipFill rotWithShape="1">
          <a:blip r:embed="rId4">
            <a:extLst>
              <a:ext uri="{28A0092B-C50C-407E-A947-70E740481C1C}">
                <a14:useLocalDpi xmlns:a14="http://schemas.microsoft.com/office/drawing/2010/main" val="0"/>
              </a:ext>
            </a:extLst>
          </a:blip>
          <a:srcRect t="11435" b="1"/>
          <a:stretch/>
        </p:blipFill>
        <p:spPr>
          <a:xfrm>
            <a:off x="944491" y="3930732"/>
            <a:ext cx="4276668" cy="2651368"/>
          </a:xfrm>
          <a:prstGeom prst="rect">
            <a:avLst/>
          </a:prstGeom>
          <a:ln>
            <a:solidFill>
              <a:schemeClr val="tx1"/>
            </a:solidFill>
          </a:ln>
          <a:effectLst>
            <a:outerShdw blurRad="292100" dist="139700" dir="2700000" algn="tl" rotWithShape="0">
              <a:prstClr val="black">
                <a:alpha val="65000"/>
              </a:prstClr>
            </a:outerShdw>
          </a:effectLst>
        </p:spPr>
      </p:pic>
      <p:sp>
        <p:nvSpPr>
          <p:cNvPr id="3"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b="1" i="1" dirty="0">
                <a:solidFill>
                  <a:srgbClr val="006666"/>
                </a:solidFill>
                <a:latin typeface="Myriad Roman" pitchFamily="34" charset="0"/>
              </a:rPr>
              <a:t>ECONOMIC GENERATORS - Engineering &amp; Technology</a:t>
            </a:r>
            <a:br>
              <a:rPr lang="en-US" sz="2800" b="1" i="1" dirty="0">
                <a:solidFill>
                  <a:srgbClr val="006666"/>
                </a:solidFill>
                <a:latin typeface="Myriad Roman" pitchFamily="34" charset="0"/>
              </a:rPr>
            </a:br>
            <a:r>
              <a:rPr lang="en-US" sz="1600" b="1" i="1" dirty="0">
                <a:solidFill>
                  <a:srgbClr val="006666"/>
                </a:solidFill>
                <a:latin typeface="Myriad Roman" pitchFamily="34" charset="0"/>
              </a:rPr>
              <a:t>NASA, NOAA and Biometrics</a:t>
            </a:r>
            <a:endParaRPr lang="en-US" sz="2800" i="1" dirty="0"/>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12</a:t>
            </a:fld>
            <a:r>
              <a:rPr lang="en-US" dirty="0">
                <a:latin typeface="Arial" charset="0"/>
              </a:rPr>
              <a:t> </a:t>
            </a:r>
            <a:r>
              <a:rPr lang="en-US" dirty="0">
                <a:ln>
                  <a:noFill/>
                </a:ln>
                <a:latin typeface="Arial" charset="0"/>
              </a:rPr>
              <a:t>-</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3799" y="1179763"/>
            <a:ext cx="6954157" cy="2464765"/>
          </a:xfrm>
          <a:prstGeom prst="rect">
            <a:avLst/>
          </a:prstGeom>
          <a:ln>
            <a:solidFill>
              <a:srgbClr val="000000"/>
            </a:solidFill>
          </a:ln>
          <a:effectLst>
            <a:outerShdw blurRad="292100" dist="139700" dir="2700000" algn="tl" rotWithShape="0">
              <a:prstClr val="black">
                <a:alpha val="65000"/>
              </a:prstClr>
            </a:outerShdw>
          </a:effectLst>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11172"/>
          <a:stretch/>
        </p:blipFill>
        <p:spPr>
          <a:xfrm>
            <a:off x="7349509" y="1919201"/>
            <a:ext cx="3839028" cy="4546827"/>
          </a:xfrm>
          <a:prstGeom prst="rect">
            <a:avLst/>
          </a:prstGeom>
          <a:ln>
            <a:solidFill>
              <a:srgbClr val="000000"/>
            </a:solidFill>
          </a:ln>
          <a:effectLst>
            <a:outerShdw blurRad="292100" dist="139700" dir="2700000" algn="tl" rotWithShape="0">
              <a:prstClr val="black">
                <a:alpha val="65000"/>
              </a:prstClr>
            </a:outerShdw>
          </a:effectLst>
        </p:spPr>
      </p:pic>
      <p:pic>
        <p:nvPicPr>
          <p:cNvPr id="8" name="Picture 7">
            <a:extLst>
              <a:ext uri="{FF2B5EF4-FFF2-40B4-BE49-F238E27FC236}">
                <a16:creationId xmlns:a16="http://schemas.microsoft.com/office/drawing/2014/main" id="{60E2E91A-FB63-4432-9089-13FC72BA89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1159" y="5678237"/>
            <a:ext cx="3810000" cy="847725"/>
          </a:xfrm>
          <a:prstGeom prst="rect">
            <a:avLst/>
          </a:prstGeom>
        </p:spPr>
      </p:pic>
    </p:spTree>
    <p:extLst>
      <p:ext uri="{BB962C8B-B14F-4D97-AF65-F5344CB8AC3E}">
        <p14:creationId xmlns:p14="http://schemas.microsoft.com/office/powerpoint/2010/main" val="1993692020"/>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idx="4294967295"/>
          </p:nvPr>
        </p:nvSpPr>
        <p:spPr bwMode="auto">
          <a:xfrm>
            <a:off x="2027158" y="412576"/>
            <a:ext cx="8083550" cy="5222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b="1" i="1" dirty="0">
                <a:solidFill>
                  <a:srgbClr val="006666"/>
                </a:solidFill>
                <a:latin typeface="Myriad Roman" pitchFamily="34" charset="0"/>
              </a:rPr>
              <a:t>BRIDGEPORT RECREATION COMPLEX</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173" t="19915" r="2438"/>
          <a:stretch/>
        </p:blipFill>
        <p:spPr>
          <a:xfrm>
            <a:off x="1933846" y="1219882"/>
            <a:ext cx="8270174" cy="5319031"/>
          </a:xfrm>
          <a:prstGeom prst="rect">
            <a:avLst/>
          </a:prstGeom>
          <a:ln>
            <a:solidFill>
              <a:schemeClr val="tx1"/>
            </a:solid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4"/>
          </p:nvPr>
        </p:nvSpPr>
        <p:spPr/>
        <p:txBody>
          <a:bodyPr/>
          <a:lstStyle/>
          <a:p>
            <a:pPr fontAlgn="base">
              <a:spcBef>
                <a:spcPct val="0"/>
              </a:spcBef>
              <a:spcAft>
                <a:spcPct val="0"/>
              </a:spcAft>
            </a:pPr>
            <a:r>
              <a:rPr lang="en-US">
                <a:ln>
                  <a:noFill/>
                </a:ln>
                <a:latin typeface="Arial" charset="0"/>
              </a:rPr>
              <a:t>-</a:t>
            </a:r>
            <a:r>
              <a:rPr lang="en-US">
                <a:latin typeface="Arial" charset="0"/>
              </a:rPr>
              <a:t> </a:t>
            </a:r>
            <a:fld id="{07E484A8-8E26-4ECF-B19B-6A912EAD88A0}" type="slidenum">
              <a:rPr lang="en-US" smtClean="0">
                <a:ln>
                  <a:noFill/>
                </a:ln>
                <a:latin typeface="Arial" charset="0"/>
              </a:rPr>
              <a:pPr fontAlgn="base">
                <a:spcBef>
                  <a:spcPct val="0"/>
                </a:spcBef>
                <a:spcAft>
                  <a:spcPct val="0"/>
                </a:spcAft>
              </a:pPr>
              <a:t>13</a:t>
            </a:fld>
            <a:r>
              <a:rPr lang="en-US">
                <a:latin typeface="Arial" charset="0"/>
              </a:rPr>
              <a:t> </a:t>
            </a:r>
            <a:r>
              <a:rPr lang="en-US">
                <a:ln>
                  <a:noFill/>
                </a:ln>
                <a:latin typeface="Arial" charset="0"/>
              </a:rPr>
              <a:t>-</a:t>
            </a:r>
            <a:endParaRPr lang="en-US" dirty="0">
              <a:ln>
                <a:noFill/>
              </a:ln>
              <a:latin typeface="Arial" charset="0"/>
            </a:endParaRPr>
          </a:p>
        </p:txBody>
      </p:sp>
    </p:spTree>
    <p:extLst>
      <p:ext uri="{BB962C8B-B14F-4D97-AF65-F5344CB8AC3E}">
        <p14:creationId xmlns:p14="http://schemas.microsoft.com/office/powerpoint/2010/main" val="3859705156"/>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14</a:t>
            </a:fld>
            <a:r>
              <a:rPr lang="en-US" dirty="0">
                <a:latin typeface="Arial" charset="0"/>
              </a:rPr>
              <a:t> </a:t>
            </a:r>
            <a:r>
              <a:rPr lang="en-US" dirty="0">
                <a:ln>
                  <a:noFill/>
                </a:ln>
                <a:latin typeface="Arial" charset="0"/>
              </a:rPr>
              <a:t>-</a:t>
            </a:r>
          </a:p>
        </p:txBody>
      </p:sp>
      <p:pic>
        <p:nvPicPr>
          <p:cNvPr id="3" name="Picture 1" descr="Off site infrastructure aerial 2010.jpg"/>
          <p:cNvPicPr>
            <a:picLocks noChangeAspect="1"/>
          </p:cNvPicPr>
          <p:nvPr/>
        </p:nvPicPr>
        <p:blipFill rotWithShape="1">
          <a:blip r:embed="rId3" cstate="print">
            <a:extLst>
              <a:ext uri="{28A0092B-C50C-407E-A947-70E740481C1C}">
                <a14:useLocalDpi xmlns:a14="http://schemas.microsoft.com/office/drawing/2010/main" val="0"/>
              </a:ext>
            </a:extLst>
          </a:blip>
          <a:srcRect l="3182" t="4234" r="3141" b="4219"/>
          <a:stretch/>
        </p:blipFill>
        <p:spPr bwMode="auto">
          <a:xfrm>
            <a:off x="1572332" y="844651"/>
            <a:ext cx="9047335" cy="5738711"/>
          </a:xfrm>
          <a:prstGeom prst="rect">
            <a:avLst/>
          </a:prstGeom>
          <a:noFill/>
          <a:ln w="25400" cmpd="sng">
            <a:solidFill>
              <a:srgbClr val="000000"/>
            </a:solidFill>
            <a:miter lim="800000"/>
            <a:headEnd/>
            <a:tailEnd/>
          </a:ln>
          <a:effectLst>
            <a:outerShdw blurRad="2921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bwMode="auto">
          <a:xfrm>
            <a:off x="1981200" y="274638"/>
            <a:ext cx="8229600" cy="677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b="1" i="1" dirty="0">
                <a:solidFill>
                  <a:srgbClr val="006666"/>
                </a:solidFill>
                <a:latin typeface="Myriad Roman" pitchFamily="34" charset="0"/>
              </a:rPr>
              <a:t>ECONOMIC GENERATORS - OFFSITE INFRASTRUCTURE</a:t>
            </a:r>
            <a:endParaRPr lang="en-US" sz="2800" i="1" dirty="0"/>
          </a:p>
        </p:txBody>
      </p:sp>
      <p:sp>
        <p:nvSpPr>
          <p:cNvPr id="7" name="Freeform: Shape 6">
            <a:extLst>
              <a:ext uri="{FF2B5EF4-FFF2-40B4-BE49-F238E27FC236}">
                <a16:creationId xmlns:a16="http://schemas.microsoft.com/office/drawing/2014/main" id="{CC57E34F-E3A1-416D-9869-27E3FB73E0C3}"/>
              </a:ext>
            </a:extLst>
          </p:cNvPr>
          <p:cNvSpPr/>
          <p:nvPr/>
        </p:nvSpPr>
        <p:spPr>
          <a:xfrm>
            <a:off x="4509346" y="3263900"/>
            <a:ext cx="1942254" cy="1830917"/>
          </a:xfrm>
          <a:custGeom>
            <a:avLst/>
            <a:gdLst>
              <a:gd name="connsiteX0" fmla="*/ 685238 w 1784990"/>
              <a:gd name="connsiteY0" fmla="*/ 0 h 1734065"/>
              <a:gd name="connsiteX1" fmla="*/ 685238 w 1784990"/>
              <a:gd name="connsiteY1" fmla="*/ 0 h 1734065"/>
              <a:gd name="connsiteX2" fmla="*/ 586384 w 1784990"/>
              <a:gd name="connsiteY2" fmla="*/ 4119 h 1734065"/>
              <a:gd name="connsiteX3" fmla="*/ 561671 w 1784990"/>
              <a:gd name="connsiteY3" fmla="*/ 12357 h 1734065"/>
              <a:gd name="connsiteX4" fmla="*/ 549314 w 1784990"/>
              <a:gd name="connsiteY4" fmla="*/ 16476 h 1734065"/>
              <a:gd name="connsiteX5" fmla="*/ 536957 w 1784990"/>
              <a:gd name="connsiteY5" fmla="*/ 20595 h 1734065"/>
              <a:gd name="connsiteX6" fmla="*/ 524600 w 1784990"/>
              <a:gd name="connsiteY6" fmla="*/ 32952 h 1734065"/>
              <a:gd name="connsiteX7" fmla="*/ 499887 w 1784990"/>
              <a:gd name="connsiteY7" fmla="*/ 53546 h 1734065"/>
              <a:gd name="connsiteX8" fmla="*/ 475173 w 1784990"/>
              <a:gd name="connsiteY8" fmla="*/ 74141 h 1734065"/>
              <a:gd name="connsiteX9" fmla="*/ 442222 w 1784990"/>
              <a:gd name="connsiteY9" fmla="*/ 78260 h 1734065"/>
              <a:gd name="connsiteX10" fmla="*/ 392795 w 1784990"/>
              <a:gd name="connsiteY10" fmla="*/ 82379 h 1734065"/>
              <a:gd name="connsiteX11" fmla="*/ 368082 w 1784990"/>
              <a:gd name="connsiteY11" fmla="*/ 90617 h 1734065"/>
              <a:gd name="connsiteX12" fmla="*/ 359844 w 1784990"/>
              <a:gd name="connsiteY12" fmla="*/ 102973 h 1734065"/>
              <a:gd name="connsiteX13" fmla="*/ 355725 w 1784990"/>
              <a:gd name="connsiteY13" fmla="*/ 123568 h 1734065"/>
              <a:gd name="connsiteX14" fmla="*/ 302179 w 1784990"/>
              <a:gd name="connsiteY14" fmla="*/ 135925 h 1734065"/>
              <a:gd name="connsiteX15" fmla="*/ 232157 w 1784990"/>
              <a:gd name="connsiteY15" fmla="*/ 140044 h 1734065"/>
              <a:gd name="connsiteX16" fmla="*/ 219800 w 1784990"/>
              <a:gd name="connsiteY16" fmla="*/ 135925 h 1734065"/>
              <a:gd name="connsiteX17" fmla="*/ 207444 w 1784990"/>
              <a:gd name="connsiteY17" fmla="*/ 140044 h 1734065"/>
              <a:gd name="connsiteX18" fmla="*/ 190968 w 1784990"/>
              <a:gd name="connsiteY18" fmla="*/ 144163 h 1734065"/>
              <a:gd name="connsiteX19" fmla="*/ 182730 w 1784990"/>
              <a:gd name="connsiteY19" fmla="*/ 156519 h 1734065"/>
              <a:gd name="connsiteX20" fmla="*/ 170373 w 1784990"/>
              <a:gd name="connsiteY20" fmla="*/ 160638 h 1734065"/>
              <a:gd name="connsiteX21" fmla="*/ 145660 w 1784990"/>
              <a:gd name="connsiteY21" fmla="*/ 177114 h 1734065"/>
              <a:gd name="connsiteX22" fmla="*/ 145660 w 1784990"/>
              <a:gd name="connsiteY22" fmla="*/ 177114 h 1734065"/>
              <a:gd name="connsiteX23" fmla="*/ 133303 w 1784990"/>
              <a:gd name="connsiteY23" fmla="*/ 189471 h 1734065"/>
              <a:gd name="connsiteX24" fmla="*/ 125065 w 1784990"/>
              <a:gd name="connsiteY24" fmla="*/ 201828 h 1734065"/>
              <a:gd name="connsiteX25" fmla="*/ 112709 w 1784990"/>
              <a:gd name="connsiteY25" fmla="*/ 210065 h 1734065"/>
              <a:gd name="connsiteX26" fmla="*/ 100352 w 1784990"/>
              <a:gd name="connsiteY26" fmla="*/ 234779 h 1734065"/>
              <a:gd name="connsiteX27" fmla="*/ 96233 w 1784990"/>
              <a:gd name="connsiteY27" fmla="*/ 247136 h 1734065"/>
              <a:gd name="connsiteX28" fmla="*/ 83876 w 1784990"/>
              <a:gd name="connsiteY28" fmla="*/ 255373 h 1734065"/>
              <a:gd name="connsiteX29" fmla="*/ 79757 w 1784990"/>
              <a:gd name="connsiteY29" fmla="*/ 267730 h 1734065"/>
              <a:gd name="connsiteX30" fmla="*/ 63282 w 1784990"/>
              <a:gd name="connsiteY30" fmla="*/ 292444 h 1734065"/>
              <a:gd name="connsiteX31" fmla="*/ 59163 w 1784990"/>
              <a:gd name="connsiteY31" fmla="*/ 304800 h 1734065"/>
              <a:gd name="connsiteX32" fmla="*/ 42687 w 1784990"/>
              <a:gd name="connsiteY32" fmla="*/ 329514 h 1734065"/>
              <a:gd name="connsiteX33" fmla="*/ 34449 w 1784990"/>
              <a:gd name="connsiteY33" fmla="*/ 341871 h 1734065"/>
              <a:gd name="connsiteX34" fmla="*/ 30330 w 1784990"/>
              <a:gd name="connsiteY34" fmla="*/ 354228 h 1734065"/>
              <a:gd name="connsiteX35" fmla="*/ 17973 w 1784990"/>
              <a:gd name="connsiteY35" fmla="*/ 395417 h 1734065"/>
              <a:gd name="connsiteX36" fmla="*/ 9736 w 1784990"/>
              <a:gd name="connsiteY36" fmla="*/ 420130 h 1734065"/>
              <a:gd name="connsiteX37" fmla="*/ 5617 w 1784990"/>
              <a:gd name="connsiteY37" fmla="*/ 527222 h 1734065"/>
              <a:gd name="connsiteX38" fmla="*/ 5617 w 1784990"/>
              <a:gd name="connsiteY38" fmla="*/ 568411 h 1734065"/>
              <a:gd name="connsiteX39" fmla="*/ 22092 w 1784990"/>
              <a:gd name="connsiteY39" fmla="*/ 593125 h 1734065"/>
              <a:gd name="connsiteX40" fmla="*/ 34449 w 1784990"/>
              <a:gd name="connsiteY40" fmla="*/ 621957 h 1734065"/>
              <a:gd name="connsiteX41" fmla="*/ 30330 w 1784990"/>
              <a:gd name="connsiteY41" fmla="*/ 642552 h 1734065"/>
              <a:gd name="connsiteX42" fmla="*/ 17973 w 1784990"/>
              <a:gd name="connsiteY42" fmla="*/ 654909 h 1734065"/>
              <a:gd name="connsiteX43" fmla="*/ 9736 w 1784990"/>
              <a:gd name="connsiteY43" fmla="*/ 667265 h 1734065"/>
              <a:gd name="connsiteX44" fmla="*/ 1498 w 1784990"/>
              <a:gd name="connsiteY44" fmla="*/ 691979 h 1734065"/>
              <a:gd name="connsiteX45" fmla="*/ 5617 w 1784990"/>
              <a:gd name="connsiteY45" fmla="*/ 720811 h 1734065"/>
              <a:gd name="connsiteX46" fmla="*/ 9736 w 1784990"/>
              <a:gd name="connsiteY46" fmla="*/ 733168 h 1734065"/>
              <a:gd name="connsiteX47" fmla="*/ 13855 w 1784990"/>
              <a:gd name="connsiteY47" fmla="*/ 819665 h 1734065"/>
              <a:gd name="connsiteX48" fmla="*/ 34449 w 1784990"/>
              <a:gd name="connsiteY48" fmla="*/ 840260 h 1734065"/>
              <a:gd name="connsiteX49" fmla="*/ 46806 w 1784990"/>
              <a:gd name="connsiteY49" fmla="*/ 852617 h 1734065"/>
              <a:gd name="connsiteX50" fmla="*/ 50925 w 1784990"/>
              <a:gd name="connsiteY50" fmla="*/ 864973 h 1734065"/>
              <a:gd name="connsiteX51" fmla="*/ 38568 w 1784990"/>
              <a:gd name="connsiteY51" fmla="*/ 918519 h 1734065"/>
              <a:gd name="connsiteX52" fmla="*/ 34449 w 1784990"/>
              <a:gd name="connsiteY52" fmla="*/ 930876 h 1734065"/>
              <a:gd name="connsiteX53" fmla="*/ 26211 w 1784990"/>
              <a:gd name="connsiteY53" fmla="*/ 967946 h 1734065"/>
              <a:gd name="connsiteX54" fmla="*/ 26211 w 1784990"/>
              <a:gd name="connsiteY54" fmla="*/ 1182130 h 1734065"/>
              <a:gd name="connsiteX55" fmla="*/ 34449 w 1784990"/>
              <a:gd name="connsiteY55" fmla="*/ 1206844 h 1734065"/>
              <a:gd name="connsiteX56" fmla="*/ 42687 w 1784990"/>
              <a:gd name="connsiteY56" fmla="*/ 1231557 h 1734065"/>
              <a:gd name="connsiteX57" fmla="*/ 46806 w 1784990"/>
              <a:gd name="connsiteY57" fmla="*/ 1243914 h 1734065"/>
              <a:gd name="connsiteX58" fmla="*/ 50925 w 1784990"/>
              <a:gd name="connsiteY58" fmla="*/ 1256271 h 1734065"/>
              <a:gd name="connsiteX59" fmla="*/ 55044 w 1784990"/>
              <a:gd name="connsiteY59" fmla="*/ 1285103 h 1734065"/>
              <a:gd name="connsiteX60" fmla="*/ 63282 w 1784990"/>
              <a:gd name="connsiteY60" fmla="*/ 1396314 h 1734065"/>
              <a:gd name="connsiteX61" fmla="*/ 55044 w 1784990"/>
              <a:gd name="connsiteY61" fmla="*/ 1511644 h 1734065"/>
              <a:gd name="connsiteX62" fmla="*/ 46806 w 1784990"/>
              <a:gd name="connsiteY62" fmla="*/ 1536357 h 1734065"/>
              <a:gd name="connsiteX63" fmla="*/ 42687 w 1784990"/>
              <a:gd name="connsiteY63" fmla="*/ 1548714 h 1734065"/>
              <a:gd name="connsiteX64" fmla="*/ 38568 w 1784990"/>
              <a:gd name="connsiteY64" fmla="*/ 1561071 h 1734065"/>
              <a:gd name="connsiteX65" fmla="*/ 42687 w 1784990"/>
              <a:gd name="connsiteY65" fmla="*/ 1618736 h 1734065"/>
              <a:gd name="connsiteX66" fmla="*/ 46806 w 1784990"/>
              <a:gd name="connsiteY66" fmla="*/ 1631092 h 1734065"/>
              <a:gd name="connsiteX67" fmla="*/ 71519 w 1784990"/>
              <a:gd name="connsiteY67" fmla="*/ 1639330 h 1734065"/>
              <a:gd name="connsiteX68" fmla="*/ 59163 w 1784990"/>
              <a:gd name="connsiteY68" fmla="*/ 1643449 h 1734065"/>
              <a:gd name="connsiteX69" fmla="*/ 59163 w 1784990"/>
              <a:gd name="connsiteY69" fmla="*/ 1626973 h 1734065"/>
              <a:gd name="connsiteX70" fmla="*/ 524600 w 1784990"/>
              <a:gd name="connsiteY70" fmla="*/ 1556952 h 1734065"/>
              <a:gd name="connsiteX71" fmla="*/ 882946 w 1784990"/>
              <a:gd name="connsiteY71" fmla="*/ 1668163 h 1734065"/>
              <a:gd name="connsiteX72" fmla="*/ 990038 w 1784990"/>
              <a:gd name="connsiteY72" fmla="*/ 1734065 h 1734065"/>
              <a:gd name="connsiteX73" fmla="*/ 1076536 w 1784990"/>
              <a:gd name="connsiteY73" fmla="*/ 1709352 h 1734065"/>
              <a:gd name="connsiteX74" fmla="*/ 1356622 w 1784990"/>
              <a:gd name="connsiteY74" fmla="*/ 1635211 h 1734065"/>
              <a:gd name="connsiteX75" fmla="*/ 1476071 w 1784990"/>
              <a:gd name="connsiteY75" fmla="*/ 1491049 h 1734065"/>
              <a:gd name="connsiteX76" fmla="*/ 1719087 w 1784990"/>
              <a:gd name="connsiteY76" fmla="*/ 1388076 h 1734065"/>
              <a:gd name="connsiteX77" fmla="*/ 1784990 w 1784990"/>
              <a:gd name="connsiteY77" fmla="*/ 1219200 h 1734065"/>
              <a:gd name="connsiteX78" fmla="*/ 1739682 w 1784990"/>
              <a:gd name="connsiteY78" fmla="*/ 1107990 h 1734065"/>
              <a:gd name="connsiteX79" fmla="*/ 1694373 w 1784990"/>
              <a:gd name="connsiteY79" fmla="*/ 1079157 h 1734065"/>
              <a:gd name="connsiteX80" fmla="*/ 1690255 w 1784990"/>
              <a:gd name="connsiteY80" fmla="*/ 815546 h 1734065"/>
              <a:gd name="connsiteX81" fmla="*/ 1723206 w 1784990"/>
              <a:gd name="connsiteY81" fmla="*/ 749644 h 1734065"/>
              <a:gd name="connsiteX82" fmla="*/ 1644946 w 1784990"/>
              <a:gd name="connsiteY82" fmla="*/ 527222 h 1734065"/>
              <a:gd name="connsiteX83" fmla="*/ 1381336 w 1784990"/>
              <a:gd name="connsiteY83" fmla="*/ 465438 h 1734065"/>
              <a:gd name="connsiteX84" fmla="*/ 1319552 w 1784990"/>
              <a:gd name="connsiteY84" fmla="*/ 576649 h 1734065"/>
              <a:gd name="connsiteX85" fmla="*/ 1216579 w 1784990"/>
              <a:gd name="connsiteY85" fmla="*/ 527222 h 1734065"/>
              <a:gd name="connsiteX86" fmla="*/ 1171271 w 1784990"/>
              <a:gd name="connsiteY86" fmla="*/ 630195 h 1734065"/>
              <a:gd name="connsiteX87" fmla="*/ 1121844 w 1784990"/>
              <a:gd name="connsiteY87" fmla="*/ 642552 h 1734065"/>
              <a:gd name="connsiteX88" fmla="*/ 1121844 w 1784990"/>
              <a:gd name="connsiteY88" fmla="*/ 642552 h 1734065"/>
              <a:gd name="connsiteX89" fmla="*/ 1064179 w 1784990"/>
              <a:gd name="connsiteY89" fmla="*/ 634314 h 1734065"/>
              <a:gd name="connsiteX90" fmla="*/ 1027109 w 1784990"/>
              <a:gd name="connsiteY90" fmla="*/ 597244 h 1734065"/>
              <a:gd name="connsiteX91" fmla="*/ 981800 w 1784990"/>
              <a:gd name="connsiteY91" fmla="*/ 589006 h 1734065"/>
              <a:gd name="connsiteX92" fmla="*/ 944730 w 1784990"/>
              <a:gd name="connsiteY92" fmla="*/ 589006 h 1734065"/>
              <a:gd name="connsiteX93" fmla="*/ 920017 w 1784990"/>
              <a:gd name="connsiteY93" fmla="*/ 609600 h 1734065"/>
              <a:gd name="connsiteX94" fmla="*/ 858233 w 1784990"/>
              <a:gd name="connsiteY94" fmla="*/ 486033 h 1734065"/>
              <a:gd name="connsiteX95" fmla="*/ 1031228 w 1784990"/>
              <a:gd name="connsiteY95" fmla="*/ 218303 h 1734065"/>
              <a:gd name="connsiteX96" fmla="*/ 685238 w 1784990"/>
              <a:gd name="connsiteY96" fmla="*/ 0 h 173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784990" h="1734065">
                <a:moveTo>
                  <a:pt x="685238" y="0"/>
                </a:moveTo>
                <a:lnTo>
                  <a:pt x="685238" y="0"/>
                </a:lnTo>
                <a:cubicBezTo>
                  <a:pt x="652287" y="1373"/>
                  <a:pt x="619200" y="837"/>
                  <a:pt x="586384" y="4119"/>
                </a:cubicBezTo>
                <a:cubicBezTo>
                  <a:pt x="577744" y="4983"/>
                  <a:pt x="569909" y="9611"/>
                  <a:pt x="561671" y="12357"/>
                </a:cubicBezTo>
                <a:lnTo>
                  <a:pt x="549314" y="16476"/>
                </a:lnTo>
                <a:lnTo>
                  <a:pt x="536957" y="20595"/>
                </a:lnTo>
                <a:cubicBezTo>
                  <a:pt x="532838" y="24714"/>
                  <a:pt x="529075" y="29223"/>
                  <a:pt x="524600" y="32952"/>
                </a:cubicBezTo>
                <a:cubicBezTo>
                  <a:pt x="490185" y="61632"/>
                  <a:pt x="535998" y="17438"/>
                  <a:pt x="499887" y="53546"/>
                </a:cubicBezTo>
                <a:cubicBezTo>
                  <a:pt x="489859" y="83631"/>
                  <a:pt x="500073" y="80366"/>
                  <a:pt x="475173" y="74141"/>
                </a:cubicBezTo>
                <a:cubicBezTo>
                  <a:pt x="464189" y="75514"/>
                  <a:pt x="453236" y="77159"/>
                  <a:pt x="442222" y="78260"/>
                </a:cubicBezTo>
                <a:cubicBezTo>
                  <a:pt x="425771" y="79905"/>
                  <a:pt x="409103" y="79661"/>
                  <a:pt x="392795" y="82379"/>
                </a:cubicBezTo>
                <a:cubicBezTo>
                  <a:pt x="384230" y="83807"/>
                  <a:pt x="368082" y="90617"/>
                  <a:pt x="368082" y="90617"/>
                </a:cubicBezTo>
                <a:cubicBezTo>
                  <a:pt x="365336" y="94736"/>
                  <a:pt x="361582" y="98338"/>
                  <a:pt x="359844" y="102973"/>
                </a:cubicBezTo>
                <a:cubicBezTo>
                  <a:pt x="357386" y="109528"/>
                  <a:pt x="360675" y="118618"/>
                  <a:pt x="355725" y="123568"/>
                </a:cubicBezTo>
                <a:cubicBezTo>
                  <a:pt x="348186" y="131107"/>
                  <a:pt x="310108" y="134792"/>
                  <a:pt x="302179" y="135925"/>
                </a:cubicBezTo>
                <a:cubicBezTo>
                  <a:pt x="263078" y="148959"/>
                  <a:pt x="286113" y="144949"/>
                  <a:pt x="232157" y="140044"/>
                </a:cubicBezTo>
                <a:cubicBezTo>
                  <a:pt x="228038" y="138671"/>
                  <a:pt x="224142" y="135925"/>
                  <a:pt x="219800" y="135925"/>
                </a:cubicBezTo>
                <a:cubicBezTo>
                  <a:pt x="215459" y="135925"/>
                  <a:pt x="211618" y="138851"/>
                  <a:pt x="207444" y="140044"/>
                </a:cubicBezTo>
                <a:cubicBezTo>
                  <a:pt x="202001" y="141599"/>
                  <a:pt x="196460" y="142790"/>
                  <a:pt x="190968" y="144163"/>
                </a:cubicBezTo>
                <a:cubicBezTo>
                  <a:pt x="188222" y="148282"/>
                  <a:pt x="186596" y="153427"/>
                  <a:pt x="182730" y="156519"/>
                </a:cubicBezTo>
                <a:cubicBezTo>
                  <a:pt x="179340" y="159231"/>
                  <a:pt x="174168" y="158529"/>
                  <a:pt x="170373" y="160638"/>
                </a:cubicBezTo>
                <a:cubicBezTo>
                  <a:pt x="161718" y="165446"/>
                  <a:pt x="153898" y="171622"/>
                  <a:pt x="145660" y="177114"/>
                </a:cubicBezTo>
                <a:lnTo>
                  <a:pt x="145660" y="177114"/>
                </a:lnTo>
                <a:cubicBezTo>
                  <a:pt x="141541" y="181233"/>
                  <a:pt x="137032" y="184996"/>
                  <a:pt x="133303" y="189471"/>
                </a:cubicBezTo>
                <a:cubicBezTo>
                  <a:pt x="130134" y="193274"/>
                  <a:pt x="128565" y="198328"/>
                  <a:pt x="125065" y="201828"/>
                </a:cubicBezTo>
                <a:cubicBezTo>
                  <a:pt x="121565" y="205328"/>
                  <a:pt x="116828" y="207319"/>
                  <a:pt x="112709" y="210065"/>
                </a:cubicBezTo>
                <a:cubicBezTo>
                  <a:pt x="102356" y="241125"/>
                  <a:pt x="116322" y="202840"/>
                  <a:pt x="100352" y="234779"/>
                </a:cubicBezTo>
                <a:cubicBezTo>
                  <a:pt x="98410" y="238662"/>
                  <a:pt x="98945" y="243746"/>
                  <a:pt x="96233" y="247136"/>
                </a:cubicBezTo>
                <a:cubicBezTo>
                  <a:pt x="93141" y="251001"/>
                  <a:pt x="87995" y="252627"/>
                  <a:pt x="83876" y="255373"/>
                </a:cubicBezTo>
                <a:cubicBezTo>
                  <a:pt x="82503" y="259492"/>
                  <a:pt x="81865" y="263935"/>
                  <a:pt x="79757" y="267730"/>
                </a:cubicBezTo>
                <a:cubicBezTo>
                  <a:pt x="74949" y="276385"/>
                  <a:pt x="66413" y="283051"/>
                  <a:pt x="63282" y="292444"/>
                </a:cubicBezTo>
                <a:cubicBezTo>
                  <a:pt x="61909" y="296563"/>
                  <a:pt x="61271" y="301005"/>
                  <a:pt x="59163" y="304800"/>
                </a:cubicBezTo>
                <a:cubicBezTo>
                  <a:pt x="54355" y="313455"/>
                  <a:pt x="48179" y="321276"/>
                  <a:pt x="42687" y="329514"/>
                </a:cubicBezTo>
                <a:cubicBezTo>
                  <a:pt x="39941" y="333633"/>
                  <a:pt x="36014" y="337175"/>
                  <a:pt x="34449" y="341871"/>
                </a:cubicBezTo>
                <a:lnTo>
                  <a:pt x="30330" y="354228"/>
                </a:lnTo>
                <a:cubicBezTo>
                  <a:pt x="21292" y="417493"/>
                  <a:pt x="33748" y="359923"/>
                  <a:pt x="17973" y="395417"/>
                </a:cubicBezTo>
                <a:cubicBezTo>
                  <a:pt x="14447" y="403352"/>
                  <a:pt x="9736" y="420130"/>
                  <a:pt x="9736" y="420130"/>
                </a:cubicBezTo>
                <a:cubicBezTo>
                  <a:pt x="8363" y="455827"/>
                  <a:pt x="7993" y="491577"/>
                  <a:pt x="5617" y="527222"/>
                </a:cubicBezTo>
                <a:cubicBezTo>
                  <a:pt x="4065" y="550501"/>
                  <a:pt x="-6208" y="540031"/>
                  <a:pt x="5617" y="568411"/>
                </a:cubicBezTo>
                <a:cubicBezTo>
                  <a:pt x="9425" y="577550"/>
                  <a:pt x="18961" y="583732"/>
                  <a:pt x="22092" y="593125"/>
                </a:cubicBezTo>
                <a:cubicBezTo>
                  <a:pt x="28153" y="611307"/>
                  <a:pt x="24269" y="601599"/>
                  <a:pt x="34449" y="621957"/>
                </a:cubicBezTo>
                <a:cubicBezTo>
                  <a:pt x="33076" y="628822"/>
                  <a:pt x="33461" y="636290"/>
                  <a:pt x="30330" y="642552"/>
                </a:cubicBezTo>
                <a:cubicBezTo>
                  <a:pt x="27725" y="647762"/>
                  <a:pt x="21702" y="650434"/>
                  <a:pt x="17973" y="654909"/>
                </a:cubicBezTo>
                <a:cubicBezTo>
                  <a:pt x="14804" y="658712"/>
                  <a:pt x="11746" y="662742"/>
                  <a:pt x="9736" y="667265"/>
                </a:cubicBezTo>
                <a:cubicBezTo>
                  <a:pt x="6209" y="675200"/>
                  <a:pt x="1498" y="691979"/>
                  <a:pt x="1498" y="691979"/>
                </a:cubicBezTo>
                <a:cubicBezTo>
                  <a:pt x="2871" y="701590"/>
                  <a:pt x="3713" y="711291"/>
                  <a:pt x="5617" y="720811"/>
                </a:cubicBezTo>
                <a:cubicBezTo>
                  <a:pt x="6469" y="725068"/>
                  <a:pt x="9375" y="728841"/>
                  <a:pt x="9736" y="733168"/>
                </a:cubicBezTo>
                <a:cubicBezTo>
                  <a:pt x="12133" y="761933"/>
                  <a:pt x="10275" y="791023"/>
                  <a:pt x="13855" y="819665"/>
                </a:cubicBezTo>
                <a:cubicBezTo>
                  <a:pt x="15260" y="830906"/>
                  <a:pt x="27551" y="834512"/>
                  <a:pt x="34449" y="840260"/>
                </a:cubicBezTo>
                <a:cubicBezTo>
                  <a:pt x="38924" y="843989"/>
                  <a:pt x="42687" y="848498"/>
                  <a:pt x="46806" y="852617"/>
                </a:cubicBezTo>
                <a:cubicBezTo>
                  <a:pt x="48179" y="856736"/>
                  <a:pt x="50925" y="860632"/>
                  <a:pt x="50925" y="864973"/>
                </a:cubicBezTo>
                <a:cubicBezTo>
                  <a:pt x="50925" y="886362"/>
                  <a:pt x="45094" y="898942"/>
                  <a:pt x="38568" y="918519"/>
                </a:cubicBezTo>
                <a:cubicBezTo>
                  <a:pt x="37195" y="922638"/>
                  <a:pt x="35300" y="926619"/>
                  <a:pt x="34449" y="930876"/>
                </a:cubicBezTo>
                <a:cubicBezTo>
                  <a:pt x="29220" y="957022"/>
                  <a:pt x="32028" y="944679"/>
                  <a:pt x="26211" y="967946"/>
                </a:cubicBezTo>
                <a:cubicBezTo>
                  <a:pt x="24047" y="1037207"/>
                  <a:pt x="18137" y="1112158"/>
                  <a:pt x="26211" y="1182130"/>
                </a:cubicBezTo>
                <a:cubicBezTo>
                  <a:pt x="27206" y="1190756"/>
                  <a:pt x="31703" y="1198606"/>
                  <a:pt x="34449" y="1206844"/>
                </a:cubicBezTo>
                <a:lnTo>
                  <a:pt x="42687" y="1231557"/>
                </a:lnTo>
                <a:lnTo>
                  <a:pt x="46806" y="1243914"/>
                </a:lnTo>
                <a:lnTo>
                  <a:pt x="50925" y="1256271"/>
                </a:lnTo>
                <a:cubicBezTo>
                  <a:pt x="52298" y="1265882"/>
                  <a:pt x="54028" y="1275448"/>
                  <a:pt x="55044" y="1285103"/>
                </a:cubicBezTo>
                <a:cubicBezTo>
                  <a:pt x="58226" y="1315328"/>
                  <a:pt x="61373" y="1367686"/>
                  <a:pt x="63282" y="1396314"/>
                </a:cubicBezTo>
                <a:cubicBezTo>
                  <a:pt x="62441" y="1414825"/>
                  <a:pt x="63124" y="1479325"/>
                  <a:pt x="55044" y="1511644"/>
                </a:cubicBezTo>
                <a:cubicBezTo>
                  <a:pt x="52938" y="1520068"/>
                  <a:pt x="49552" y="1528119"/>
                  <a:pt x="46806" y="1536357"/>
                </a:cubicBezTo>
                <a:lnTo>
                  <a:pt x="42687" y="1548714"/>
                </a:lnTo>
                <a:lnTo>
                  <a:pt x="38568" y="1561071"/>
                </a:lnTo>
                <a:cubicBezTo>
                  <a:pt x="39941" y="1580293"/>
                  <a:pt x="40435" y="1599597"/>
                  <a:pt x="42687" y="1618736"/>
                </a:cubicBezTo>
                <a:cubicBezTo>
                  <a:pt x="43194" y="1623048"/>
                  <a:pt x="43273" y="1628569"/>
                  <a:pt x="46806" y="1631092"/>
                </a:cubicBezTo>
                <a:cubicBezTo>
                  <a:pt x="53872" y="1636139"/>
                  <a:pt x="71519" y="1639330"/>
                  <a:pt x="71519" y="1639330"/>
                </a:cubicBezTo>
                <a:cubicBezTo>
                  <a:pt x="67400" y="1640703"/>
                  <a:pt x="63046" y="1645391"/>
                  <a:pt x="59163" y="1643449"/>
                </a:cubicBezTo>
                <a:cubicBezTo>
                  <a:pt x="46542" y="1637138"/>
                  <a:pt x="55502" y="1630634"/>
                  <a:pt x="59163" y="1626973"/>
                </a:cubicBezTo>
                <a:lnTo>
                  <a:pt x="524600" y="1556952"/>
                </a:lnTo>
                <a:lnTo>
                  <a:pt x="882946" y="1668163"/>
                </a:lnTo>
                <a:lnTo>
                  <a:pt x="990038" y="1734065"/>
                </a:lnTo>
                <a:lnTo>
                  <a:pt x="1076536" y="1709352"/>
                </a:lnTo>
                <a:lnTo>
                  <a:pt x="1356622" y="1635211"/>
                </a:lnTo>
                <a:lnTo>
                  <a:pt x="1476071" y="1491049"/>
                </a:lnTo>
                <a:lnTo>
                  <a:pt x="1719087" y="1388076"/>
                </a:lnTo>
                <a:lnTo>
                  <a:pt x="1784990" y="1219200"/>
                </a:lnTo>
                <a:lnTo>
                  <a:pt x="1739682" y="1107990"/>
                </a:lnTo>
                <a:lnTo>
                  <a:pt x="1694373" y="1079157"/>
                </a:lnTo>
                <a:cubicBezTo>
                  <a:pt x="1693000" y="991287"/>
                  <a:pt x="1691628" y="903416"/>
                  <a:pt x="1690255" y="815546"/>
                </a:cubicBezTo>
                <a:lnTo>
                  <a:pt x="1723206" y="749644"/>
                </a:lnTo>
                <a:lnTo>
                  <a:pt x="1644946" y="527222"/>
                </a:lnTo>
                <a:lnTo>
                  <a:pt x="1381336" y="465438"/>
                </a:lnTo>
                <a:lnTo>
                  <a:pt x="1319552" y="576649"/>
                </a:lnTo>
                <a:lnTo>
                  <a:pt x="1216579" y="527222"/>
                </a:lnTo>
                <a:lnTo>
                  <a:pt x="1171271" y="630195"/>
                </a:lnTo>
                <a:lnTo>
                  <a:pt x="1121844" y="642552"/>
                </a:lnTo>
                <a:lnTo>
                  <a:pt x="1121844" y="642552"/>
                </a:lnTo>
                <a:lnTo>
                  <a:pt x="1064179" y="634314"/>
                </a:lnTo>
                <a:lnTo>
                  <a:pt x="1027109" y="597244"/>
                </a:lnTo>
                <a:lnTo>
                  <a:pt x="981800" y="589006"/>
                </a:lnTo>
                <a:lnTo>
                  <a:pt x="944730" y="589006"/>
                </a:lnTo>
                <a:lnTo>
                  <a:pt x="920017" y="609600"/>
                </a:lnTo>
                <a:lnTo>
                  <a:pt x="858233" y="486033"/>
                </a:lnTo>
                <a:lnTo>
                  <a:pt x="1031228" y="218303"/>
                </a:lnTo>
                <a:lnTo>
                  <a:pt x="685238" y="0"/>
                </a:lnTo>
                <a:close/>
              </a:path>
            </a:pathLst>
          </a:custGeom>
          <a:solidFill>
            <a:schemeClr val="bg1">
              <a:alpha val="30000"/>
            </a:schemeClr>
          </a:solidFill>
          <a:ln>
            <a:solidFill>
              <a:srgbClr val="9600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BDD59F9-998F-468E-AB72-ABC0F02F36A4}"/>
              </a:ext>
            </a:extLst>
          </p:cNvPr>
          <p:cNvSpPr txBox="1"/>
          <p:nvPr/>
        </p:nvSpPr>
        <p:spPr>
          <a:xfrm>
            <a:off x="4972890" y="4322493"/>
            <a:ext cx="606522" cy="215444"/>
          </a:xfrm>
          <a:prstGeom prst="rect">
            <a:avLst/>
          </a:prstGeom>
          <a:noFill/>
        </p:spPr>
        <p:txBody>
          <a:bodyPr wrap="square" rtlCol="0">
            <a:spAutoFit/>
          </a:bodyPr>
          <a:lstStyle/>
          <a:p>
            <a:r>
              <a:rPr lang="en-US" sz="800" b="1" i="1" dirty="0">
                <a:solidFill>
                  <a:srgbClr val="F1E964"/>
                </a:solidFill>
              </a:rPr>
              <a:t>OLD</a:t>
            </a:r>
          </a:p>
        </p:txBody>
      </p:sp>
    </p:spTree>
    <p:extLst>
      <p:ext uri="{BB962C8B-B14F-4D97-AF65-F5344CB8AC3E}">
        <p14:creationId xmlns:p14="http://schemas.microsoft.com/office/powerpoint/2010/main" val="2173552625"/>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8E2014B6-540A-385B-0324-650C8B37F290}"/>
              </a:ext>
            </a:extLst>
          </p:cNvPr>
          <p:cNvGraphicFramePr>
            <a:graphicFrameLocks noGrp="1"/>
          </p:cNvGraphicFramePr>
          <p:nvPr>
            <p:extLst>
              <p:ext uri="{D42A27DB-BD31-4B8C-83A1-F6EECF244321}">
                <p14:modId xmlns:p14="http://schemas.microsoft.com/office/powerpoint/2010/main" val="4117330033"/>
              </p:ext>
            </p:extLst>
          </p:nvPr>
        </p:nvGraphicFramePr>
        <p:xfrm>
          <a:off x="6249886" y="3304907"/>
          <a:ext cx="1523043" cy="1341120"/>
        </p:xfrm>
        <a:graphic>
          <a:graphicData uri="http://schemas.openxmlformats.org/drawingml/2006/table">
            <a:tbl>
              <a:tblPr>
                <a:tableStyleId>{2D5ABB26-0587-4C30-8999-92F81FD0307C}</a:tableStyleId>
              </a:tblPr>
              <a:tblGrid>
                <a:gridCol w="605709">
                  <a:extLst>
                    <a:ext uri="{9D8B030D-6E8A-4147-A177-3AD203B41FA5}">
                      <a16:colId xmlns:a16="http://schemas.microsoft.com/office/drawing/2014/main" val="927023680"/>
                    </a:ext>
                  </a:extLst>
                </a:gridCol>
                <a:gridCol w="917334">
                  <a:extLst>
                    <a:ext uri="{9D8B030D-6E8A-4147-A177-3AD203B41FA5}">
                      <a16:colId xmlns:a16="http://schemas.microsoft.com/office/drawing/2014/main" val="979509"/>
                    </a:ext>
                  </a:extLst>
                </a:gridCol>
              </a:tblGrid>
              <a:tr h="0">
                <a:tc>
                  <a:txBody>
                    <a:bodyPr/>
                    <a:lstStyle/>
                    <a:p>
                      <a:pPr algn="ctr"/>
                      <a:r>
                        <a:rPr lang="en-US" sz="1600" dirty="0">
                          <a:effectLst/>
                        </a:rPr>
                        <a:t> </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u="none" strike="noStrike" dirty="0">
                          <a:solidFill>
                            <a:schemeClr val="tx1"/>
                          </a:solidFill>
                          <a:effectLst/>
                        </a:rPr>
                        <a:t>MILES</a:t>
                      </a:r>
                      <a:endParaRPr lang="en-US" sz="1600" dirty="0">
                        <a:solidFill>
                          <a:schemeClr val="tx1"/>
                        </a:solidFill>
                        <a:effectLst/>
                      </a:endParaRPr>
                    </a:p>
                  </a:txBody>
                  <a:tcPr marR="8890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947227"/>
                  </a:ext>
                </a:extLst>
              </a:tr>
              <a:tr h="0">
                <a:tc>
                  <a:txBody>
                    <a:bodyPr/>
                    <a:lstStyle/>
                    <a:p>
                      <a:r>
                        <a:rPr lang="en-US" sz="1600">
                          <a:effectLst/>
                        </a:rPr>
                        <a:t>WV</a:t>
                      </a:r>
                    </a:p>
                  </a:txBody>
                  <a:tcPr anchor="ctr">
                    <a:lnT w="12700" cap="flat" cmpd="sng" algn="ctr">
                      <a:solidFill>
                        <a:schemeClr val="tx1"/>
                      </a:solidFill>
                      <a:prstDash val="solid"/>
                      <a:round/>
                      <a:headEnd type="none" w="med" len="med"/>
                      <a:tailEnd type="none" w="med" len="med"/>
                    </a:lnT>
                  </a:tcPr>
                </a:tc>
                <a:tc>
                  <a:txBody>
                    <a:bodyPr/>
                    <a:lstStyle/>
                    <a:p>
                      <a:pPr algn="ctr"/>
                      <a:r>
                        <a:rPr lang="en-US" sz="1600" dirty="0">
                          <a:effectLst/>
                        </a:rPr>
                        <a:t>160.52</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30708629"/>
                  </a:ext>
                </a:extLst>
              </a:tr>
              <a:tr h="0">
                <a:tc>
                  <a:txBody>
                    <a:bodyPr/>
                    <a:lstStyle/>
                    <a:p>
                      <a:r>
                        <a:rPr lang="en-US" sz="1600" dirty="0">
                          <a:effectLst/>
                        </a:rPr>
                        <a:t>PA</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dirty="0">
                          <a:effectLst/>
                        </a:rPr>
                        <a:t>182.94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5485107"/>
                  </a:ext>
                </a:extLst>
              </a:tr>
              <a:tr h="0">
                <a:tc>
                  <a:txBody>
                    <a:bodyPr/>
                    <a:lstStyle/>
                    <a:p>
                      <a:r>
                        <a:rPr lang="en-US" sz="1600" b="1" dirty="0">
                          <a:effectLst/>
                        </a:rPr>
                        <a:t>Total</a:t>
                      </a:r>
                      <a:endParaRPr lang="en-US" sz="1600" dirty="0">
                        <a:effectLst/>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600" dirty="0">
                          <a:effectLst/>
                        </a:rPr>
                        <a:t>343.46</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40796957"/>
                  </a:ext>
                </a:extLst>
              </a:tr>
            </a:tbl>
          </a:graphicData>
        </a:graphic>
      </p:graphicFrame>
      <p:sp>
        <p:nvSpPr>
          <p:cNvPr id="5" name="Slide Number Placeholder 4"/>
          <p:cNvSpPr>
            <a:spLocks noGrp="1"/>
          </p:cNvSpPr>
          <p:nvPr>
            <p:ph type="sldNum" sz="quarter" idx="4"/>
          </p:nvPr>
        </p:nvSpPr>
        <p:spPr/>
        <p:txBody>
          <a:body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15</a:t>
            </a:fld>
            <a:r>
              <a:rPr lang="en-US" dirty="0">
                <a:latin typeface="Arial" charset="0"/>
              </a:rPr>
              <a:t> </a:t>
            </a:r>
            <a:r>
              <a:rPr lang="en-US" dirty="0">
                <a:ln>
                  <a:noFill/>
                </a:ln>
                <a:latin typeface="Arial" charset="0"/>
              </a:rPr>
              <a:t>-</a:t>
            </a:r>
          </a:p>
        </p:txBody>
      </p:sp>
      <p:sp>
        <p:nvSpPr>
          <p:cNvPr id="8" name="Title 1"/>
          <p:cNvSpPr txBox="1">
            <a:spLocks/>
          </p:cNvSpPr>
          <p:nvPr/>
        </p:nvSpPr>
        <p:spPr bwMode="auto">
          <a:xfrm>
            <a:off x="1981200" y="292798"/>
            <a:ext cx="8229600" cy="677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buFont typeface="Wingdings" pitchFamily="2" charset="2"/>
              <a:defRPr sz="2400" b="1" i="1">
                <a:solidFill>
                  <a:srgbClr val="006666"/>
                </a:solidFill>
                <a:latin typeface="+mn-lt"/>
                <a:ea typeface="+mn-ea"/>
                <a:cs typeface="+mn-cs"/>
              </a:defRPr>
            </a:lvl1pPr>
            <a:lvl2pPr marL="742950" indent="-285750" algn="ctr" rtl="0" eaLnBrk="0" fontAlgn="base" hangingPunct="0">
              <a:spcBef>
                <a:spcPct val="20000"/>
              </a:spcBef>
              <a:spcAft>
                <a:spcPct val="0"/>
              </a:spcAft>
              <a:buFont typeface="Wingdings" pitchFamily="2" charset="2"/>
              <a:defRPr>
                <a:solidFill>
                  <a:srgbClr val="006666"/>
                </a:solidFill>
                <a:latin typeface="+mn-lt"/>
              </a:defRPr>
            </a:lvl2pPr>
            <a:lvl3pPr marL="1143000" indent="-228600" algn="ctr" rtl="0" eaLnBrk="0" fontAlgn="base" hangingPunct="0">
              <a:spcBef>
                <a:spcPct val="20000"/>
              </a:spcBef>
              <a:spcAft>
                <a:spcPct val="0"/>
              </a:spcAft>
              <a:defRPr sz="2400" b="1" i="1">
                <a:solidFill>
                  <a:srgbClr val="006666"/>
                </a:solidFill>
                <a:latin typeface="+mn-lt"/>
              </a:defRPr>
            </a:lvl3pPr>
            <a:lvl4pPr marL="1600200" indent="-228600" algn="l" rtl="0" eaLnBrk="0" fontAlgn="base" hangingPunct="0">
              <a:spcBef>
                <a:spcPct val="20000"/>
              </a:spcBef>
              <a:spcAft>
                <a:spcPct val="0"/>
              </a:spcAft>
              <a:buFont typeface="Arial" charset="0"/>
              <a:defRPr sz="2000" b="1" i="1">
                <a:solidFill>
                  <a:srgbClr val="006666"/>
                </a:solidFill>
                <a:latin typeface="+mn-lt"/>
              </a:defRPr>
            </a:lvl4pPr>
            <a:lvl5pPr marL="2057400" indent="-228600" algn="l" rtl="0" eaLnBrk="0" fontAlgn="base" hangingPunct="0">
              <a:spcBef>
                <a:spcPct val="20000"/>
              </a:spcBef>
              <a:spcAft>
                <a:spcPct val="0"/>
              </a:spcAft>
              <a:defRPr sz="2000" b="1" i="1">
                <a:solidFill>
                  <a:srgbClr val="006666"/>
                </a:solidFill>
                <a:latin typeface="+mn-lt"/>
              </a:defRPr>
            </a:lvl5pPr>
            <a:lvl6pPr marL="2514600" indent="-228600" algn="l" rtl="0" fontAlgn="base">
              <a:spcBef>
                <a:spcPct val="20000"/>
              </a:spcBef>
              <a:spcAft>
                <a:spcPct val="0"/>
              </a:spcAft>
              <a:defRPr sz="2000" b="1" i="1">
                <a:solidFill>
                  <a:srgbClr val="006666"/>
                </a:solidFill>
                <a:latin typeface="+mn-lt"/>
              </a:defRPr>
            </a:lvl6pPr>
            <a:lvl7pPr marL="2971800" indent="-228600" algn="l" rtl="0" fontAlgn="base">
              <a:spcBef>
                <a:spcPct val="20000"/>
              </a:spcBef>
              <a:spcAft>
                <a:spcPct val="0"/>
              </a:spcAft>
              <a:defRPr sz="2000" b="1" i="1">
                <a:solidFill>
                  <a:srgbClr val="006666"/>
                </a:solidFill>
                <a:latin typeface="+mn-lt"/>
              </a:defRPr>
            </a:lvl7pPr>
            <a:lvl8pPr marL="3429000" indent="-228600" algn="l" rtl="0" fontAlgn="base">
              <a:spcBef>
                <a:spcPct val="20000"/>
              </a:spcBef>
              <a:spcAft>
                <a:spcPct val="0"/>
              </a:spcAft>
              <a:defRPr sz="2000" b="1" i="1">
                <a:solidFill>
                  <a:srgbClr val="006666"/>
                </a:solidFill>
                <a:latin typeface="+mn-lt"/>
              </a:defRPr>
            </a:lvl8pPr>
            <a:lvl9pPr marL="3886200" indent="-228600" algn="l" rtl="0" fontAlgn="base">
              <a:spcBef>
                <a:spcPct val="20000"/>
              </a:spcBef>
              <a:spcAft>
                <a:spcPct val="0"/>
              </a:spcAft>
              <a:defRPr sz="2000" b="1" i="1">
                <a:solidFill>
                  <a:srgbClr val="006666"/>
                </a:solidFill>
                <a:latin typeface="+mn-lt"/>
              </a:defRPr>
            </a:lvl9pPr>
          </a:lstStyle>
          <a:p>
            <a:pPr eaLnBrk="1" hangingPunct="1"/>
            <a:r>
              <a:rPr lang="en-US" sz="2800" kern="0" dirty="0">
                <a:latin typeface="Myriad Roman" pitchFamily="34" charset="0"/>
              </a:rPr>
              <a:t>INITIAL CORE INFRASTRUCTURE</a:t>
            </a:r>
            <a:endParaRPr lang="en-US" sz="2800" kern="0" dirty="0"/>
          </a:p>
        </p:txBody>
      </p:sp>
      <p:sp>
        <p:nvSpPr>
          <p:cNvPr id="4" name="TextBox 3">
            <a:extLst>
              <a:ext uri="{FF2B5EF4-FFF2-40B4-BE49-F238E27FC236}">
                <a16:creationId xmlns:a16="http://schemas.microsoft.com/office/drawing/2014/main" id="{3D309EBB-865C-6267-B4E5-070B35BB72D0}"/>
              </a:ext>
            </a:extLst>
          </p:cNvPr>
          <p:cNvSpPr txBox="1"/>
          <p:nvPr/>
        </p:nvSpPr>
        <p:spPr>
          <a:xfrm>
            <a:off x="330200" y="1587531"/>
            <a:ext cx="5614079" cy="4278094"/>
          </a:xfrm>
          <a:prstGeom prst="rect">
            <a:avLst/>
          </a:prstGeom>
          <a:noFill/>
        </p:spPr>
        <p:txBody>
          <a:bodyPr wrap="square">
            <a:spAutoFit/>
          </a:bodyPr>
          <a:lstStyle/>
          <a:p>
            <a:pPr algn="just"/>
            <a:r>
              <a:rPr lang="en-US" sz="1600" i="1" dirty="0"/>
              <a:t>The number 79 was assigned in </a:t>
            </a:r>
            <a:r>
              <a:rPr lang="en-US" sz="1600" b="1" i="1" u="sng" dirty="0"/>
              <a:t>1958</a:t>
            </a:r>
            <a:r>
              <a:rPr lang="en-US" sz="1600" i="1" dirty="0"/>
              <a:t>, and an extension south along I-70 to Washington and beyond to Charleston was approved on October 18, 1961. This extension also paralleled US 19 to near Sutton, where it turned westerly to reach Charleston. (The part of US 19 from Sutton south to I-77 at Beckley, West Virginia, has since been four-laned as Corridor L of the Appalachian Development Highway System.)</a:t>
            </a:r>
          </a:p>
          <a:p>
            <a:endParaRPr lang="en-US" sz="1600" i="1" dirty="0"/>
          </a:p>
          <a:p>
            <a:pPr algn="just"/>
            <a:r>
              <a:rPr lang="en-US" sz="1600" b="1" i="1" u="sng" dirty="0"/>
              <a:t>On December 21, 1967, the first section of I-79 in West Virginia, between exits 125 (</a:t>
            </a:r>
            <a:r>
              <a:rPr lang="en-US" sz="1600" b="1" i="1" u="sng" dirty="0" err="1"/>
              <a:t>Saltwell</a:t>
            </a:r>
            <a:r>
              <a:rPr lang="en-US" sz="1600" b="1" i="1" u="sng" dirty="0"/>
              <a:t> Road) and 132 (South Fairmont), opened to traffic. This five-mile (8.0 km) section bypassed part of West Virginia Route 73 (WV 73) between Bridgeport and Fairmont.</a:t>
            </a:r>
            <a:r>
              <a:rPr lang="en-US" sz="1600" i="1" dirty="0"/>
              <a:t> Another five miles (8.0 km) opened in July 1968, extending the highway on a bypass of downtown Fairmont to exit 137 (East Park Avenue). It was further extended 9.5 miles (15.3 km) toward Morgantown on October 15, 1970, bypassing more of WV 73 to exit 146 (Goshen Road) south of that city.</a:t>
            </a:r>
            <a:endParaRPr lang="en-US" sz="1600" dirty="0"/>
          </a:p>
        </p:txBody>
      </p:sp>
      <p:pic>
        <p:nvPicPr>
          <p:cNvPr id="1026" name="Picture 2" descr="Interstate 79 marker">
            <a:extLst>
              <a:ext uri="{FF2B5EF4-FFF2-40B4-BE49-F238E27FC236}">
                <a16:creationId xmlns:a16="http://schemas.microsoft.com/office/drawing/2014/main" id="{E05B1BC0-39B7-B40D-FA7B-E4D5C40BC5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2563" y="2530506"/>
            <a:ext cx="677862" cy="6778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map, atlas, text&#10;&#10;Description automatically generated">
            <a:extLst>
              <a:ext uri="{FF2B5EF4-FFF2-40B4-BE49-F238E27FC236}">
                <a16:creationId xmlns:a16="http://schemas.microsoft.com/office/drawing/2014/main" id="{93C02E16-E05D-48D2-5ADA-F6DC4FEB90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73" t="6477" r="14139" b="24341"/>
          <a:stretch/>
        </p:blipFill>
        <p:spPr>
          <a:xfrm>
            <a:off x="8184480" y="869795"/>
            <a:ext cx="3184138" cy="5713567"/>
          </a:xfrm>
          <a:prstGeom prst="rect">
            <a:avLst/>
          </a:prstGeom>
          <a:ln>
            <a:solidFill>
              <a:schemeClr val="tx1"/>
            </a:solidFill>
          </a:ln>
          <a:effectLst>
            <a:outerShdw blurRad="292100" dist="139700" dir="2700000" algn="tl" rotWithShape="0">
              <a:prstClr val="black">
                <a:alpha val="65000"/>
              </a:prstClr>
            </a:outerShdw>
          </a:effectLst>
        </p:spPr>
      </p:pic>
      <p:sp>
        <p:nvSpPr>
          <p:cNvPr id="17" name="TextBox 16">
            <a:extLst>
              <a:ext uri="{FF2B5EF4-FFF2-40B4-BE49-F238E27FC236}">
                <a16:creationId xmlns:a16="http://schemas.microsoft.com/office/drawing/2014/main" id="{F86A0900-C545-68A2-D5E4-ADC95ADAD483}"/>
              </a:ext>
            </a:extLst>
          </p:cNvPr>
          <p:cNvSpPr txBox="1"/>
          <p:nvPr/>
        </p:nvSpPr>
        <p:spPr>
          <a:xfrm>
            <a:off x="341338" y="5865625"/>
            <a:ext cx="2277290" cy="276999"/>
          </a:xfrm>
          <a:prstGeom prst="rect">
            <a:avLst/>
          </a:prstGeom>
          <a:noFill/>
        </p:spPr>
        <p:txBody>
          <a:bodyPr wrap="none" rtlCol="0">
            <a:spAutoFit/>
          </a:bodyPr>
          <a:lstStyle/>
          <a:p>
            <a:r>
              <a:rPr lang="en-US" sz="1200" i="1" dirty="0"/>
              <a:t>* Note – Excerpts from Wikipedia</a:t>
            </a:r>
          </a:p>
        </p:txBody>
      </p:sp>
    </p:spTree>
    <p:extLst>
      <p:ext uri="{BB962C8B-B14F-4D97-AF65-F5344CB8AC3E}">
        <p14:creationId xmlns:p14="http://schemas.microsoft.com/office/powerpoint/2010/main" val="3448463377"/>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5"/>
          <p:cNvSpPr>
            <a:spLocks noChangeArrowheads="1"/>
          </p:cNvSpPr>
          <p:nvPr/>
        </p:nvSpPr>
        <p:spPr bwMode="auto">
          <a:xfrm>
            <a:off x="2785346" y="1145321"/>
            <a:ext cx="6562786" cy="426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fontAlgn="base">
              <a:lnSpc>
                <a:spcPct val="80000"/>
              </a:lnSpc>
              <a:spcBef>
                <a:spcPct val="20000"/>
              </a:spcBef>
              <a:spcAft>
                <a:spcPct val="0"/>
              </a:spcAft>
            </a:pPr>
            <a:r>
              <a:rPr lang="en-US" b="1" dirty="0">
                <a:solidFill>
                  <a:srgbClr val="006666"/>
                </a:solidFill>
              </a:rPr>
              <a:t>PERMIT APPROVALS AND AUTHORIZATIONS ARE </a:t>
            </a:r>
            <a:r>
              <a:rPr lang="en-US" b="1" u="sng" dirty="0">
                <a:solidFill>
                  <a:srgbClr val="FF0000"/>
                </a:solidFill>
              </a:rPr>
              <a:t>COMPLETE!</a:t>
            </a:r>
            <a:endParaRPr lang="en-US" dirty="0">
              <a:solidFill>
                <a:srgbClr val="006666"/>
              </a:solidFill>
            </a:endParaRPr>
          </a:p>
          <a:p>
            <a:pPr marL="342900" fontAlgn="base">
              <a:lnSpc>
                <a:spcPct val="80000"/>
              </a:lnSpc>
              <a:spcBef>
                <a:spcPct val="0"/>
              </a:spcBef>
              <a:spcAft>
                <a:spcPct val="0"/>
              </a:spcAft>
            </a:pPr>
            <a:endParaRPr lang="en-US" sz="1600" dirty="0">
              <a:solidFill>
                <a:srgbClr val="006666"/>
              </a:solidFill>
            </a:endParaRPr>
          </a:p>
          <a:p>
            <a:pPr marL="342900" fontAlgn="base">
              <a:lnSpc>
                <a:spcPct val="80000"/>
              </a:lnSpc>
              <a:spcBef>
                <a:spcPct val="0"/>
              </a:spcBef>
              <a:spcAft>
                <a:spcPct val="0"/>
              </a:spcAft>
            </a:pPr>
            <a:r>
              <a:rPr lang="en-US" sz="1550" b="1" dirty="0">
                <a:solidFill>
                  <a:srgbClr val="006666"/>
                </a:solidFill>
              </a:rPr>
              <a:t>USACE 404 CWA PERMIT APPROVAL</a:t>
            </a:r>
          </a:p>
          <a:p>
            <a:pPr marL="342900" fontAlgn="base">
              <a:lnSpc>
                <a:spcPct val="80000"/>
              </a:lnSpc>
              <a:spcBef>
                <a:spcPct val="0"/>
              </a:spcBef>
              <a:spcAft>
                <a:spcPct val="0"/>
              </a:spcAft>
            </a:pPr>
            <a:r>
              <a:rPr lang="en-US" sz="1550" b="1" dirty="0">
                <a:solidFill>
                  <a:srgbClr val="006666"/>
                </a:solidFill>
              </a:rPr>
              <a:t>    </a:t>
            </a:r>
            <a:r>
              <a:rPr lang="en-US" sz="1550" b="1" i="1" dirty="0">
                <a:solidFill>
                  <a:srgbClr val="006666"/>
                </a:solidFill>
              </a:rPr>
              <a:t>U. S. Army Corp of Engineers – Dept. of Army Permit (33 CFR 325) </a:t>
            </a:r>
          </a:p>
          <a:p>
            <a:pPr marL="342900" fontAlgn="base">
              <a:lnSpc>
                <a:spcPct val="80000"/>
              </a:lnSpc>
              <a:spcBef>
                <a:spcPct val="0"/>
              </a:spcBef>
              <a:spcAft>
                <a:spcPct val="0"/>
              </a:spcAft>
            </a:pPr>
            <a:r>
              <a:rPr lang="en-US" sz="1550" b="1" i="1" dirty="0">
                <a:solidFill>
                  <a:srgbClr val="006666"/>
                </a:solidFill>
              </a:rPr>
              <a:t>    Approval</a:t>
            </a:r>
          </a:p>
          <a:p>
            <a:pPr marL="342900" fontAlgn="base">
              <a:lnSpc>
                <a:spcPct val="80000"/>
              </a:lnSpc>
              <a:spcBef>
                <a:spcPct val="0"/>
              </a:spcBef>
              <a:spcAft>
                <a:spcPct val="0"/>
              </a:spcAft>
            </a:pPr>
            <a:endParaRPr lang="en-US" sz="1550" b="1" i="1" dirty="0">
              <a:solidFill>
                <a:srgbClr val="006666"/>
              </a:solidFill>
            </a:endParaRPr>
          </a:p>
          <a:p>
            <a:pPr marL="342900" fontAlgn="base">
              <a:lnSpc>
                <a:spcPct val="80000"/>
              </a:lnSpc>
              <a:spcBef>
                <a:spcPct val="0"/>
              </a:spcBef>
              <a:spcAft>
                <a:spcPct val="0"/>
              </a:spcAft>
            </a:pPr>
            <a:r>
              <a:rPr lang="en-US" sz="1550" b="1" dirty="0">
                <a:solidFill>
                  <a:srgbClr val="006666"/>
                </a:solidFill>
              </a:rPr>
              <a:t>WVDEP 401 CWA CERTIFICATION</a:t>
            </a:r>
          </a:p>
          <a:p>
            <a:pPr marL="342900" fontAlgn="base">
              <a:lnSpc>
                <a:spcPct val="80000"/>
              </a:lnSpc>
              <a:spcBef>
                <a:spcPct val="0"/>
              </a:spcBef>
              <a:spcAft>
                <a:spcPct val="0"/>
              </a:spcAft>
            </a:pPr>
            <a:r>
              <a:rPr lang="en-US" sz="1550" b="1" dirty="0">
                <a:solidFill>
                  <a:srgbClr val="006666"/>
                </a:solidFill>
              </a:rPr>
              <a:t>    </a:t>
            </a:r>
            <a:r>
              <a:rPr lang="en-US" sz="1550" b="1" i="1" dirty="0">
                <a:solidFill>
                  <a:srgbClr val="006666"/>
                </a:solidFill>
              </a:rPr>
              <a:t>State of West Virginia Individual Water Quality Certification Approval</a:t>
            </a:r>
          </a:p>
          <a:p>
            <a:pPr marL="342900" fontAlgn="base">
              <a:lnSpc>
                <a:spcPct val="80000"/>
              </a:lnSpc>
              <a:spcBef>
                <a:spcPct val="0"/>
              </a:spcBef>
              <a:spcAft>
                <a:spcPct val="0"/>
              </a:spcAft>
            </a:pPr>
            <a:endParaRPr lang="en-US" sz="1550" b="1" dirty="0">
              <a:solidFill>
                <a:srgbClr val="006666"/>
              </a:solidFill>
            </a:endParaRPr>
          </a:p>
          <a:p>
            <a:pPr marL="342900" fontAlgn="base">
              <a:lnSpc>
                <a:spcPct val="80000"/>
              </a:lnSpc>
              <a:spcBef>
                <a:spcPct val="0"/>
              </a:spcBef>
              <a:spcAft>
                <a:spcPct val="0"/>
              </a:spcAft>
            </a:pPr>
            <a:r>
              <a:rPr lang="en-US" sz="1550" b="1" dirty="0">
                <a:solidFill>
                  <a:srgbClr val="006666"/>
                </a:solidFill>
              </a:rPr>
              <a:t>SECTION 106, NATIONAL HISTORIC PRESERVATION ACT</a:t>
            </a:r>
          </a:p>
          <a:p>
            <a:pPr marL="342900" fontAlgn="base">
              <a:lnSpc>
                <a:spcPct val="80000"/>
              </a:lnSpc>
              <a:spcBef>
                <a:spcPct val="0"/>
              </a:spcBef>
              <a:spcAft>
                <a:spcPct val="0"/>
              </a:spcAft>
            </a:pPr>
            <a:r>
              <a:rPr lang="en-US" sz="1550" b="1" dirty="0">
                <a:solidFill>
                  <a:srgbClr val="006666"/>
                </a:solidFill>
              </a:rPr>
              <a:t>    </a:t>
            </a:r>
            <a:r>
              <a:rPr lang="en-US" sz="1550" b="1" i="1" dirty="0">
                <a:solidFill>
                  <a:srgbClr val="006666"/>
                </a:solidFill>
              </a:rPr>
              <a:t>West Virginia State Historical Preservation Office (WVSHPO)</a:t>
            </a:r>
          </a:p>
          <a:p>
            <a:pPr marL="342900" fontAlgn="base">
              <a:lnSpc>
                <a:spcPct val="80000"/>
              </a:lnSpc>
              <a:spcBef>
                <a:spcPct val="0"/>
              </a:spcBef>
              <a:spcAft>
                <a:spcPct val="0"/>
              </a:spcAft>
            </a:pPr>
            <a:r>
              <a:rPr lang="en-US" sz="1550" b="1" i="1" dirty="0">
                <a:solidFill>
                  <a:srgbClr val="006666"/>
                </a:solidFill>
              </a:rPr>
              <a:t>    Authorization</a:t>
            </a:r>
          </a:p>
          <a:p>
            <a:pPr marL="342900" fontAlgn="base">
              <a:lnSpc>
                <a:spcPct val="80000"/>
              </a:lnSpc>
              <a:spcBef>
                <a:spcPct val="0"/>
              </a:spcBef>
              <a:spcAft>
                <a:spcPct val="0"/>
              </a:spcAft>
            </a:pPr>
            <a:endParaRPr lang="en-US" sz="1550" b="1" i="1" dirty="0">
              <a:solidFill>
                <a:srgbClr val="006666"/>
              </a:solidFill>
            </a:endParaRPr>
          </a:p>
          <a:p>
            <a:pPr marL="342900" fontAlgn="base">
              <a:lnSpc>
                <a:spcPct val="80000"/>
              </a:lnSpc>
              <a:spcBef>
                <a:spcPct val="0"/>
              </a:spcBef>
              <a:spcAft>
                <a:spcPct val="0"/>
              </a:spcAft>
            </a:pPr>
            <a:r>
              <a:rPr lang="en-US" sz="1550" b="1" dirty="0">
                <a:solidFill>
                  <a:srgbClr val="006666"/>
                </a:solidFill>
              </a:rPr>
              <a:t>SECTION 7, ENDANGERED SPECIES ACT</a:t>
            </a:r>
          </a:p>
          <a:p>
            <a:pPr marL="342900" fontAlgn="base">
              <a:lnSpc>
                <a:spcPct val="80000"/>
              </a:lnSpc>
              <a:spcBef>
                <a:spcPct val="0"/>
              </a:spcBef>
              <a:spcAft>
                <a:spcPct val="0"/>
              </a:spcAft>
            </a:pPr>
            <a:r>
              <a:rPr lang="en-US" sz="1550" b="1" dirty="0">
                <a:solidFill>
                  <a:srgbClr val="006666"/>
                </a:solidFill>
              </a:rPr>
              <a:t>    </a:t>
            </a:r>
            <a:r>
              <a:rPr lang="en-US" sz="1550" b="1" i="1" dirty="0">
                <a:solidFill>
                  <a:srgbClr val="006666"/>
                </a:solidFill>
              </a:rPr>
              <a:t>United States Fish and Wildlife Service (USFWS) Authorization</a:t>
            </a:r>
            <a:r>
              <a:rPr lang="en-US" sz="1550" b="1" dirty="0">
                <a:solidFill>
                  <a:srgbClr val="006666"/>
                </a:solidFill>
              </a:rPr>
              <a:t> </a:t>
            </a:r>
          </a:p>
          <a:p>
            <a:pPr marL="342900" fontAlgn="base">
              <a:lnSpc>
                <a:spcPct val="80000"/>
              </a:lnSpc>
              <a:spcBef>
                <a:spcPct val="0"/>
              </a:spcBef>
              <a:spcAft>
                <a:spcPct val="0"/>
              </a:spcAft>
            </a:pPr>
            <a:endParaRPr lang="en-US" sz="1550" b="1" dirty="0">
              <a:solidFill>
                <a:srgbClr val="006666"/>
              </a:solidFill>
            </a:endParaRPr>
          </a:p>
          <a:p>
            <a:pPr marL="342900" fontAlgn="base">
              <a:lnSpc>
                <a:spcPct val="80000"/>
              </a:lnSpc>
              <a:spcBef>
                <a:spcPct val="0"/>
              </a:spcBef>
              <a:spcAft>
                <a:spcPct val="0"/>
              </a:spcAft>
            </a:pPr>
            <a:r>
              <a:rPr lang="en-US" sz="1550" b="1" dirty="0">
                <a:solidFill>
                  <a:srgbClr val="006666"/>
                </a:solidFill>
              </a:rPr>
              <a:t>WEST VIRGINIA DEPARTMENT OF NATURAL RESOURCES</a:t>
            </a:r>
          </a:p>
          <a:p>
            <a:pPr marL="342900" fontAlgn="base">
              <a:lnSpc>
                <a:spcPct val="80000"/>
              </a:lnSpc>
              <a:spcBef>
                <a:spcPct val="0"/>
              </a:spcBef>
              <a:spcAft>
                <a:spcPct val="0"/>
              </a:spcAft>
            </a:pPr>
            <a:r>
              <a:rPr lang="en-US" sz="1550" b="1" dirty="0">
                <a:solidFill>
                  <a:srgbClr val="006666"/>
                </a:solidFill>
              </a:rPr>
              <a:t>    </a:t>
            </a:r>
            <a:r>
              <a:rPr lang="en-US" sz="1550" b="1" i="1" dirty="0">
                <a:solidFill>
                  <a:srgbClr val="006666"/>
                </a:solidFill>
              </a:rPr>
              <a:t>Right of Entry Authorization</a:t>
            </a:r>
          </a:p>
          <a:p>
            <a:pPr marL="342900" fontAlgn="base">
              <a:lnSpc>
                <a:spcPct val="80000"/>
              </a:lnSpc>
              <a:spcBef>
                <a:spcPct val="0"/>
              </a:spcBef>
              <a:spcAft>
                <a:spcPct val="0"/>
              </a:spcAft>
            </a:pPr>
            <a:r>
              <a:rPr lang="en-US" sz="1550" b="1" i="1" dirty="0">
                <a:solidFill>
                  <a:srgbClr val="006666"/>
                </a:solidFill>
              </a:rPr>
              <a:t>    Stream Crossing Approval</a:t>
            </a:r>
          </a:p>
          <a:p>
            <a:pPr marL="342900" fontAlgn="base">
              <a:lnSpc>
                <a:spcPct val="80000"/>
              </a:lnSpc>
              <a:spcBef>
                <a:spcPct val="0"/>
              </a:spcBef>
              <a:spcAft>
                <a:spcPct val="0"/>
              </a:spcAft>
            </a:pPr>
            <a:r>
              <a:rPr lang="en-US" sz="1550" b="1" i="1" dirty="0">
                <a:solidFill>
                  <a:srgbClr val="006666"/>
                </a:solidFill>
              </a:rPr>
              <a:t>    Public Land Corporation Approval</a:t>
            </a:r>
          </a:p>
          <a:p>
            <a:pPr marL="342900" fontAlgn="base">
              <a:lnSpc>
                <a:spcPct val="80000"/>
              </a:lnSpc>
              <a:spcBef>
                <a:spcPct val="0"/>
              </a:spcBef>
              <a:spcAft>
                <a:spcPct val="0"/>
              </a:spcAft>
            </a:pPr>
            <a:endParaRPr lang="en-US" sz="1550" b="1" dirty="0">
              <a:solidFill>
                <a:srgbClr val="006666"/>
              </a:solidFill>
            </a:endParaRPr>
          </a:p>
          <a:p>
            <a:pPr marL="342900" fontAlgn="base">
              <a:lnSpc>
                <a:spcPct val="80000"/>
              </a:lnSpc>
              <a:spcBef>
                <a:spcPct val="0"/>
              </a:spcBef>
              <a:spcAft>
                <a:spcPct val="0"/>
              </a:spcAft>
            </a:pPr>
            <a:r>
              <a:rPr lang="en-US" sz="1550" b="1" dirty="0">
                <a:solidFill>
                  <a:srgbClr val="006666"/>
                </a:solidFill>
              </a:rPr>
              <a:t>WEST VIRGINIA DEPARTMENT OF HIGHWAYS</a:t>
            </a:r>
          </a:p>
          <a:p>
            <a:pPr marL="342900" fontAlgn="base">
              <a:lnSpc>
                <a:spcPct val="80000"/>
              </a:lnSpc>
              <a:spcBef>
                <a:spcPct val="0"/>
              </a:spcBef>
              <a:spcAft>
                <a:spcPct val="0"/>
              </a:spcAft>
            </a:pPr>
            <a:r>
              <a:rPr lang="en-US" sz="1550" b="1" dirty="0">
                <a:solidFill>
                  <a:srgbClr val="006666"/>
                </a:solidFill>
              </a:rPr>
              <a:t>    </a:t>
            </a:r>
            <a:r>
              <a:rPr lang="en-US" sz="1550" b="1" i="1" dirty="0">
                <a:solidFill>
                  <a:srgbClr val="006666"/>
                </a:solidFill>
              </a:rPr>
              <a:t>Multiple Access Approvals for Total Build-out</a:t>
            </a:r>
          </a:p>
          <a:p>
            <a:pPr marL="342900" fontAlgn="base">
              <a:lnSpc>
                <a:spcPct val="80000"/>
              </a:lnSpc>
              <a:spcBef>
                <a:spcPct val="0"/>
              </a:spcBef>
              <a:spcAft>
                <a:spcPct val="0"/>
              </a:spcAft>
            </a:pPr>
            <a:endParaRPr lang="en-US" sz="1550" b="1" dirty="0">
              <a:solidFill>
                <a:srgbClr val="006666"/>
              </a:solidFill>
            </a:endParaRPr>
          </a:p>
          <a:p>
            <a:pPr marL="342900" fontAlgn="base">
              <a:lnSpc>
                <a:spcPct val="80000"/>
              </a:lnSpc>
              <a:spcBef>
                <a:spcPct val="0"/>
              </a:spcBef>
              <a:spcAft>
                <a:spcPct val="0"/>
              </a:spcAft>
            </a:pPr>
            <a:r>
              <a:rPr lang="en-US" sz="1550" b="1" dirty="0">
                <a:solidFill>
                  <a:srgbClr val="006666"/>
                </a:solidFill>
              </a:rPr>
              <a:t>ENVIRONMENTAL SITE ASSESSMENT</a:t>
            </a:r>
          </a:p>
          <a:p>
            <a:pPr marL="342900" fontAlgn="base">
              <a:lnSpc>
                <a:spcPct val="80000"/>
              </a:lnSpc>
              <a:spcBef>
                <a:spcPct val="0"/>
              </a:spcBef>
              <a:spcAft>
                <a:spcPct val="0"/>
              </a:spcAft>
            </a:pPr>
            <a:r>
              <a:rPr lang="en-US" sz="1550" b="1" dirty="0">
                <a:solidFill>
                  <a:srgbClr val="006666"/>
                </a:solidFill>
              </a:rPr>
              <a:t>    </a:t>
            </a:r>
            <a:r>
              <a:rPr lang="en-US" sz="1550" b="1" i="1" dirty="0">
                <a:solidFill>
                  <a:srgbClr val="006666"/>
                </a:solidFill>
              </a:rPr>
              <a:t>Phase I Environmental Site Assessment Complete</a:t>
            </a:r>
          </a:p>
          <a:p>
            <a:pPr marL="342900" fontAlgn="base">
              <a:lnSpc>
                <a:spcPct val="80000"/>
              </a:lnSpc>
              <a:spcBef>
                <a:spcPct val="20000"/>
              </a:spcBef>
              <a:spcAft>
                <a:spcPct val="0"/>
              </a:spcAft>
            </a:pPr>
            <a:endParaRPr lang="en-US" sz="1400" b="1" i="1" dirty="0">
              <a:solidFill>
                <a:srgbClr val="006666"/>
              </a:solidFill>
            </a:endParaRPr>
          </a:p>
        </p:txBody>
      </p:sp>
      <p:sp>
        <p:nvSpPr>
          <p:cNvPr id="4" name="Title 1"/>
          <p:cNvSpPr>
            <a:spLocks noGrp="1"/>
          </p:cNvSpPr>
          <p:nvPr>
            <p:ph type="title" idx="4294967295"/>
          </p:nvPr>
        </p:nvSpPr>
        <p:spPr bwMode="auto">
          <a:xfrm>
            <a:off x="1882562" y="361951"/>
            <a:ext cx="8376558" cy="677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800" b="1" i="1" dirty="0">
                <a:solidFill>
                  <a:srgbClr val="006666"/>
                </a:solidFill>
                <a:latin typeface="Myriad Roman" pitchFamily="34" charset="0"/>
              </a:rPr>
              <a:t>PERMIT APPROVALS AND AUTHORIZATIONS</a:t>
            </a:r>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16</a:t>
            </a:fld>
            <a:r>
              <a:rPr lang="en-US" dirty="0">
                <a:latin typeface="Arial" charset="0"/>
              </a:rPr>
              <a:t> </a:t>
            </a:r>
            <a:r>
              <a:rPr lang="en-US" dirty="0">
                <a:ln>
                  <a:noFill/>
                </a:ln>
                <a:latin typeface="Arial" charset="0"/>
              </a:rPr>
              <a:t>-</a:t>
            </a:r>
          </a:p>
        </p:txBody>
      </p:sp>
    </p:spTree>
    <p:extLst>
      <p:ext uri="{BB962C8B-B14F-4D97-AF65-F5344CB8AC3E}">
        <p14:creationId xmlns:p14="http://schemas.microsoft.com/office/powerpoint/2010/main" val="1825347029"/>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1490544" y="300966"/>
            <a:ext cx="9144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pPr>
            <a:r>
              <a:rPr lang="en-US" sz="2800" b="1" i="1" dirty="0">
                <a:solidFill>
                  <a:srgbClr val="006666"/>
                </a:solidFill>
              </a:rPr>
              <a:t>Infrastructure at Charles Pointe</a:t>
            </a:r>
          </a:p>
        </p:txBody>
      </p:sp>
      <p:sp>
        <p:nvSpPr>
          <p:cNvPr id="36867" name="Rectangle 3"/>
          <p:cNvSpPr>
            <a:spLocks noChangeArrowheads="1"/>
          </p:cNvSpPr>
          <p:nvPr/>
        </p:nvSpPr>
        <p:spPr bwMode="auto">
          <a:xfrm>
            <a:off x="1664858" y="1053548"/>
            <a:ext cx="8795371" cy="495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fontAlgn="base">
              <a:spcBef>
                <a:spcPct val="20000"/>
              </a:spcBef>
              <a:spcAft>
                <a:spcPct val="0"/>
              </a:spcAft>
            </a:pPr>
            <a:r>
              <a:rPr lang="en-US" sz="1600" b="1" i="1" u="sng" dirty="0">
                <a:solidFill>
                  <a:srgbClr val="006666"/>
                </a:solidFill>
              </a:rPr>
              <a:t>PEDESTRIAN FRIENDLY PLAN</a:t>
            </a:r>
            <a:r>
              <a:rPr lang="en-US" sz="1600" b="1" i="1" dirty="0">
                <a:solidFill>
                  <a:srgbClr val="006666"/>
                </a:solidFill>
              </a:rPr>
              <a:t>:  </a:t>
            </a:r>
            <a:r>
              <a:rPr lang="en-US" sz="1600" b="1" dirty="0">
                <a:solidFill>
                  <a:srgbClr val="006666"/>
                </a:solidFill>
              </a:rPr>
              <a:t>Walking is encouraged by an interconnected system of sidewalks &amp; trails.  Pedestrian underpass and overpass will connect Charles Pointe North and South.</a:t>
            </a:r>
          </a:p>
          <a:p>
            <a:pPr marL="342900" fontAlgn="base">
              <a:spcBef>
                <a:spcPct val="20000"/>
              </a:spcBef>
              <a:spcAft>
                <a:spcPct val="0"/>
              </a:spcAft>
            </a:pPr>
            <a:endParaRPr lang="en-US" sz="800" b="1" dirty="0">
              <a:solidFill>
                <a:srgbClr val="006666"/>
              </a:solidFill>
            </a:endParaRPr>
          </a:p>
          <a:p>
            <a:pPr marL="342900" fontAlgn="base">
              <a:spcBef>
                <a:spcPct val="20000"/>
              </a:spcBef>
              <a:spcAft>
                <a:spcPct val="0"/>
              </a:spcAft>
            </a:pPr>
            <a:r>
              <a:rPr lang="en-US" sz="1600" b="1" i="1" u="sng" dirty="0">
                <a:solidFill>
                  <a:srgbClr val="006666"/>
                </a:solidFill>
              </a:rPr>
              <a:t>COMMUNICATIONS</a:t>
            </a:r>
            <a:r>
              <a:rPr lang="en-US" sz="1600" b="1" i="1" dirty="0">
                <a:solidFill>
                  <a:srgbClr val="006666"/>
                </a:solidFill>
              </a:rPr>
              <a:t>:</a:t>
            </a:r>
            <a:r>
              <a:rPr lang="en-US" sz="1600" b="1" dirty="0">
                <a:solidFill>
                  <a:srgbClr val="006666"/>
                </a:solidFill>
              </a:rPr>
              <a:t>  Underground High-Speed Fiber Optic Infrastructure is provided to support the master plan and 100% all fiber to the premise and home. The only all fiber optic community in West Virginia. </a:t>
            </a:r>
            <a:r>
              <a:rPr lang="en-US" sz="1600" b="1" i="1" u="sng" dirty="0">
                <a:solidFill>
                  <a:srgbClr val="006666"/>
                </a:solidFill>
              </a:rPr>
              <a:t>Currently installing 10 Gig equipment to the home.</a:t>
            </a:r>
          </a:p>
          <a:p>
            <a:pPr marL="342900" fontAlgn="base">
              <a:spcBef>
                <a:spcPct val="20000"/>
              </a:spcBef>
              <a:spcAft>
                <a:spcPct val="0"/>
              </a:spcAft>
            </a:pPr>
            <a:endParaRPr lang="en-US" sz="800" b="1" dirty="0">
              <a:solidFill>
                <a:srgbClr val="006666"/>
              </a:solidFill>
            </a:endParaRPr>
          </a:p>
          <a:p>
            <a:pPr marL="342900" fontAlgn="base">
              <a:spcBef>
                <a:spcPct val="20000"/>
              </a:spcBef>
              <a:spcAft>
                <a:spcPct val="0"/>
              </a:spcAft>
            </a:pPr>
            <a:r>
              <a:rPr lang="en-US" sz="1600" b="1" i="1" u="sng" dirty="0">
                <a:solidFill>
                  <a:srgbClr val="006666"/>
                </a:solidFill>
              </a:rPr>
              <a:t>ROADWAYS</a:t>
            </a:r>
            <a:r>
              <a:rPr lang="en-US" sz="1600" b="1" i="1" dirty="0">
                <a:solidFill>
                  <a:srgbClr val="006666"/>
                </a:solidFill>
              </a:rPr>
              <a:t>:</a:t>
            </a:r>
            <a:r>
              <a:rPr lang="en-US" sz="1600" b="1" dirty="0">
                <a:solidFill>
                  <a:srgbClr val="006666"/>
                </a:solidFill>
              </a:rPr>
              <a:t>  Adjacent highways: Interstate I-79 ;WV State Route 279; WV State Route 131. Internal Roadways: Primarily Public Streets – City of Bridgeport.</a:t>
            </a:r>
          </a:p>
          <a:p>
            <a:pPr marL="342900" fontAlgn="base">
              <a:spcBef>
                <a:spcPct val="20000"/>
              </a:spcBef>
              <a:spcAft>
                <a:spcPct val="0"/>
              </a:spcAft>
            </a:pPr>
            <a:endParaRPr lang="en-US" sz="800" b="1" dirty="0">
              <a:solidFill>
                <a:srgbClr val="006666"/>
              </a:solidFill>
            </a:endParaRPr>
          </a:p>
          <a:p>
            <a:pPr marL="342900" fontAlgn="base">
              <a:spcBef>
                <a:spcPct val="20000"/>
              </a:spcBef>
              <a:spcAft>
                <a:spcPct val="0"/>
              </a:spcAft>
            </a:pPr>
            <a:r>
              <a:rPr lang="en-US" sz="1600" b="1" i="1" u="sng" dirty="0">
                <a:solidFill>
                  <a:srgbClr val="006666"/>
                </a:solidFill>
              </a:rPr>
              <a:t>SANITARY SEWER</a:t>
            </a:r>
            <a:r>
              <a:rPr lang="en-US" sz="1600" b="1" i="1" dirty="0">
                <a:solidFill>
                  <a:srgbClr val="006666"/>
                </a:solidFill>
              </a:rPr>
              <a:t>:  </a:t>
            </a:r>
            <a:r>
              <a:rPr lang="en-US" sz="1600" b="1" dirty="0">
                <a:solidFill>
                  <a:srgbClr val="006666"/>
                </a:solidFill>
              </a:rPr>
              <a:t>Adequate sanitary sewer capacity is provided by the City of Bridgeport.  Internal sanitary sewer extensions will be owned and maintained by the city.</a:t>
            </a:r>
          </a:p>
          <a:p>
            <a:pPr marL="342900" fontAlgn="base">
              <a:spcBef>
                <a:spcPct val="20000"/>
              </a:spcBef>
              <a:spcAft>
                <a:spcPct val="0"/>
              </a:spcAft>
            </a:pPr>
            <a:endParaRPr lang="en-US" sz="800" b="1" dirty="0">
              <a:solidFill>
                <a:srgbClr val="006666"/>
              </a:solidFill>
            </a:endParaRPr>
          </a:p>
          <a:p>
            <a:pPr marL="342900" fontAlgn="base">
              <a:spcBef>
                <a:spcPct val="20000"/>
              </a:spcBef>
              <a:spcAft>
                <a:spcPct val="0"/>
              </a:spcAft>
            </a:pPr>
            <a:r>
              <a:rPr lang="en-US" sz="1600" b="1" i="1" u="sng" dirty="0">
                <a:solidFill>
                  <a:srgbClr val="006666"/>
                </a:solidFill>
              </a:rPr>
              <a:t>WATER</a:t>
            </a:r>
            <a:r>
              <a:rPr lang="en-US" sz="1600" b="1" i="1" dirty="0">
                <a:solidFill>
                  <a:srgbClr val="006666"/>
                </a:solidFill>
              </a:rPr>
              <a:t>:</a:t>
            </a:r>
            <a:r>
              <a:rPr lang="en-US" sz="1600" b="1" dirty="0">
                <a:solidFill>
                  <a:srgbClr val="006666"/>
                </a:solidFill>
              </a:rPr>
              <a:t>  Adequate water capacity is provided by the City of Bridgeport. Internal water line extensions will be owned and maintained by the city.</a:t>
            </a:r>
          </a:p>
          <a:p>
            <a:pPr marL="342900" fontAlgn="base">
              <a:spcBef>
                <a:spcPct val="20000"/>
              </a:spcBef>
              <a:spcAft>
                <a:spcPct val="0"/>
              </a:spcAft>
            </a:pPr>
            <a:endParaRPr lang="en-US" sz="800" b="1" dirty="0">
              <a:solidFill>
                <a:srgbClr val="006666"/>
              </a:solidFill>
            </a:endParaRPr>
          </a:p>
          <a:p>
            <a:pPr marL="342900" fontAlgn="base">
              <a:spcBef>
                <a:spcPct val="20000"/>
              </a:spcBef>
              <a:spcAft>
                <a:spcPct val="0"/>
              </a:spcAft>
            </a:pPr>
            <a:r>
              <a:rPr lang="en-US" sz="1600" b="1" i="1" u="sng" dirty="0">
                <a:solidFill>
                  <a:srgbClr val="006666"/>
                </a:solidFill>
              </a:rPr>
              <a:t>STORMWATER</a:t>
            </a:r>
            <a:r>
              <a:rPr lang="en-US" sz="1600" b="1" i="1" dirty="0">
                <a:solidFill>
                  <a:srgbClr val="006666"/>
                </a:solidFill>
              </a:rPr>
              <a:t>:</a:t>
            </a:r>
            <a:r>
              <a:rPr lang="en-US" sz="1600" b="1" dirty="0">
                <a:solidFill>
                  <a:srgbClr val="006666"/>
                </a:solidFill>
              </a:rPr>
              <a:t>  A 100 Year Master Storm Water Plan has been designed to support the entire development. Only 10 years is required. Storm Water facilities construction will coincide with development.</a:t>
            </a:r>
          </a:p>
          <a:p>
            <a:pPr marL="342900" fontAlgn="base">
              <a:spcBef>
                <a:spcPct val="20000"/>
              </a:spcBef>
              <a:spcAft>
                <a:spcPct val="0"/>
              </a:spcAft>
            </a:pPr>
            <a:endParaRPr lang="en-US" sz="800" b="1" dirty="0">
              <a:solidFill>
                <a:srgbClr val="006666"/>
              </a:solidFill>
            </a:endParaRPr>
          </a:p>
          <a:p>
            <a:pPr marL="342900" fontAlgn="base">
              <a:spcBef>
                <a:spcPct val="20000"/>
              </a:spcBef>
              <a:spcAft>
                <a:spcPct val="0"/>
              </a:spcAft>
            </a:pPr>
            <a:r>
              <a:rPr lang="en-US" sz="1600" b="1" i="1" u="sng" dirty="0">
                <a:solidFill>
                  <a:srgbClr val="006666"/>
                </a:solidFill>
              </a:rPr>
              <a:t>OPEN SPACE</a:t>
            </a:r>
            <a:r>
              <a:rPr lang="en-US" sz="1600" b="1" i="1" dirty="0">
                <a:solidFill>
                  <a:srgbClr val="006666"/>
                </a:solidFill>
              </a:rPr>
              <a:t>:  </a:t>
            </a:r>
            <a:r>
              <a:rPr lang="en-US" sz="1600" b="1" dirty="0">
                <a:solidFill>
                  <a:srgbClr val="006666"/>
                </a:solidFill>
              </a:rPr>
              <a:t>446 Acres dedicated open space uses, including Charles Pointe Nature Conservancy.  </a:t>
            </a:r>
          </a:p>
          <a:p>
            <a:pPr marL="342900" fontAlgn="base">
              <a:spcBef>
                <a:spcPct val="20000"/>
              </a:spcBef>
              <a:spcAft>
                <a:spcPct val="0"/>
              </a:spcAft>
            </a:pPr>
            <a:endParaRPr lang="en-US" sz="1600" b="1" dirty="0">
              <a:solidFill>
                <a:srgbClr val="006666"/>
              </a:solidFill>
            </a:endParaRPr>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17</a:t>
            </a:fld>
            <a:r>
              <a:rPr lang="en-US" dirty="0">
                <a:latin typeface="Arial" charset="0"/>
              </a:rPr>
              <a:t> </a:t>
            </a:r>
            <a:r>
              <a:rPr lang="en-US" dirty="0">
                <a:ln>
                  <a:noFill/>
                </a:ln>
                <a:latin typeface="Arial" charset="0"/>
              </a:rPr>
              <a:t>-</a:t>
            </a:r>
          </a:p>
        </p:txBody>
      </p:sp>
    </p:spTree>
    <p:extLst>
      <p:ext uri="{BB962C8B-B14F-4D97-AF65-F5344CB8AC3E}">
        <p14:creationId xmlns:p14="http://schemas.microsoft.com/office/powerpoint/2010/main" val="2206498848"/>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026345" y="399817"/>
            <a:ext cx="8083550" cy="5222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buFont typeface="Wingdings" pitchFamily="2" charset="2"/>
              <a:defRPr sz="2400" b="1" i="1">
                <a:solidFill>
                  <a:srgbClr val="006666"/>
                </a:solidFill>
                <a:latin typeface="+mn-lt"/>
                <a:ea typeface="+mn-ea"/>
                <a:cs typeface="+mn-cs"/>
              </a:defRPr>
            </a:lvl1pPr>
            <a:lvl2pPr marL="742950" indent="-285750" algn="ctr" rtl="0" eaLnBrk="0" fontAlgn="base" hangingPunct="0">
              <a:spcBef>
                <a:spcPct val="20000"/>
              </a:spcBef>
              <a:spcAft>
                <a:spcPct val="0"/>
              </a:spcAft>
              <a:buFont typeface="Wingdings" pitchFamily="2" charset="2"/>
              <a:defRPr>
                <a:solidFill>
                  <a:srgbClr val="006666"/>
                </a:solidFill>
                <a:latin typeface="+mn-lt"/>
              </a:defRPr>
            </a:lvl2pPr>
            <a:lvl3pPr marL="1143000" indent="-228600" algn="ctr" rtl="0" eaLnBrk="0" fontAlgn="base" hangingPunct="0">
              <a:spcBef>
                <a:spcPct val="20000"/>
              </a:spcBef>
              <a:spcAft>
                <a:spcPct val="0"/>
              </a:spcAft>
              <a:defRPr sz="2400" b="1" i="1">
                <a:solidFill>
                  <a:srgbClr val="006666"/>
                </a:solidFill>
                <a:latin typeface="+mn-lt"/>
              </a:defRPr>
            </a:lvl3pPr>
            <a:lvl4pPr marL="1600200" indent="-228600" algn="l" rtl="0" eaLnBrk="0" fontAlgn="base" hangingPunct="0">
              <a:spcBef>
                <a:spcPct val="20000"/>
              </a:spcBef>
              <a:spcAft>
                <a:spcPct val="0"/>
              </a:spcAft>
              <a:buFont typeface="Arial" charset="0"/>
              <a:defRPr sz="2000" b="1" i="1">
                <a:solidFill>
                  <a:srgbClr val="006666"/>
                </a:solidFill>
                <a:latin typeface="+mn-lt"/>
              </a:defRPr>
            </a:lvl4pPr>
            <a:lvl5pPr marL="2057400" indent="-228600" algn="l" rtl="0" eaLnBrk="0" fontAlgn="base" hangingPunct="0">
              <a:spcBef>
                <a:spcPct val="20000"/>
              </a:spcBef>
              <a:spcAft>
                <a:spcPct val="0"/>
              </a:spcAft>
              <a:defRPr sz="2000" b="1" i="1">
                <a:solidFill>
                  <a:srgbClr val="006666"/>
                </a:solidFill>
                <a:latin typeface="+mn-lt"/>
              </a:defRPr>
            </a:lvl5pPr>
            <a:lvl6pPr marL="2514600" indent="-228600" algn="l" rtl="0" fontAlgn="base">
              <a:spcBef>
                <a:spcPct val="20000"/>
              </a:spcBef>
              <a:spcAft>
                <a:spcPct val="0"/>
              </a:spcAft>
              <a:defRPr sz="2000" b="1" i="1">
                <a:solidFill>
                  <a:srgbClr val="006666"/>
                </a:solidFill>
                <a:latin typeface="+mn-lt"/>
              </a:defRPr>
            </a:lvl6pPr>
            <a:lvl7pPr marL="2971800" indent="-228600" algn="l" rtl="0" fontAlgn="base">
              <a:spcBef>
                <a:spcPct val="20000"/>
              </a:spcBef>
              <a:spcAft>
                <a:spcPct val="0"/>
              </a:spcAft>
              <a:defRPr sz="2000" b="1" i="1">
                <a:solidFill>
                  <a:srgbClr val="006666"/>
                </a:solidFill>
                <a:latin typeface="+mn-lt"/>
              </a:defRPr>
            </a:lvl7pPr>
            <a:lvl8pPr marL="3429000" indent="-228600" algn="l" rtl="0" fontAlgn="base">
              <a:spcBef>
                <a:spcPct val="20000"/>
              </a:spcBef>
              <a:spcAft>
                <a:spcPct val="0"/>
              </a:spcAft>
              <a:defRPr sz="2000" b="1" i="1">
                <a:solidFill>
                  <a:srgbClr val="006666"/>
                </a:solidFill>
                <a:latin typeface="+mn-lt"/>
              </a:defRPr>
            </a:lvl8pPr>
            <a:lvl9pPr marL="3886200" indent="-228600" algn="l" rtl="0" fontAlgn="base">
              <a:spcBef>
                <a:spcPct val="20000"/>
              </a:spcBef>
              <a:spcAft>
                <a:spcPct val="0"/>
              </a:spcAft>
              <a:defRPr sz="2000" b="1" i="1">
                <a:solidFill>
                  <a:srgbClr val="006666"/>
                </a:solidFill>
                <a:latin typeface="+mn-lt"/>
              </a:defRPr>
            </a:lvl9pPr>
          </a:lstStyle>
          <a:p>
            <a:pPr eaLnBrk="1" hangingPunct="1"/>
            <a:r>
              <a:rPr lang="en-US" sz="2800" dirty="0">
                <a:latin typeface="Myriad Roman" pitchFamily="34" charset="0"/>
              </a:rPr>
              <a:t>TOP STORM WATER PROJECTS - 2008</a:t>
            </a:r>
          </a:p>
        </p:txBody>
      </p:sp>
      <p:sp>
        <p:nvSpPr>
          <p:cNvPr id="2" name="Slide Number Placeholder 4">
            <a:extLst>
              <a:ext uri="{FF2B5EF4-FFF2-40B4-BE49-F238E27FC236}">
                <a16:creationId xmlns:a16="http://schemas.microsoft.com/office/drawing/2014/main" id="{501FFABB-0398-7328-1D13-356AC9E08A2C}"/>
              </a:ext>
            </a:extLst>
          </p:cNvPr>
          <p:cNvSpPr>
            <a:spLocks noGrp="1"/>
          </p:cNvSpPr>
          <p:nvPr>
            <p:ph type="sldNum" sz="quarter" idx="4"/>
          </p:nvPr>
        </p:nvSpPr>
        <p:spPr>
          <a:xfrm>
            <a:off x="11302321" y="6356351"/>
            <a:ext cx="680672" cy="365125"/>
          </a:xfrm>
        </p:spPr>
        <p:txBody>
          <a:body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18</a:t>
            </a:fld>
            <a:r>
              <a:rPr lang="en-US" dirty="0">
                <a:latin typeface="Arial" charset="0"/>
              </a:rPr>
              <a:t> </a:t>
            </a:r>
            <a:r>
              <a:rPr lang="en-US" dirty="0">
                <a:ln>
                  <a:noFill/>
                </a:ln>
                <a:latin typeface="Arial" charset="0"/>
              </a:rPr>
              <a:t>-</a:t>
            </a:r>
          </a:p>
        </p:txBody>
      </p:sp>
      <p:pic>
        <p:nvPicPr>
          <p:cNvPr id="6" name="Picture 5" descr="A brochure with a bulldozer&#10;&#10;Description automatically generated with low confidence">
            <a:extLst>
              <a:ext uri="{FF2B5EF4-FFF2-40B4-BE49-F238E27FC236}">
                <a16:creationId xmlns:a16="http://schemas.microsoft.com/office/drawing/2014/main" id="{CC85741E-ED3C-FC7E-0A91-57A9A89AB9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9" t="4330" r="4459" b="3917"/>
          <a:stretch/>
        </p:blipFill>
        <p:spPr>
          <a:xfrm>
            <a:off x="2504833" y="1041991"/>
            <a:ext cx="7106134" cy="5480973"/>
          </a:xfrm>
          <a:prstGeom prst="rect">
            <a:avLst/>
          </a:prstGeom>
          <a:ln>
            <a:solidFill>
              <a:schemeClr val="tx1"/>
            </a:solidFill>
          </a:ln>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1664953633"/>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14F95-1BBC-161E-A09E-9DF0F044C1F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07A7ED4-1F57-4B7E-287C-C605D5CE72DF}"/>
              </a:ext>
            </a:extLst>
          </p:cNvPr>
          <p:cNvSpPr txBox="1">
            <a:spLocks/>
          </p:cNvSpPr>
          <p:nvPr/>
        </p:nvSpPr>
        <p:spPr bwMode="auto">
          <a:xfrm>
            <a:off x="2026345" y="399817"/>
            <a:ext cx="8083550" cy="5222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buFont typeface="Wingdings" pitchFamily="2" charset="2"/>
              <a:defRPr sz="2400" b="1" i="1">
                <a:solidFill>
                  <a:srgbClr val="006666"/>
                </a:solidFill>
                <a:latin typeface="+mn-lt"/>
                <a:ea typeface="+mn-ea"/>
                <a:cs typeface="+mn-cs"/>
              </a:defRPr>
            </a:lvl1pPr>
            <a:lvl2pPr marL="742950" indent="-285750" algn="ctr" rtl="0" eaLnBrk="0" fontAlgn="base" hangingPunct="0">
              <a:spcBef>
                <a:spcPct val="20000"/>
              </a:spcBef>
              <a:spcAft>
                <a:spcPct val="0"/>
              </a:spcAft>
              <a:buFont typeface="Wingdings" pitchFamily="2" charset="2"/>
              <a:defRPr>
                <a:solidFill>
                  <a:srgbClr val="006666"/>
                </a:solidFill>
                <a:latin typeface="+mn-lt"/>
              </a:defRPr>
            </a:lvl2pPr>
            <a:lvl3pPr marL="1143000" indent="-228600" algn="ctr" rtl="0" eaLnBrk="0" fontAlgn="base" hangingPunct="0">
              <a:spcBef>
                <a:spcPct val="20000"/>
              </a:spcBef>
              <a:spcAft>
                <a:spcPct val="0"/>
              </a:spcAft>
              <a:defRPr sz="2400" b="1" i="1">
                <a:solidFill>
                  <a:srgbClr val="006666"/>
                </a:solidFill>
                <a:latin typeface="+mn-lt"/>
              </a:defRPr>
            </a:lvl3pPr>
            <a:lvl4pPr marL="1600200" indent="-228600" algn="l" rtl="0" eaLnBrk="0" fontAlgn="base" hangingPunct="0">
              <a:spcBef>
                <a:spcPct val="20000"/>
              </a:spcBef>
              <a:spcAft>
                <a:spcPct val="0"/>
              </a:spcAft>
              <a:buFont typeface="Arial" charset="0"/>
              <a:defRPr sz="2000" b="1" i="1">
                <a:solidFill>
                  <a:srgbClr val="006666"/>
                </a:solidFill>
                <a:latin typeface="+mn-lt"/>
              </a:defRPr>
            </a:lvl4pPr>
            <a:lvl5pPr marL="2057400" indent="-228600" algn="l" rtl="0" eaLnBrk="0" fontAlgn="base" hangingPunct="0">
              <a:spcBef>
                <a:spcPct val="20000"/>
              </a:spcBef>
              <a:spcAft>
                <a:spcPct val="0"/>
              </a:spcAft>
              <a:defRPr sz="2000" b="1" i="1">
                <a:solidFill>
                  <a:srgbClr val="006666"/>
                </a:solidFill>
                <a:latin typeface="+mn-lt"/>
              </a:defRPr>
            </a:lvl5pPr>
            <a:lvl6pPr marL="2514600" indent="-228600" algn="l" rtl="0" fontAlgn="base">
              <a:spcBef>
                <a:spcPct val="20000"/>
              </a:spcBef>
              <a:spcAft>
                <a:spcPct val="0"/>
              </a:spcAft>
              <a:defRPr sz="2000" b="1" i="1">
                <a:solidFill>
                  <a:srgbClr val="006666"/>
                </a:solidFill>
                <a:latin typeface="+mn-lt"/>
              </a:defRPr>
            </a:lvl6pPr>
            <a:lvl7pPr marL="2971800" indent="-228600" algn="l" rtl="0" fontAlgn="base">
              <a:spcBef>
                <a:spcPct val="20000"/>
              </a:spcBef>
              <a:spcAft>
                <a:spcPct val="0"/>
              </a:spcAft>
              <a:defRPr sz="2000" b="1" i="1">
                <a:solidFill>
                  <a:srgbClr val="006666"/>
                </a:solidFill>
                <a:latin typeface="+mn-lt"/>
              </a:defRPr>
            </a:lvl7pPr>
            <a:lvl8pPr marL="3429000" indent="-228600" algn="l" rtl="0" fontAlgn="base">
              <a:spcBef>
                <a:spcPct val="20000"/>
              </a:spcBef>
              <a:spcAft>
                <a:spcPct val="0"/>
              </a:spcAft>
              <a:defRPr sz="2000" b="1" i="1">
                <a:solidFill>
                  <a:srgbClr val="006666"/>
                </a:solidFill>
                <a:latin typeface="+mn-lt"/>
              </a:defRPr>
            </a:lvl8pPr>
            <a:lvl9pPr marL="3886200" indent="-228600" algn="l" rtl="0" fontAlgn="base">
              <a:spcBef>
                <a:spcPct val="20000"/>
              </a:spcBef>
              <a:spcAft>
                <a:spcPct val="0"/>
              </a:spcAft>
              <a:defRPr sz="2000" b="1" i="1">
                <a:solidFill>
                  <a:srgbClr val="006666"/>
                </a:solidFill>
                <a:latin typeface="+mn-lt"/>
              </a:defRPr>
            </a:lvl9pPr>
          </a:lstStyle>
          <a:p>
            <a:pPr eaLnBrk="1" hangingPunct="1"/>
            <a:r>
              <a:rPr lang="en-US" sz="2800" dirty="0">
                <a:latin typeface="Myriad Roman" pitchFamily="34" charset="0"/>
              </a:rPr>
              <a:t>Stream and Wetland Mitigation - 2024</a:t>
            </a:r>
          </a:p>
        </p:txBody>
      </p:sp>
      <p:sp>
        <p:nvSpPr>
          <p:cNvPr id="2" name="Slide Number Placeholder 4">
            <a:extLst>
              <a:ext uri="{FF2B5EF4-FFF2-40B4-BE49-F238E27FC236}">
                <a16:creationId xmlns:a16="http://schemas.microsoft.com/office/drawing/2014/main" id="{817167C6-4DB1-D88E-9E9E-15F6446FD9E0}"/>
              </a:ext>
            </a:extLst>
          </p:cNvPr>
          <p:cNvSpPr>
            <a:spLocks noGrp="1"/>
          </p:cNvSpPr>
          <p:nvPr>
            <p:ph type="sldNum" sz="quarter" idx="4"/>
          </p:nvPr>
        </p:nvSpPr>
        <p:spPr>
          <a:xfrm>
            <a:off x="11302321" y="6356351"/>
            <a:ext cx="680672" cy="365125"/>
          </a:xfrm>
        </p:spPr>
        <p:txBody>
          <a:body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19</a:t>
            </a:fld>
            <a:r>
              <a:rPr lang="en-US" dirty="0">
                <a:latin typeface="Arial" charset="0"/>
              </a:rPr>
              <a:t> </a:t>
            </a:r>
            <a:r>
              <a:rPr lang="en-US" dirty="0">
                <a:ln>
                  <a:noFill/>
                </a:ln>
                <a:latin typeface="Arial" charset="0"/>
              </a:rPr>
              <a:t>-</a:t>
            </a:r>
          </a:p>
        </p:txBody>
      </p:sp>
      <p:pic>
        <p:nvPicPr>
          <p:cNvPr id="5" name="Picture 4" descr="A road in a field with trees and bushes&#10;&#10;AI-generated content may be incorrect.">
            <a:extLst>
              <a:ext uri="{FF2B5EF4-FFF2-40B4-BE49-F238E27FC236}">
                <a16:creationId xmlns:a16="http://schemas.microsoft.com/office/drawing/2014/main" id="{9ABC3E97-E73D-51A0-3657-B6C9FC4BDF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7276" y="1161856"/>
            <a:ext cx="3855534" cy="5140712"/>
          </a:xfrm>
          <a:prstGeom prst="rect">
            <a:avLst/>
          </a:prstGeom>
          <a:ln>
            <a:solidFill>
              <a:schemeClr val="tx1"/>
            </a:solidFill>
          </a:ln>
          <a:effectLst>
            <a:outerShdw blurRad="292100" dist="139700" dir="2700000" algn="tl" rotWithShape="0">
              <a:prstClr val="black">
                <a:alpha val="65000"/>
              </a:prstClr>
            </a:outerShdw>
          </a:effectLst>
        </p:spPr>
      </p:pic>
      <p:pic>
        <p:nvPicPr>
          <p:cNvPr id="8" name="Picture 7" descr="A small stream in a grassy field&#10;&#10;AI-generated content may be incorrect.">
            <a:extLst>
              <a:ext uri="{FF2B5EF4-FFF2-40B4-BE49-F238E27FC236}">
                <a16:creationId xmlns:a16="http://schemas.microsoft.com/office/drawing/2014/main" id="{F83F0992-DAA4-7FC5-A8AA-D15235D553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9192" y="1161857"/>
            <a:ext cx="3855533" cy="5140711"/>
          </a:xfrm>
          <a:prstGeom prst="rect">
            <a:avLst/>
          </a:prstGeom>
          <a:ln>
            <a:solidFill>
              <a:schemeClr val="tx1"/>
            </a:solidFill>
          </a:ln>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3737309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146303-C0CB-D3F3-2E9A-1C596BA7B12D}"/>
              </a:ext>
            </a:extLst>
          </p:cNvPr>
          <p:cNvSpPr>
            <a:spLocks noGrp="1"/>
          </p:cNvSpPr>
          <p:nvPr>
            <p:ph type="sldNum" sz="quarter" idx="4"/>
          </p:nvPr>
        </p:nvSpPr>
        <p:spPr/>
        <p:txBody>
          <a:bodyPr/>
          <a:lstStyle/>
          <a:p>
            <a:pPr fontAlgn="base">
              <a:spcBef>
                <a:spcPct val="0"/>
              </a:spcBef>
              <a:spcAft>
                <a:spcPct val="0"/>
              </a:spcAft>
            </a:pPr>
            <a:r>
              <a:rPr lang="en-US">
                <a:ln>
                  <a:noFill/>
                </a:ln>
                <a:latin typeface="Arial" charset="0"/>
              </a:rPr>
              <a:t>-</a:t>
            </a:r>
            <a:r>
              <a:rPr lang="en-US">
                <a:latin typeface="Arial" charset="0"/>
              </a:rPr>
              <a:t> </a:t>
            </a:r>
            <a:fld id="{07E484A8-8E26-4ECF-B19B-6A912EAD88A0}" type="slidenum">
              <a:rPr lang="en-US" smtClean="0">
                <a:ln>
                  <a:noFill/>
                </a:ln>
                <a:latin typeface="Arial" charset="0"/>
              </a:rPr>
              <a:pPr fontAlgn="base">
                <a:spcBef>
                  <a:spcPct val="0"/>
                </a:spcBef>
                <a:spcAft>
                  <a:spcPct val="0"/>
                </a:spcAft>
              </a:pPr>
              <a:t>2</a:t>
            </a:fld>
            <a:r>
              <a:rPr lang="en-US">
                <a:latin typeface="Arial" charset="0"/>
              </a:rPr>
              <a:t> </a:t>
            </a:r>
            <a:r>
              <a:rPr lang="en-US">
                <a:ln>
                  <a:noFill/>
                </a:ln>
                <a:latin typeface="Arial" charset="0"/>
              </a:rPr>
              <a:t>-</a:t>
            </a:r>
            <a:endParaRPr lang="en-US" dirty="0">
              <a:ln>
                <a:noFill/>
              </a:ln>
              <a:latin typeface="Arial" charset="0"/>
            </a:endParaRPr>
          </a:p>
        </p:txBody>
      </p:sp>
      <p:sp>
        <p:nvSpPr>
          <p:cNvPr id="6" name="TextBox 5">
            <a:extLst>
              <a:ext uri="{FF2B5EF4-FFF2-40B4-BE49-F238E27FC236}">
                <a16:creationId xmlns:a16="http://schemas.microsoft.com/office/drawing/2014/main" id="{2559F834-342F-539A-F7A9-51B932B20EBB}"/>
              </a:ext>
            </a:extLst>
          </p:cNvPr>
          <p:cNvSpPr txBox="1"/>
          <p:nvPr/>
        </p:nvSpPr>
        <p:spPr>
          <a:xfrm>
            <a:off x="1143010" y="559836"/>
            <a:ext cx="9850220" cy="1938992"/>
          </a:xfrm>
          <a:prstGeom prst="rect">
            <a:avLst/>
          </a:prstGeom>
          <a:noFill/>
        </p:spPr>
        <p:txBody>
          <a:bodyPr wrap="square">
            <a:spAutoFit/>
          </a:bodyPr>
          <a:lstStyle/>
          <a:p>
            <a:pPr marL="342900" indent="-342900" algn="ctr" fontAlgn="base">
              <a:spcBef>
                <a:spcPts val="600"/>
              </a:spcBef>
              <a:spcAft>
                <a:spcPct val="0"/>
              </a:spcAft>
              <a:buFont typeface="Wingdings" pitchFamily="2" charset="2"/>
            </a:pPr>
            <a:r>
              <a:rPr lang="en-US" sz="2400" b="1" i="1" dirty="0">
                <a:solidFill>
                  <a:srgbClr val="006673"/>
                </a:solidFill>
              </a:rPr>
              <a:t>“Charles Pointe, is an award winning $1.5 billion Master Planned Community, encompasses over 1,700 acres strategically located in the heart of north-central West Virginia’s growth area and is unquestionably about opportunity, job creation, improving quality of life and certainly focused on attracting talent to West Virginia.“</a:t>
            </a:r>
          </a:p>
        </p:txBody>
      </p:sp>
      <p:pic>
        <p:nvPicPr>
          <p:cNvPr id="8" name="Picture 7" descr="A picture containing text, sky, outdoor, house&#10;&#10;Description automatically generated">
            <a:extLst>
              <a:ext uri="{FF2B5EF4-FFF2-40B4-BE49-F238E27FC236}">
                <a16:creationId xmlns:a16="http://schemas.microsoft.com/office/drawing/2014/main" id="{9B9AD31B-A8D7-B2D0-A1D4-BF5A8E5112B3}"/>
              </a:ext>
            </a:extLst>
          </p:cNvPr>
          <p:cNvPicPr>
            <a:picLocks noChangeAspect="1"/>
          </p:cNvPicPr>
          <p:nvPr/>
        </p:nvPicPr>
        <p:blipFill rotWithShape="1">
          <a:blip r:embed="rId3">
            <a:extLst>
              <a:ext uri="{28A0092B-C50C-407E-A947-70E740481C1C}">
                <a14:useLocalDpi xmlns:a14="http://schemas.microsoft.com/office/drawing/2010/main" val="0"/>
              </a:ext>
            </a:extLst>
          </a:blip>
          <a:srcRect l="3275" t="5929" r="6703" b="10505"/>
          <a:stretch/>
        </p:blipFill>
        <p:spPr>
          <a:xfrm>
            <a:off x="2727574" y="2782453"/>
            <a:ext cx="6692243" cy="351571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75965351"/>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DDB2A1-7EF0-712C-EF80-CE4EE631DD23}"/>
              </a:ext>
            </a:extLst>
          </p:cNvPr>
          <p:cNvSpPr>
            <a:spLocks noGrp="1"/>
          </p:cNvSpPr>
          <p:nvPr>
            <p:ph type="sldNum" sz="quarter" idx="4"/>
          </p:nvPr>
        </p:nvSpPr>
        <p:spPr/>
        <p:txBody>
          <a:bodyPr/>
          <a:lstStyle/>
          <a:p>
            <a:pPr fontAlgn="base">
              <a:spcBef>
                <a:spcPct val="0"/>
              </a:spcBef>
              <a:spcAft>
                <a:spcPct val="0"/>
              </a:spcAft>
            </a:pPr>
            <a:r>
              <a:rPr lang="en-US">
                <a:ln>
                  <a:noFill/>
                </a:ln>
                <a:latin typeface="Arial" charset="0"/>
              </a:rPr>
              <a:t>-</a:t>
            </a:r>
            <a:r>
              <a:rPr lang="en-US">
                <a:latin typeface="Arial" charset="0"/>
              </a:rPr>
              <a:t> </a:t>
            </a:r>
            <a:fld id="{07E484A8-8E26-4ECF-B19B-6A912EAD88A0}" type="slidenum">
              <a:rPr lang="en-US" smtClean="0">
                <a:ln>
                  <a:noFill/>
                </a:ln>
                <a:latin typeface="Arial" charset="0"/>
              </a:rPr>
              <a:pPr fontAlgn="base">
                <a:spcBef>
                  <a:spcPct val="0"/>
                </a:spcBef>
                <a:spcAft>
                  <a:spcPct val="0"/>
                </a:spcAft>
              </a:pPr>
              <a:t>20</a:t>
            </a:fld>
            <a:r>
              <a:rPr lang="en-US">
                <a:latin typeface="Arial" charset="0"/>
              </a:rPr>
              <a:t> </a:t>
            </a:r>
            <a:r>
              <a:rPr lang="en-US">
                <a:ln>
                  <a:noFill/>
                </a:ln>
                <a:latin typeface="Arial" charset="0"/>
              </a:rPr>
              <a:t>-</a:t>
            </a:r>
            <a:endParaRPr lang="en-US" dirty="0">
              <a:ln>
                <a:noFill/>
              </a:ln>
              <a:latin typeface="Arial" charset="0"/>
            </a:endParaRPr>
          </a:p>
        </p:txBody>
      </p:sp>
      <p:sp>
        <p:nvSpPr>
          <p:cNvPr id="3" name="Title 1">
            <a:extLst>
              <a:ext uri="{FF2B5EF4-FFF2-40B4-BE49-F238E27FC236}">
                <a16:creationId xmlns:a16="http://schemas.microsoft.com/office/drawing/2014/main" id="{A38203A3-9924-C741-A480-7B29E9B81A4F}"/>
              </a:ext>
            </a:extLst>
          </p:cNvPr>
          <p:cNvSpPr txBox="1">
            <a:spLocks/>
          </p:cNvSpPr>
          <p:nvPr/>
        </p:nvSpPr>
        <p:spPr bwMode="auto">
          <a:xfrm>
            <a:off x="2020769" y="2940702"/>
            <a:ext cx="8083550" cy="10323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6000" b="1" i="1" kern="0" dirty="0">
                <a:solidFill>
                  <a:srgbClr val="006666"/>
                </a:solidFill>
                <a:latin typeface="Myriad Roman" pitchFamily="34" charset="0"/>
              </a:rPr>
              <a:t>TIF Discussion…</a:t>
            </a:r>
          </a:p>
        </p:txBody>
      </p:sp>
    </p:spTree>
    <p:extLst>
      <p:ext uri="{BB962C8B-B14F-4D97-AF65-F5344CB8AC3E}">
        <p14:creationId xmlns:p14="http://schemas.microsoft.com/office/powerpoint/2010/main" val="766467528"/>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207155-329D-5CC1-9C07-D3CCC363917A}"/>
              </a:ext>
            </a:extLst>
          </p:cNvPr>
          <p:cNvSpPr>
            <a:spLocks noGrp="1"/>
          </p:cNvSpPr>
          <p:nvPr>
            <p:ph type="sldNum" sz="quarter" idx="4"/>
          </p:nvPr>
        </p:nvSpPr>
        <p:spPr/>
        <p:txBody>
          <a:bodyPr/>
          <a:lstStyle/>
          <a:p>
            <a:pPr fontAlgn="base">
              <a:spcBef>
                <a:spcPct val="0"/>
              </a:spcBef>
              <a:spcAft>
                <a:spcPct val="0"/>
              </a:spcAft>
            </a:pPr>
            <a:r>
              <a:rPr lang="en-US">
                <a:ln>
                  <a:noFill/>
                </a:ln>
                <a:latin typeface="Arial" charset="0"/>
              </a:rPr>
              <a:t>-</a:t>
            </a:r>
            <a:r>
              <a:rPr lang="en-US">
                <a:latin typeface="Arial" charset="0"/>
              </a:rPr>
              <a:t> </a:t>
            </a:r>
            <a:fld id="{07E484A8-8E26-4ECF-B19B-6A912EAD88A0}" type="slidenum">
              <a:rPr lang="en-US" smtClean="0">
                <a:ln>
                  <a:noFill/>
                </a:ln>
                <a:latin typeface="Arial" charset="0"/>
              </a:rPr>
              <a:pPr fontAlgn="base">
                <a:spcBef>
                  <a:spcPct val="0"/>
                </a:spcBef>
                <a:spcAft>
                  <a:spcPct val="0"/>
                </a:spcAft>
              </a:pPr>
              <a:t>21</a:t>
            </a:fld>
            <a:r>
              <a:rPr lang="en-US">
                <a:latin typeface="Arial" charset="0"/>
              </a:rPr>
              <a:t> </a:t>
            </a:r>
            <a:r>
              <a:rPr lang="en-US">
                <a:ln>
                  <a:noFill/>
                </a:ln>
                <a:latin typeface="Arial" charset="0"/>
              </a:rPr>
              <a:t>-</a:t>
            </a:r>
            <a:endParaRPr lang="en-US" dirty="0">
              <a:ln>
                <a:noFill/>
              </a:ln>
              <a:latin typeface="Arial" charset="0"/>
            </a:endParaRPr>
          </a:p>
        </p:txBody>
      </p:sp>
      <p:pic>
        <p:nvPicPr>
          <p:cNvPr id="6" name="Picture 5" descr="Map&#10;&#10;Description automatically generated">
            <a:extLst>
              <a:ext uri="{FF2B5EF4-FFF2-40B4-BE49-F238E27FC236}">
                <a16:creationId xmlns:a16="http://schemas.microsoft.com/office/drawing/2014/main" id="{46605D24-C6A9-975D-5063-6429C523CF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206" t="5690" r="24714" b="11870"/>
          <a:stretch/>
        </p:blipFill>
        <p:spPr>
          <a:xfrm>
            <a:off x="6397190" y="1147047"/>
            <a:ext cx="4810700" cy="4927322"/>
          </a:xfrm>
          <a:prstGeom prst="rect">
            <a:avLst/>
          </a:prstGeom>
          <a:ln>
            <a:solidFill>
              <a:schemeClr val="tx1"/>
            </a:solidFill>
          </a:ln>
          <a:effectLst>
            <a:outerShdw blurRad="50800" dist="38100" dir="2700000" algn="tl" rotWithShape="0">
              <a:prstClr val="black">
                <a:alpha val="40000"/>
              </a:prstClr>
            </a:outerShdw>
          </a:effectLst>
        </p:spPr>
      </p:pic>
      <p:graphicFrame>
        <p:nvGraphicFramePr>
          <p:cNvPr id="9" name="Table 9">
            <a:extLst>
              <a:ext uri="{FF2B5EF4-FFF2-40B4-BE49-F238E27FC236}">
                <a16:creationId xmlns:a16="http://schemas.microsoft.com/office/drawing/2014/main" id="{31E9DC64-ED6E-77BF-AB68-1BCE5DACAC48}"/>
              </a:ext>
            </a:extLst>
          </p:cNvPr>
          <p:cNvGraphicFramePr>
            <a:graphicFrameLocks noGrp="1"/>
          </p:cNvGraphicFramePr>
          <p:nvPr>
            <p:extLst>
              <p:ext uri="{D42A27DB-BD31-4B8C-83A1-F6EECF244321}">
                <p14:modId xmlns:p14="http://schemas.microsoft.com/office/powerpoint/2010/main" val="2763961193"/>
              </p:ext>
            </p:extLst>
          </p:nvPr>
        </p:nvGraphicFramePr>
        <p:xfrm>
          <a:off x="798157" y="1928078"/>
          <a:ext cx="5055270" cy="3407716"/>
        </p:xfrm>
        <a:graphic>
          <a:graphicData uri="http://schemas.openxmlformats.org/drawingml/2006/table">
            <a:tbl>
              <a:tblPr firstRow="1" bandRow="1">
                <a:tableStyleId>{2D5ABB26-0587-4C30-8999-92F81FD0307C}</a:tableStyleId>
              </a:tblPr>
              <a:tblGrid>
                <a:gridCol w="2644049">
                  <a:extLst>
                    <a:ext uri="{9D8B030D-6E8A-4147-A177-3AD203B41FA5}">
                      <a16:colId xmlns:a16="http://schemas.microsoft.com/office/drawing/2014/main" val="839704106"/>
                    </a:ext>
                  </a:extLst>
                </a:gridCol>
                <a:gridCol w="2411221">
                  <a:extLst>
                    <a:ext uri="{9D8B030D-6E8A-4147-A177-3AD203B41FA5}">
                      <a16:colId xmlns:a16="http://schemas.microsoft.com/office/drawing/2014/main" val="1101171278"/>
                    </a:ext>
                  </a:extLst>
                </a:gridCol>
              </a:tblGrid>
              <a:tr h="3407716">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b="1" u="none" baseline="0" dirty="0">
                          <a:solidFill>
                            <a:srgbClr val="006666"/>
                          </a:solidFill>
                        </a:rPr>
                        <a:t> District #2</a:t>
                      </a:r>
                    </a:p>
                    <a:p>
                      <a:pPr marL="0" marR="0" lvl="0" indent="0" algn="l" defTabSz="914400" rtl="0" eaLnBrk="1" fontAlgn="auto" latinLnBrk="0" hangingPunct="1">
                        <a:lnSpc>
                          <a:spcPct val="150000"/>
                        </a:lnSpc>
                        <a:spcBef>
                          <a:spcPts val="0"/>
                        </a:spcBef>
                        <a:spcAft>
                          <a:spcPts val="0"/>
                        </a:spcAft>
                        <a:buClrTx/>
                        <a:buSzTx/>
                        <a:buFontTx/>
                        <a:buNone/>
                        <a:tabLst/>
                        <a:defRPr/>
                      </a:pPr>
                      <a:r>
                        <a:rPr lang="en-US" b="1" u="none" baseline="0" dirty="0">
                          <a:solidFill>
                            <a:srgbClr val="006666"/>
                          </a:solidFill>
                        </a:rPr>
                        <a:t> Effective Date</a:t>
                      </a:r>
                    </a:p>
                    <a:p>
                      <a:pPr marL="0" marR="0" lvl="0" indent="0" algn="l" defTabSz="914400" rtl="0" eaLnBrk="1" fontAlgn="auto" latinLnBrk="0" hangingPunct="1">
                        <a:lnSpc>
                          <a:spcPct val="150000"/>
                        </a:lnSpc>
                        <a:spcBef>
                          <a:spcPts val="0"/>
                        </a:spcBef>
                        <a:spcAft>
                          <a:spcPts val="0"/>
                        </a:spcAft>
                        <a:buClrTx/>
                        <a:buSzTx/>
                        <a:buFontTx/>
                        <a:buNone/>
                        <a:tabLst/>
                        <a:defRPr/>
                      </a:pPr>
                      <a:r>
                        <a:rPr lang="en-US" b="1" u="none" baseline="0" dirty="0">
                          <a:solidFill>
                            <a:srgbClr val="006666"/>
                          </a:solidFill>
                        </a:rPr>
                        <a:t> Termination Date</a:t>
                      </a:r>
                    </a:p>
                    <a:p>
                      <a:pPr marL="0" marR="0" lvl="0" indent="0" algn="l" defTabSz="914400" rtl="0" eaLnBrk="1" fontAlgn="auto" latinLnBrk="0" hangingPunct="1">
                        <a:lnSpc>
                          <a:spcPct val="150000"/>
                        </a:lnSpc>
                        <a:spcBef>
                          <a:spcPts val="0"/>
                        </a:spcBef>
                        <a:spcAft>
                          <a:spcPts val="0"/>
                        </a:spcAft>
                        <a:buClrTx/>
                        <a:buSzTx/>
                        <a:buFontTx/>
                        <a:buNone/>
                        <a:tabLst/>
                        <a:defRPr/>
                      </a:pPr>
                      <a:r>
                        <a:rPr lang="en-US" b="1" u="none" baseline="0" dirty="0">
                          <a:solidFill>
                            <a:srgbClr val="006666"/>
                          </a:solidFill>
                        </a:rPr>
                        <a:t> Acreage</a:t>
                      </a:r>
                    </a:p>
                    <a:p>
                      <a:pPr marL="0" marR="0" lvl="0" indent="0" algn="l" defTabSz="914400" rtl="0" eaLnBrk="1" fontAlgn="auto" latinLnBrk="0" hangingPunct="1">
                        <a:lnSpc>
                          <a:spcPct val="150000"/>
                        </a:lnSpc>
                        <a:spcBef>
                          <a:spcPts val="0"/>
                        </a:spcBef>
                        <a:spcAft>
                          <a:spcPts val="0"/>
                        </a:spcAft>
                        <a:buClrTx/>
                        <a:buSzTx/>
                        <a:buFontTx/>
                        <a:buNone/>
                        <a:tabLst/>
                        <a:defRPr/>
                      </a:pPr>
                      <a:r>
                        <a:rPr lang="en-US" b="1" u="none" baseline="0" dirty="0">
                          <a:solidFill>
                            <a:srgbClr val="006666"/>
                          </a:solidFill>
                        </a:rPr>
                        <a:t> Acreage % of County</a:t>
                      </a:r>
                    </a:p>
                    <a:p>
                      <a:pPr marL="0" marR="0" lvl="0" indent="0" algn="l" defTabSz="914400" rtl="0" eaLnBrk="1" fontAlgn="auto" latinLnBrk="0" hangingPunct="1">
                        <a:lnSpc>
                          <a:spcPct val="150000"/>
                        </a:lnSpc>
                        <a:spcBef>
                          <a:spcPts val="0"/>
                        </a:spcBef>
                        <a:spcAft>
                          <a:spcPts val="0"/>
                        </a:spcAft>
                        <a:buClrTx/>
                        <a:buSzTx/>
                        <a:buFontTx/>
                        <a:buNone/>
                        <a:tabLst/>
                        <a:defRPr/>
                      </a:pPr>
                      <a:r>
                        <a:rPr lang="en-US" b="1" u="none" baseline="0" dirty="0">
                          <a:solidFill>
                            <a:srgbClr val="006666"/>
                          </a:solidFill>
                        </a:rPr>
                        <a:t> Amount Approved</a:t>
                      </a:r>
                    </a:p>
                    <a:p>
                      <a:pPr marL="0" marR="0" lvl="0" indent="0" algn="l" defTabSz="914400" rtl="0" eaLnBrk="1" fontAlgn="auto" latinLnBrk="0" hangingPunct="1">
                        <a:lnSpc>
                          <a:spcPct val="150000"/>
                        </a:lnSpc>
                        <a:spcBef>
                          <a:spcPts val="0"/>
                        </a:spcBef>
                        <a:spcAft>
                          <a:spcPts val="0"/>
                        </a:spcAft>
                        <a:buClrTx/>
                        <a:buSzTx/>
                        <a:buFontTx/>
                        <a:buNone/>
                        <a:tabLst/>
                        <a:defRPr/>
                      </a:pPr>
                      <a:r>
                        <a:rPr lang="en-US" b="1" u="none" baseline="0" dirty="0">
                          <a:solidFill>
                            <a:srgbClr val="006666"/>
                          </a:solidFill>
                        </a:rPr>
                        <a:t> Amount Obligated</a:t>
                      </a:r>
                    </a:p>
                    <a:p>
                      <a:pPr marL="0" marR="0" lvl="0" indent="0" algn="l" defTabSz="914400" rtl="0" eaLnBrk="1" fontAlgn="auto" latinLnBrk="0" hangingPunct="1">
                        <a:lnSpc>
                          <a:spcPct val="150000"/>
                        </a:lnSpc>
                        <a:spcBef>
                          <a:spcPts val="0"/>
                        </a:spcBef>
                        <a:spcAft>
                          <a:spcPts val="0"/>
                        </a:spcAft>
                        <a:buClrTx/>
                        <a:buSzTx/>
                        <a:buFontTx/>
                        <a:buNone/>
                        <a:tabLst/>
                        <a:defRPr/>
                      </a:pPr>
                      <a:r>
                        <a:rPr lang="en-US" b="1" u="none" baseline="0" dirty="0">
                          <a:solidFill>
                            <a:srgbClr val="006666"/>
                          </a:solidFill>
                        </a:rPr>
                        <a:t> Public Financing Investor</a:t>
                      </a:r>
                    </a:p>
                  </a:txBody>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800" i="1" baseline="0" dirty="0">
                          <a:solidFill>
                            <a:srgbClr val="006666"/>
                          </a:solidFill>
                        </a:rPr>
                        <a:t>Charles Pointe</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1800" i="1" baseline="0" dirty="0">
                          <a:solidFill>
                            <a:srgbClr val="006666"/>
                          </a:solidFill>
                        </a:rPr>
                        <a:t>12-01-05</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1800" i="1" baseline="0" dirty="0">
                          <a:solidFill>
                            <a:srgbClr val="006666"/>
                          </a:solidFill>
                        </a:rPr>
                        <a:t>12-01-35</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1800" i="1" baseline="0" dirty="0">
                          <a:solidFill>
                            <a:srgbClr val="006666"/>
                          </a:solidFill>
                        </a:rPr>
                        <a:t>1,700</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1800" i="1" baseline="0" dirty="0">
                          <a:solidFill>
                            <a:srgbClr val="006666"/>
                          </a:solidFill>
                        </a:rPr>
                        <a:t>0.63699%</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1800" i="1" baseline="0" dirty="0">
                          <a:solidFill>
                            <a:srgbClr val="006666"/>
                          </a:solidFill>
                        </a:rPr>
                        <a:t>$97M</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1800" i="1" baseline="0" dirty="0">
                          <a:solidFill>
                            <a:srgbClr val="006666"/>
                          </a:solidFill>
                        </a:rPr>
                        <a:t>$32M</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1800" i="1" baseline="0" dirty="0">
                          <a:solidFill>
                            <a:srgbClr val="006666"/>
                          </a:solidFill>
                        </a:rPr>
                        <a:t>Invesco/Oppenheimer</a:t>
                      </a:r>
                      <a:endParaRPr lang="en-US" sz="800" dirty="0"/>
                    </a:p>
                  </a:txBody>
                  <a:tcPr/>
                </a:tc>
                <a:extLst>
                  <a:ext uri="{0D108BD9-81ED-4DB2-BD59-A6C34878D82A}">
                    <a16:rowId xmlns:a16="http://schemas.microsoft.com/office/drawing/2014/main" val="1147119242"/>
                  </a:ext>
                </a:extLst>
              </a:tr>
            </a:tbl>
          </a:graphicData>
        </a:graphic>
      </p:graphicFrame>
      <p:sp>
        <p:nvSpPr>
          <p:cNvPr id="10" name="Title 1">
            <a:extLst>
              <a:ext uri="{FF2B5EF4-FFF2-40B4-BE49-F238E27FC236}">
                <a16:creationId xmlns:a16="http://schemas.microsoft.com/office/drawing/2014/main" id="{08A69834-B0A7-73EF-7E8D-ED4F098B2274}"/>
              </a:ext>
            </a:extLst>
          </p:cNvPr>
          <p:cNvSpPr txBox="1">
            <a:spLocks/>
          </p:cNvSpPr>
          <p:nvPr/>
        </p:nvSpPr>
        <p:spPr bwMode="auto">
          <a:xfrm>
            <a:off x="1720926" y="250728"/>
            <a:ext cx="8978747" cy="677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buFont typeface="Wingdings" pitchFamily="2" charset="2"/>
              <a:defRPr sz="2400" b="1" i="1">
                <a:solidFill>
                  <a:srgbClr val="006666"/>
                </a:solidFill>
                <a:latin typeface="+mn-lt"/>
                <a:ea typeface="+mn-ea"/>
                <a:cs typeface="+mn-cs"/>
              </a:defRPr>
            </a:lvl1pPr>
            <a:lvl2pPr marL="742950" indent="-285750" algn="ctr" rtl="0" eaLnBrk="0" fontAlgn="base" hangingPunct="0">
              <a:spcBef>
                <a:spcPct val="20000"/>
              </a:spcBef>
              <a:spcAft>
                <a:spcPct val="0"/>
              </a:spcAft>
              <a:buFont typeface="Wingdings" pitchFamily="2" charset="2"/>
              <a:defRPr>
                <a:solidFill>
                  <a:srgbClr val="006666"/>
                </a:solidFill>
                <a:latin typeface="+mn-lt"/>
              </a:defRPr>
            </a:lvl2pPr>
            <a:lvl3pPr marL="1143000" indent="-228600" algn="ctr" rtl="0" eaLnBrk="0" fontAlgn="base" hangingPunct="0">
              <a:spcBef>
                <a:spcPct val="20000"/>
              </a:spcBef>
              <a:spcAft>
                <a:spcPct val="0"/>
              </a:spcAft>
              <a:defRPr sz="2400" b="1" i="1">
                <a:solidFill>
                  <a:srgbClr val="006666"/>
                </a:solidFill>
                <a:latin typeface="+mn-lt"/>
              </a:defRPr>
            </a:lvl3pPr>
            <a:lvl4pPr marL="1600200" indent="-228600" algn="l" rtl="0" eaLnBrk="0" fontAlgn="base" hangingPunct="0">
              <a:spcBef>
                <a:spcPct val="20000"/>
              </a:spcBef>
              <a:spcAft>
                <a:spcPct val="0"/>
              </a:spcAft>
              <a:buFont typeface="Arial" charset="0"/>
              <a:defRPr sz="2000" b="1" i="1">
                <a:solidFill>
                  <a:srgbClr val="006666"/>
                </a:solidFill>
                <a:latin typeface="+mn-lt"/>
              </a:defRPr>
            </a:lvl4pPr>
            <a:lvl5pPr marL="2057400" indent="-228600" algn="l" rtl="0" eaLnBrk="0" fontAlgn="base" hangingPunct="0">
              <a:spcBef>
                <a:spcPct val="20000"/>
              </a:spcBef>
              <a:spcAft>
                <a:spcPct val="0"/>
              </a:spcAft>
              <a:defRPr sz="2000" b="1" i="1">
                <a:solidFill>
                  <a:srgbClr val="006666"/>
                </a:solidFill>
                <a:latin typeface="+mn-lt"/>
              </a:defRPr>
            </a:lvl5pPr>
            <a:lvl6pPr marL="2514600" indent="-228600" algn="l" rtl="0" fontAlgn="base">
              <a:spcBef>
                <a:spcPct val="20000"/>
              </a:spcBef>
              <a:spcAft>
                <a:spcPct val="0"/>
              </a:spcAft>
              <a:defRPr sz="2000" b="1" i="1">
                <a:solidFill>
                  <a:srgbClr val="006666"/>
                </a:solidFill>
                <a:latin typeface="+mn-lt"/>
              </a:defRPr>
            </a:lvl6pPr>
            <a:lvl7pPr marL="2971800" indent="-228600" algn="l" rtl="0" fontAlgn="base">
              <a:spcBef>
                <a:spcPct val="20000"/>
              </a:spcBef>
              <a:spcAft>
                <a:spcPct val="0"/>
              </a:spcAft>
              <a:defRPr sz="2000" b="1" i="1">
                <a:solidFill>
                  <a:srgbClr val="006666"/>
                </a:solidFill>
                <a:latin typeface="+mn-lt"/>
              </a:defRPr>
            </a:lvl7pPr>
            <a:lvl8pPr marL="3429000" indent="-228600" algn="l" rtl="0" fontAlgn="base">
              <a:spcBef>
                <a:spcPct val="20000"/>
              </a:spcBef>
              <a:spcAft>
                <a:spcPct val="0"/>
              </a:spcAft>
              <a:defRPr sz="2000" b="1" i="1">
                <a:solidFill>
                  <a:srgbClr val="006666"/>
                </a:solidFill>
                <a:latin typeface="+mn-lt"/>
              </a:defRPr>
            </a:lvl8pPr>
            <a:lvl9pPr marL="3886200" indent="-228600" algn="l" rtl="0" fontAlgn="base">
              <a:spcBef>
                <a:spcPct val="20000"/>
              </a:spcBef>
              <a:spcAft>
                <a:spcPct val="0"/>
              </a:spcAft>
              <a:defRPr sz="2000" b="1" i="1">
                <a:solidFill>
                  <a:srgbClr val="006666"/>
                </a:solidFill>
                <a:latin typeface="+mn-lt"/>
              </a:defRPr>
            </a:lvl9pPr>
          </a:lstStyle>
          <a:p>
            <a:pPr algn="just" eaLnBrk="1" hangingPunct="1">
              <a:spcBef>
                <a:spcPts val="600"/>
              </a:spcBef>
            </a:pPr>
            <a:r>
              <a:rPr lang="en-US" sz="2800" dirty="0">
                <a:solidFill>
                  <a:srgbClr val="006673"/>
                </a:solidFill>
              </a:rPr>
              <a:t>Harrison County Development District Property TIF Details</a:t>
            </a:r>
          </a:p>
        </p:txBody>
      </p:sp>
    </p:spTree>
    <p:extLst>
      <p:ext uri="{BB962C8B-B14F-4D97-AF65-F5344CB8AC3E}">
        <p14:creationId xmlns:p14="http://schemas.microsoft.com/office/powerpoint/2010/main" val="1450093846"/>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71069A-6767-F8F9-8427-E159B731DC61}"/>
              </a:ext>
            </a:extLst>
          </p:cNvPr>
          <p:cNvSpPr>
            <a:spLocks noGrp="1"/>
          </p:cNvSpPr>
          <p:nvPr>
            <p:ph type="sldNum" sz="quarter" idx="4"/>
          </p:nvPr>
        </p:nvSpPr>
        <p:spPr/>
        <p:txBody>
          <a:bodyPr/>
          <a:lstStyle/>
          <a:p>
            <a:pPr fontAlgn="base">
              <a:spcBef>
                <a:spcPct val="0"/>
              </a:spcBef>
              <a:spcAft>
                <a:spcPct val="0"/>
              </a:spcAft>
            </a:pPr>
            <a:r>
              <a:rPr lang="en-US">
                <a:ln>
                  <a:noFill/>
                </a:ln>
                <a:latin typeface="Arial" charset="0"/>
              </a:rPr>
              <a:t>-</a:t>
            </a:r>
            <a:r>
              <a:rPr lang="en-US">
                <a:latin typeface="Arial" charset="0"/>
              </a:rPr>
              <a:t> </a:t>
            </a:r>
            <a:fld id="{07E484A8-8E26-4ECF-B19B-6A912EAD88A0}" type="slidenum">
              <a:rPr lang="en-US" smtClean="0">
                <a:ln>
                  <a:noFill/>
                </a:ln>
                <a:latin typeface="Arial" charset="0"/>
              </a:rPr>
              <a:pPr fontAlgn="base">
                <a:spcBef>
                  <a:spcPct val="0"/>
                </a:spcBef>
                <a:spcAft>
                  <a:spcPct val="0"/>
                </a:spcAft>
              </a:pPr>
              <a:t>22</a:t>
            </a:fld>
            <a:r>
              <a:rPr lang="en-US">
                <a:latin typeface="Arial" charset="0"/>
              </a:rPr>
              <a:t> </a:t>
            </a:r>
            <a:r>
              <a:rPr lang="en-US">
                <a:ln>
                  <a:noFill/>
                </a:ln>
                <a:latin typeface="Arial" charset="0"/>
              </a:rPr>
              <a:t>-</a:t>
            </a:r>
            <a:endParaRPr lang="en-US" dirty="0">
              <a:ln>
                <a:noFill/>
              </a:ln>
              <a:latin typeface="Arial" charset="0"/>
            </a:endParaRPr>
          </a:p>
        </p:txBody>
      </p:sp>
      <p:graphicFrame>
        <p:nvGraphicFramePr>
          <p:cNvPr id="3" name="Object 2">
            <a:extLst>
              <a:ext uri="{FF2B5EF4-FFF2-40B4-BE49-F238E27FC236}">
                <a16:creationId xmlns:a16="http://schemas.microsoft.com/office/drawing/2014/main" id="{1D3590A6-B266-0F5C-F93E-E4073BFE6495}"/>
              </a:ext>
            </a:extLst>
          </p:cNvPr>
          <p:cNvGraphicFramePr>
            <a:graphicFrameLocks noChangeAspect="1"/>
          </p:cNvGraphicFramePr>
          <p:nvPr>
            <p:extLst>
              <p:ext uri="{D42A27DB-BD31-4B8C-83A1-F6EECF244321}">
                <p14:modId xmlns:p14="http://schemas.microsoft.com/office/powerpoint/2010/main" val="2451901307"/>
              </p:ext>
            </p:extLst>
          </p:nvPr>
        </p:nvGraphicFramePr>
        <p:xfrm>
          <a:off x="3387516" y="462811"/>
          <a:ext cx="5350055" cy="6968022"/>
        </p:xfrm>
        <a:graphic>
          <a:graphicData uri="http://schemas.openxmlformats.org/presentationml/2006/ole">
            <mc:AlternateContent xmlns:mc="http://schemas.openxmlformats.org/markup-compatibility/2006">
              <mc:Choice xmlns:v="urn:schemas-microsoft-com:vml" Requires="v">
                <p:oleObj name="Document" r:id="rId2" imgW="6547437" imgH="8532926" progId="Word.Document.12">
                  <p:embed/>
                </p:oleObj>
              </mc:Choice>
              <mc:Fallback>
                <p:oleObj name="Document" r:id="rId2" imgW="6547437" imgH="8532926" progId="Word.Document.12">
                  <p:embed/>
                  <p:pic>
                    <p:nvPicPr>
                      <p:cNvPr id="3" name="Object 2">
                        <a:extLst>
                          <a:ext uri="{FF2B5EF4-FFF2-40B4-BE49-F238E27FC236}">
                            <a16:creationId xmlns:a16="http://schemas.microsoft.com/office/drawing/2014/main" id="{1D3590A6-B266-0F5C-F93E-E4073BFE6495}"/>
                          </a:ext>
                        </a:extLst>
                      </p:cNvPr>
                      <p:cNvPicPr/>
                      <p:nvPr/>
                    </p:nvPicPr>
                    <p:blipFill>
                      <a:blip r:embed="rId3"/>
                      <a:stretch>
                        <a:fillRect/>
                      </a:stretch>
                    </p:blipFill>
                    <p:spPr>
                      <a:xfrm>
                        <a:off x="3387516" y="462811"/>
                        <a:ext cx="5350055" cy="6968022"/>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FBEF41C0-48CF-7062-FCCC-EF4BF54DCC35}"/>
              </a:ext>
            </a:extLst>
          </p:cNvPr>
          <p:cNvSpPr txBox="1"/>
          <p:nvPr/>
        </p:nvSpPr>
        <p:spPr>
          <a:xfrm>
            <a:off x="4469153" y="231979"/>
            <a:ext cx="3197933" cy="461665"/>
          </a:xfrm>
          <a:prstGeom prst="rect">
            <a:avLst/>
          </a:prstGeom>
          <a:noFill/>
        </p:spPr>
        <p:txBody>
          <a:bodyPr wrap="square">
            <a:spAutoFit/>
          </a:bodyPr>
          <a:lstStyle/>
          <a:p>
            <a:r>
              <a:rPr lang="en-US" sz="2400" b="1" i="1" u="sng" dirty="0">
                <a:ln>
                  <a:noFill/>
                </a:ln>
                <a:solidFill>
                  <a:srgbClr val="006666"/>
                </a:solidFill>
                <a:latin typeface="Calibri" panose="020F0502020204030204" pitchFamily="34" charset="0"/>
                <a:ea typeface="Calibri" panose="020F0502020204030204" pitchFamily="34" charset="0"/>
                <a:cs typeface="Times New Roman" panose="02020603050405020304" pitchFamily="18" charset="0"/>
              </a:rPr>
              <a:t>TIF </a:t>
            </a:r>
            <a:r>
              <a:rPr lang="en-US" sz="2400" b="1" i="1" u="sng" dirty="0">
                <a:ln>
                  <a:noFill/>
                </a:ln>
                <a:solidFill>
                  <a:srgbClr val="006666"/>
                </a:solidFill>
                <a:ea typeface="Calibri" panose="020F0502020204030204" pitchFamily="34" charset="0"/>
                <a:cs typeface="Times New Roman" panose="02020603050405020304" pitchFamily="18" charset="0"/>
              </a:rPr>
              <a:t>PROCESS SUMMARY</a:t>
            </a:r>
            <a:endParaRPr lang="en-US" sz="2400" i="1" u="sng" dirty="0">
              <a:solidFill>
                <a:srgbClr val="006666"/>
              </a:solidFill>
            </a:endParaRPr>
          </a:p>
        </p:txBody>
      </p:sp>
    </p:spTree>
    <p:extLst>
      <p:ext uri="{BB962C8B-B14F-4D97-AF65-F5344CB8AC3E}">
        <p14:creationId xmlns:p14="http://schemas.microsoft.com/office/powerpoint/2010/main" val="10435344"/>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bwMode="auto">
          <a:xfrm>
            <a:off x="581720" y="274638"/>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b="1" i="1" dirty="0">
                <a:solidFill>
                  <a:srgbClr val="006666"/>
                </a:solidFill>
                <a:latin typeface="Myriad Roman" pitchFamily="34" charset="0"/>
              </a:rPr>
              <a:t>Charles Pointe Property and Excise TIF Districts Areas</a:t>
            </a:r>
            <a:endParaRPr lang="en-US" sz="2800" i="1" dirty="0"/>
          </a:p>
        </p:txBody>
      </p:sp>
      <p:sp>
        <p:nvSpPr>
          <p:cNvPr id="3" name="Slide Number Placeholder 2"/>
          <p:cNvSpPr>
            <a:spLocks noGrp="1"/>
          </p:cNvSpPr>
          <p:nvPr>
            <p:ph type="sldNum" sz="quarter" idx="4"/>
          </p:nvPr>
        </p:nvSpPr>
        <p:spPr/>
        <p:txBody>
          <a:bodyPr/>
          <a:lstStyle/>
          <a:p>
            <a:pPr fontAlgn="base">
              <a:spcBef>
                <a:spcPct val="0"/>
              </a:spcBef>
              <a:spcAft>
                <a:spcPct val="0"/>
              </a:spcAft>
            </a:pPr>
            <a:r>
              <a:rPr lang="en-US" dirty="0">
                <a:ln>
                  <a:noFill/>
                </a:ln>
                <a:solidFill>
                  <a:schemeClr val="bg1">
                    <a:lumMod val="75000"/>
                  </a:schemeClr>
                </a:solidFill>
                <a:latin typeface="Arial" charset="0"/>
              </a:rPr>
              <a:t>- </a:t>
            </a:r>
            <a:fld id="{07E484A8-8E26-4ECF-B19B-6A912EAD88A0}" type="slidenum">
              <a:rPr lang="en-US" smtClean="0">
                <a:ln>
                  <a:noFill/>
                </a:ln>
                <a:solidFill>
                  <a:schemeClr val="bg1">
                    <a:lumMod val="75000"/>
                  </a:schemeClr>
                </a:solidFill>
                <a:latin typeface="Arial" charset="0"/>
              </a:rPr>
              <a:pPr fontAlgn="base">
                <a:spcBef>
                  <a:spcPct val="0"/>
                </a:spcBef>
                <a:spcAft>
                  <a:spcPct val="0"/>
                </a:spcAft>
              </a:pPr>
              <a:t>23</a:t>
            </a:fld>
            <a:r>
              <a:rPr lang="en-US" dirty="0">
                <a:ln>
                  <a:noFill/>
                </a:ln>
                <a:solidFill>
                  <a:schemeClr val="bg1">
                    <a:lumMod val="75000"/>
                  </a:schemeClr>
                </a:solidFill>
                <a:latin typeface="Arial" charset="0"/>
              </a:rPr>
              <a:t> -</a:t>
            </a:r>
          </a:p>
        </p:txBody>
      </p:sp>
      <p:pic>
        <p:nvPicPr>
          <p:cNvPr id="4" name="Picture 3" descr="Map&#10;&#10;Description automatically generated">
            <a:extLst>
              <a:ext uri="{FF2B5EF4-FFF2-40B4-BE49-F238E27FC236}">
                <a16:creationId xmlns:a16="http://schemas.microsoft.com/office/drawing/2014/main" id="{1B74B5C8-205C-F8F6-0499-250339BD7E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98" t="1511" r="1713" b="1429"/>
          <a:stretch/>
        </p:blipFill>
        <p:spPr>
          <a:xfrm>
            <a:off x="1744000" y="862381"/>
            <a:ext cx="8648240" cy="5640637"/>
          </a:xfrm>
          <a:prstGeom prst="rect">
            <a:avLst/>
          </a:prstGeom>
          <a:ln>
            <a:solidFill>
              <a:schemeClr val="tx1"/>
            </a:solidFill>
          </a:ln>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239874368"/>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id="{92FCF049-1EF0-7F5F-BD2F-09840F878A68}"/>
              </a:ext>
            </a:extLst>
          </p:cNvPr>
          <p:cNvGraphicFramePr>
            <a:graphicFrameLocks noChangeAspect="1"/>
          </p:cNvGraphicFramePr>
          <p:nvPr>
            <p:extLst>
              <p:ext uri="{D42A27DB-BD31-4B8C-83A1-F6EECF244321}">
                <p14:modId xmlns:p14="http://schemas.microsoft.com/office/powerpoint/2010/main" val="755602185"/>
              </p:ext>
            </p:extLst>
          </p:nvPr>
        </p:nvGraphicFramePr>
        <p:xfrm>
          <a:off x="566738" y="760413"/>
          <a:ext cx="11037887" cy="6245225"/>
        </p:xfrm>
        <a:graphic>
          <a:graphicData uri="http://schemas.openxmlformats.org/presentationml/2006/ole">
            <mc:AlternateContent xmlns:mc="http://schemas.openxmlformats.org/markup-compatibility/2006">
              <mc:Choice xmlns:v="urn:schemas-microsoft-com:vml" Requires="v">
                <p:oleObj name="Document" r:id="rId2" imgW="8256039" imgH="4661869" progId="Word.Document.12">
                  <p:embed/>
                </p:oleObj>
              </mc:Choice>
              <mc:Fallback>
                <p:oleObj name="Document" r:id="rId2" imgW="8256039" imgH="4661869" progId="Word.Document.12">
                  <p:embed/>
                  <p:pic>
                    <p:nvPicPr>
                      <p:cNvPr id="0" name=""/>
                      <p:cNvPicPr/>
                      <p:nvPr/>
                    </p:nvPicPr>
                    <p:blipFill>
                      <a:blip r:embed="rId3"/>
                      <a:stretch>
                        <a:fillRect/>
                      </a:stretch>
                    </p:blipFill>
                    <p:spPr>
                      <a:xfrm>
                        <a:off x="566738" y="760413"/>
                        <a:ext cx="11037887" cy="62452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F400D14-6AAE-D178-2143-A5F202E16C2A}"/>
              </a:ext>
            </a:extLst>
          </p:cNvPr>
          <p:cNvSpPr txBox="1">
            <a:spLocks/>
          </p:cNvSpPr>
          <p:nvPr/>
        </p:nvSpPr>
        <p:spPr bwMode="auto">
          <a:xfrm>
            <a:off x="1485731" y="188325"/>
            <a:ext cx="9237688" cy="677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buFont typeface="Wingdings" pitchFamily="2" charset="2"/>
              <a:defRPr sz="2400" b="1" i="1">
                <a:solidFill>
                  <a:srgbClr val="006666"/>
                </a:solidFill>
                <a:latin typeface="+mn-lt"/>
                <a:ea typeface="+mn-ea"/>
                <a:cs typeface="+mn-cs"/>
              </a:defRPr>
            </a:lvl1pPr>
            <a:lvl2pPr marL="742950" indent="-285750" algn="ctr" rtl="0" eaLnBrk="0" fontAlgn="base" hangingPunct="0">
              <a:spcBef>
                <a:spcPct val="20000"/>
              </a:spcBef>
              <a:spcAft>
                <a:spcPct val="0"/>
              </a:spcAft>
              <a:buFont typeface="Wingdings" pitchFamily="2" charset="2"/>
              <a:defRPr>
                <a:solidFill>
                  <a:srgbClr val="006666"/>
                </a:solidFill>
                <a:latin typeface="+mn-lt"/>
              </a:defRPr>
            </a:lvl2pPr>
            <a:lvl3pPr marL="1143000" indent="-228600" algn="ctr" rtl="0" eaLnBrk="0" fontAlgn="base" hangingPunct="0">
              <a:spcBef>
                <a:spcPct val="20000"/>
              </a:spcBef>
              <a:spcAft>
                <a:spcPct val="0"/>
              </a:spcAft>
              <a:defRPr sz="2400" b="1" i="1">
                <a:solidFill>
                  <a:srgbClr val="006666"/>
                </a:solidFill>
                <a:latin typeface="+mn-lt"/>
              </a:defRPr>
            </a:lvl3pPr>
            <a:lvl4pPr marL="1600200" indent="-228600" algn="l" rtl="0" eaLnBrk="0" fontAlgn="base" hangingPunct="0">
              <a:spcBef>
                <a:spcPct val="20000"/>
              </a:spcBef>
              <a:spcAft>
                <a:spcPct val="0"/>
              </a:spcAft>
              <a:buFont typeface="Arial" charset="0"/>
              <a:defRPr sz="2000" b="1" i="1">
                <a:solidFill>
                  <a:srgbClr val="006666"/>
                </a:solidFill>
                <a:latin typeface="+mn-lt"/>
              </a:defRPr>
            </a:lvl4pPr>
            <a:lvl5pPr marL="2057400" indent="-228600" algn="l" rtl="0" eaLnBrk="0" fontAlgn="base" hangingPunct="0">
              <a:spcBef>
                <a:spcPct val="20000"/>
              </a:spcBef>
              <a:spcAft>
                <a:spcPct val="0"/>
              </a:spcAft>
              <a:defRPr sz="2000" b="1" i="1">
                <a:solidFill>
                  <a:srgbClr val="006666"/>
                </a:solidFill>
                <a:latin typeface="+mn-lt"/>
              </a:defRPr>
            </a:lvl5pPr>
            <a:lvl6pPr marL="2514600" indent="-228600" algn="l" rtl="0" fontAlgn="base">
              <a:spcBef>
                <a:spcPct val="20000"/>
              </a:spcBef>
              <a:spcAft>
                <a:spcPct val="0"/>
              </a:spcAft>
              <a:defRPr sz="2000" b="1" i="1">
                <a:solidFill>
                  <a:srgbClr val="006666"/>
                </a:solidFill>
                <a:latin typeface="+mn-lt"/>
              </a:defRPr>
            </a:lvl6pPr>
            <a:lvl7pPr marL="2971800" indent="-228600" algn="l" rtl="0" fontAlgn="base">
              <a:spcBef>
                <a:spcPct val="20000"/>
              </a:spcBef>
              <a:spcAft>
                <a:spcPct val="0"/>
              </a:spcAft>
              <a:defRPr sz="2000" b="1" i="1">
                <a:solidFill>
                  <a:srgbClr val="006666"/>
                </a:solidFill>
                <a:latin typeface="+mn-lt"/>
              </a:defRPr>
            </a:lvl7pPr>
            <a:lvl8pPr marL="3429000" indent="-228600" algn="l" rtl="0" fontAlgn="base">
              <a:spcBef>
                <a:spcPct val="20000"/>
              </a:spcBef>
              <a:spcAft>
                <a:spcPct val="0"/>
              </a:spcAft>
              <a:defRPr sz="2000" b="1" i="1">
                <a:solidFill>
                  <a:srgbClr val="006666"/>
                </a:solidFill>
                <a:latin typeface="+mn-lt"/>
              </a:defRPr>
            </a:lvl8pPr>
            <a:lvl9pPr marL="3886200" indent="-228600" algn="l" rtl="0" fontAlgn="base">
              <a:spcBef>
                <a:spcPct val="20000"/>
              </a:spcBef>
              <a:spcAft>
                <a:spcPct val="0"/>
              </a:spcAft>
              <a:defRPr sz="2000" b="1" i="1">
                <a:solidFill>
                  <a:srgbClr val="006666"/>
                </a:solidFill>
                <a:latin typeface="+mn-lt"/>
              </a:defRPr>
            </a:lvl9pPr>
          </a:lstStyle>
          <a:p>
            <a:pPr eaLnBrk="1" hangingPunct="1">
              <a:spcBef>
                <a:spcPts val="600"/>
              </a:spcBef>
            </a:pPr>
            <a:r>
              <a:rPr lang="en-US" sz="2800" dirty="0">
                <a:solidFill>
                  <a:srgbClr val="006673"/>
                </a:solidFill>
              </a:rPr>
              <a:t>No Increased Assessed Value Due to Lack of Infrastructure $</a:t>
            </a:r>
          </a:p>
          <a:p>
            <a:pPr algn="just" eaLnBrk="1" hangingPunct="1">
              <a:spcBef>
                <a:spcPts val="600"/>
              </a:spcBef>
            </a:pPr>
            <a:endParaRPr lang="en-US" sz="2800" dirty="0">
              <a:solidFill>
                <a:srgbClr val="006673"/>
              </a:solidFill>
            </a:endParaRPr>
          </a:p>
        </p:txBody>
      </p:sp>
      <p:sp>
        <p:nvSpPr>
          <p:cNvPr id="7" name="TextBox 6">
            <a:extLst>
              <a:ext uri="{FF2B5EF4-FFF2-40B4-BE49-F238E27FC236}">
                <a16:creationId xmlns:a16="http://schemas.microsoft.com/office/drawing/2014/main" id="{E3643E1B-519E-CE68-36DE-EFEC19FD3B96}"/>
              </a:ext>
            </a:extLst>
          </p:cNvPr>
          <p:cNvSpPr txBox="1"/>
          <p:nvPr/>
        </p:nvSpPr>
        <p:spPr>
          <a:xfrm>
            <a:off x="992188" y="6079352"/>
            <a:ext cx="1334020" cy="261610"/>
          </a:xfrm>
          <a:prstGeom prst="rect">
            <a:avLst/>
          </a:prstGeom>
          <a:noFill/>
        </p:spPr>
        <p:txBody>
          <a:bodyPr wrap="none" rtlCol="0">
            <a:spAutoFit/>
          </a:bodyPr>
          <a:lstStyle/>
          <a:p>
            <a:r>
              <a:rPr lang="en-US" sz="1100" dirty="0">
                <a:solidFill>
                  <a:schemeClr val="bg1"/>
                </a:solidFill>
              </a:rPr>
              <a:t>* Actual % may vary</a:t>
            </a:r>
          </a:p>
        </p:txBody>
      </p:sp>
      <p:sp>
        <p:nvSpPr>
          <p:cNvPr id="9" name="TextBox 8">
            <a:extLst>
              <a:ext uri="{FF2B5EF4-FFF2-40B4-BE49-F238E27FC236}">
                <a16:creationId xmlns:a16="http://schemas.microsoft.com/office/drawing/2014/main" id="{25E046D4-1EF1-2EE8-66E4-EF5929E6C9DD}"/>
              </a:ext>
            </a:extLst>
          </p:cNvPr>
          <p:cNvSpPr txBox="1"/>
          <p:nvPr/>
        </p:nvSpPr>
        <p:spPr>
          <a:xfrm>
            <a:off x="1249868" y="6079352"/>
            <a:ext cx="1334020" cy="261610"/>
          </a:xfrm>
          <a:prstGeom prst="rect">
            <a:avLst/>
          </a:prstGeom>
          <a:noFill/>
        </p:spPr>
        <p:txBody>
          <a:bodyPr wrap="none" rtlCol="0">
            <a:spAutoFit/>
          </a:bodyPr>
          <a:lstStyle/>
          <a:p>
            <a:r>
              <a:rPr lang="en-US" sz="1100" dirty="0"/>
              <a:t>* Actual % may vary</a:t>
            </a:r>
          </a:p>
        </p:txBody>
      </p:sp>
      <p:cxnSp>
        <p:nvCxnSpPr>
          <p:cNvPr id="13" name="Straight Connector 12">
            <a:extLst>
              <a:ext uri="{FF2B5EF4-FFF2-40B4-BE49-F238E27FC236}">
                <a16:creationId xmlns:a16="http://schemas.microsoft.com/office/drawing/2014/main" id="{A6B58AC2-2286-6E0E-0330-8F99D5F5DB05}"/>
              </a:ext>
            </a:extLst>
          </p:cNvPr>
          <p:cNvCxnSpPr>
            <a:cxnSpLocks/>
          </p:cNvCxnSpPr>
          <p:nvPr/>
        </p:nvCxnSpPr>
        <p:spPr>
          <a:xfrm>
            <a:off x="1114516" y="5321237"/>
            <a:ext cx="9962968" cy="0"/>
          </a:xfrm>
          <a:prstGeom prst="line">
            <a:avLst/>
          </a:prstGeom>
          <a:ln w="1492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8855848-B1BA-BE7E-0864-ED14868381E4}"/>
              </a:ext>
            </a:extLst>
          </p:cNvPr>
          <p:cNvSpPr txBox="1"/>
          <p:nvPr/>
        </p:nvSpPr>
        <p:spPr>
          <a:xfrm>
            <a:off x="3880265" y="4878653"/>
            <a:ext cx="4431470" cy="369332"/>
          </a:xfrm>
          <a:prstGeom prst="rect">
            <a:avLst/>
          </a:prstGeom>
          <a:noFill/>
        </p:spPr>
        <p:txBody>
          <a:bodyPr wrap="none" rtlCol="0">
            <a:spAutoFit/>
          </a:bodyPr>
          <a:lstStyle/>
          <a:p>
            <a:r>
              <a:rPr lang="en-US" dirty="0"/>
              <a:t>No TIF = No Infrastructure = No Development</a:t>
            </a:r>
          </a:p>
        </p:txBody>
      </p:sp>
      <p:sp>
        <p:nvSpPr>
          <p:cNvPr id="11" name="Rectangle 10">
            <a:extLst>
              <a:ext uri="{FF2B5EF4-FFF2-40B4-BE49-F238E27FC236}">
                <a16:creationId xmlns:a16="http://schemas.microsoft.com/office/drawing/2014/main" id="{DAF308E9-AC6F-3D7A-7FEB-53403CD90D21}"/>
              </a:ext>
            </a:extLst>
          </p:cNvPr>
          <p:cNvSpPr/>
          <p:nvPr/>
        </p:nvSpPr>
        <p:spPr>
          <a:xfrm>
            <a:off x="5367389" y="6192098"/>
            <a:ext cx="79379" cy="814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2170623-8735-6941-22A2-6C2AEFE7F44C}"/>
              </a:ext>
            </a:extLst>
          </p:cNvPr>
          <p:cNvSpPr txBox="1"/>
          <p:nvPr/>
        </p:nvSpPr>
        <p:spPr>
          <a:xfrm>
            <a:off x="7823523" y="1893850"/>
            <a:ext cx="2899896" cy="120032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b="1" u="sng" dirty="0"/>
              <a:t>BASE</a:t>
            </a:r>
            <a:r>
              <a:rPr lang="en-US" dirty="0"/>
              <a:t> – </a:t>
            </a:r>
            <a:r>
              <a:rPr lang="en-US" i="1" dirty="0"/>
              <a:t>represents the certified base assessed value of the district area before the creation of the TIF </a:t>
            </a:r>
          </a:p>
        </p:txBody>
      </p:sp>
      <p:sp>
        <p:nvSpPr>
          <p:cNvPr id="33" name="Freeform: Shape 32">
            <a:extLst>
              <a:ext uri="{FF2B5EF4-FFF2-40B4-BE49-F238E27FC236}">
                <a16:creationId xmlns:a16="http://schemas.microsoft.com/office/drawing/2014/main" id="{8E76D389-4746-5F9F-4F6C-E3CF3FFC5272}"/>
              </a:ext>
            </a:extLst>
          </p:cNvPr>
          <p:cNvSpPr/>
          <p:nvPr/>
        </p:nvSpPr>
        <p:spPr>
          <a:xfrm>
            <a:off x="10808053" y="1459863"/>
            <a:ext cx="494268" cy="3887670"/>
          </a:xfrm>
          <a:custGeom>
            <a:avLst/>
            <a:gdLst>
              <a:gd name="connsiteX0" fmla="*/ 0 w 2617783"/>
              <a:gd name="connsiteY0" fmla="*/ 556610 h 2429478"/>
              <a:gd name="connsiteX1" fmla="*/ 2456761 w 2617783"/>
              <a:gd name="connsiteY1" fmla="*/ 115936 h 2429478"/>
              <a:gd name="connsiteX2" fmla="*/ 2379643 w 2617783"/>
              <a:gd name="connsiteY2" fmla="*/ 2429478 h 2429478"/>
            </a:gdLst>
            <a:ahLst/>
            <a:cxnLst>
              <a:cxn ang="0">
                <a:pos x="connsiteX0" y="connsiteY0"/>
              </a:cxn>
              <a:cxn ang="0">
                <a:pos x="connsiteX1" y="connsiteY1"/>
              </a:cxn>
              <a:cxn ang="0">
                <a:pos x="connsiteX2" y="connsiteY2"/>
              </a:cxn>
            </a:cxnLst>
            <a:rect l="l" t="t" r="r" b="b"/>
            <a:pathLst>
              <a:path w="2617783" h="2429478">
                <a:moveTo>
                  <a:pt x="0" y="556610"/>
                </a:moveTo>
                <a:cubicBezTo>
                  <a:pt x="1030077" y="180200"/>
                  <a:pt x="2060154" y="-196209"/>
                  <a:pt x="2456761" y="115936"/>
                </a:cubicBezTo>
                <a:cubicBezTo>
                  <a:pt x="2853368" y="428081"/>
                  <a:pt x="2394332" y="2064085"/>
                  <a:pt x="2379643" y="2429478"/>
                </a:cubicBezTo>
              </a:path>
            </a:pathLst>
          </a:custGeom>
          <a:noFill/>
          <a:ln w="6350">
            <a:solidFill>
              <a:schemeClr val="tx1"/>
            </a:solid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Bracket 33">
            <a:extLst>
              <a:ext uri="{FF2B5EF4-FFF2-40B4-BE49-F238E27FC236}">
                <a16:creationId xmlns:a16="http://schemas.microsoft.com/office/drawing/2014/main" id="{2FE08EBC-46C2-E4A2-BE50-FE541BB6E8B7}"/>
              </a:ext>
            </a:extLst>
          </p:cNvPr>
          <p:cNvSpPr/>
          <p:nvPr/>
        </p:nvSpPr>
        <p:spPr>
          <a:xfrm>
            <a:off x="11130170" y="5247985"/>
            <a:ext cx="84633" cy="150151"/>
          </a:xfrm>
          <a:prstGeom prst="rightBracket">
            <a:avLst>
              <a:gd name="adj"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lide Number Placeholder 2">
            <a:extLst>
              <a:ext uri="{FF2B5EF4-FFF2-40B4-BE49-F238E27FC236}">
                <a16:creationId xmlns:a16="http://schemas.microsoft.com/office/drawing/2014/main" id="{DC2F388E-FF40-165D-5D79-BFB90A476D70}"/>
              </a:ext>
            </a:extLst>
          </p:cNvPr>
          <p:cNvSpPr>
            <a:spLocks noGrp="1"/>
          </p:cNvSpPr>
          <p:nvPr>
            <p:ph type="sldNum" sz="quarter" idx="4"/>
          </p:nvPr>
        </p:nvSpPr>
        <p:spPr>
          <a:xfrm>
            <a:off x="11302321" y="6356351"/>
            <a:ext cx="680672" cy="365125"/>
          </a:xfrm>
        </p:spPr>
        <p:txBody>
          <a:bodyPr/>
          <a:lstStyle/>
          <a:p>
            <a:pPr fontAlgn="base">
              <a:spcBef>
                <a:spcPct val="0"/>
              </a:spcBef>
              <a:spcAft>
                <a:spcPct val="0"/>
              </a:spcAft>
            </a:pPr>
            <a:r>
              <a:rPr lang="en-US" dirty="0">
                <a:ln>
                  <a:noFill/>
                </a:ln>
                <a:solidFill>
                  <a:schemeClr val="bg1">
                    <a:lumMod val="75000"/>
                  </a:schemeClr>
                </a:solidFill>
                <a:latin typeface="Arial" charset="0"/>
              </a:rPr>
              <a:t>- </a:t>
            </a:r>
            <a:fld id="{07E484A8-8E26-4ECF-B19B-6A912EAD88A0}" type="slidenum">
              <a:rPr lang="en-US" smtClean="0">
                <a:ln>
                  <a:noFill/>
                </a:ln>
                <a:solidFill>
                  <a:schemeClr val="bg1">
                    <a:lumMod val="75000"/>
                  </a:schemeClr>
                </a:solidFill>
                <a:latin typeface="Arial" charset="0"/>
              </a:rPr>
              <a:pPr fontAlgn="base">
                <a:spcBef>
                  <a:spcPct val="0"/>
                </a:spcBef>
                <a:spcAft>
                  <a:spcPct val="0"/>
                </a:spcAft>
              </a:pPr>
              <a:t>24</a:t>
            </a:fld>
            <a:r>
              <a:rPr lang="en-US" dirty="0">
                <a:ln>
                  <a:noFill/>
                </a:ln>
                <a:solidFill>
                  <a:schemeClr val="bg1">
                    <a:lumMod val="75000"/>
                  </a:schemeClr>
                </a:solidFill>
                <a:latin typeface="Arial" charset="0"/>
              </a:rPr>
              <a:t> -</a:t>
            </a:r>
          </a:p>
        </p:txBody>
      </p:sp>
    </p:spTree>
    <p:extLst>
      <p:ext uri="{BB962C8B-B14F-4D97-AF65-F5344CB8AC3E}">
        <p14:creationId xmlns:p14="http://schemas.microsoft.com/office/powerpoint/2010/main" val="2255699878"/>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EFB2E08B-E76C-9510-D5AE-6C8E49431A90}"/>
              </a:ext>
            </a:extLst>
          </p:cNvPr>
          <p:cNvGraphicFramePr>
            <a:graphicFrameLocks noChangeAspect="1"/>
          </p:cNvGraphicFramePr>
          <p:nvPr>
            <p:extLst>
              <p:ext uri="{D42A27DB-BD31-4B8C-83A1-F6EECF244321}">
                <p14:modId xmlns:p14="http://schemas.microsoft.com/office/powerpoint/2010/main" val="1722374147"/>
              </p:ext>
            </p:extLst>
          </p:nvPr>
        </p:nvGraphicFramePr>
        <p:xfrm>
          <a:off x="747713" y="849313"/>
          <a:ext cx="10585450" cy="5989637"/>
        </p:xfrm>
        <a:graphic>
          <a:graphicData uri="http://schemas.openxmlformats.org/presentationml/2006/ole">
            <mc:AlternateContent xmlns:mc="http://schemas.openxmlformats.org/markup-compatibility/2006">
              <mc:Choice xmlns:v="urn:schemas-microsoft-com:vml" Requires="v">
                <p:oleObj name="Document" r:id="rId2" imgW="8256039" imgH="4661869" progId="Word.Document.12">
                  <p:embed/>
                </p:oleObj>
              </mc:Choice>
              <mc:Fallback>
                <p:oleObj name="Document" r:id="rId2" imgW="8256039" imgH="4661869" progId="Word.Document.12">
                  <p:embed/>
                  <p:pic>
                    <p:nvPicPr>
                      <p:cNvPr id="8" name="Object 7">
                        <a:extLst>
                          <a:ext uri="{FF2B5EF4-FFF2-40B4-BE49-F238E27FC236}">
                            <a16:creationId xmlns:a16="http://schemas.microsoft.com/office/drawing/2014/main" id="{EFB2E08B-E76C-9510-D5AE-6C8E49431A90}"/>
                          </a:ext>
                        </a:extLst>
                      </p:cNvPr>
                      <p:cNvPicPr/>
                      <p:nvPr/>
                    </p:nvPicPr>
                    <p:blipFill>
                      <a:blip r:embed="rId3"/>
                      <a:stretch>
                        <a:fillRect/>
                      </a:stretch>
                    </p:blipFill>
                    <p:spPr>
                      <a:xfrm>
                        <a:off x="747713" y="849313"/>
                        <a:ext cx="10585450" cy="5989637"/>
                      </a:xfrm>
                      <a:prstGeom prst="rect">
                        <a:avLst/>
                      </a:prstGeom>
                      <a:ln>
                        <a:noFill/>
                      </a:ln>
                    </p:spPr>
                  </p:pic>
                </p:oleObj>
              </mc:Fallback>
            </mc:AlternateContent>
          </a:graphicData>
        </a:graphic>
      </p:graphicFrame>
      <p:sp>
        <p:nvSpPr>
          <p:cNvPr id="2" name="Title 1">
            <a:extLst>
              <a:ext uri="{FF2B5EF4-FFF2-40B4-BE49-F238E27FC236}">
                <a16:creationId xmlns:a16="http://schemas.microsoft.com/office/drawing/2014/main" id="{7F400D14-6AAE-D178-2143-A5F202E16C2A}"/>
              </a:ext>
            </a:extLst>
          </p:cNvPr>
          <p:cNvSpPr txBox="1">
            <a:spLocks/>
          </p:cNvSpPr>
          <p:nvPr/>
        </p:nvSpPr>
        <p:spPr bwMode="auto">
          <a:xfrm>
            <a:off x="2317496" y="257737"/>
            <a:ext cx="7785607" cy="677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buFont typeface="Wingdings" pitchFamily="2" charset="2"/>
              <a:defRPr sz="2400" b="1" i="1">
                <a:solidFill>
                  <a:srgbClr val="006666"/>
                </a:solidFill>
                <a:latin typeface="+mn-lt"/>
                <a:ea typeface="+mn-ea"/>
                <a:cs typeface="+mn-cs"/>
              </a:defRPr>
            </a:lvl1pPr>
            <a:lvl2pPr marL="742950" indent="-285750" algn="ctr" rtl="0" eaLnBrk="0" fontAlgn="base" hangingPunct="0">
              <a:spcBef>
                <a:spcPct val="20000"/>
              </a:spcBef>
              <a:spcAft>
                <a:spcPct val="0"/>
              </a:spcAft>
              <a:buFont typeface="Wingdings" pitchFamily="2" charset="2"/>
              <a:defRPr>
                <a:solidFill>
                  <a:srgbClr val="006666"/>
                </a:solidFill>
                <a:latin typeface="+mn-lt"/>
              </a:defRPr>
            </a:lvl2pPr>
            <a:lvl3pPr marL="1143000" indent="-228600" algn="ctr" rtl="0" eaLnBrk="0" fontAlgn="base" hangingPunct="0">
              <a:spcBef>
                <a:spcPct val="20000"/>
              </a:spcBef>
              <a:spcAft>
                <a:spcPct val="0"/>
              </a:spcAft>
              <a:defRPr sz="2400" b="1" i="1">
                <a:solidFill>
                  <a:srgbClr val="006666"/>
                </a:solidFill>
                <a:latin typeface="+mn-lt"/>
              </a:defRPr>
            </a:lvl3pPr>
            <a:lvl4pPr marL="1600200" indent="-228600" algn="l" rtl="0" eaLnBrk="0" fontAlgn="base" hangingPunct="0">
              <a:spcBef>
                <a:spcPct val="20000"/>
              </a:spcBef>
              <a:spcAft>
                <a:spcPct val="0"/>
              </a:spcAft>
              <a:buFont typeface="Arial" charset="0"/>
              <a:defRPr sz="2000" b="1" i="1">
                <a:solidFill>
                  <a:srgbClr val="006666"/>
                </a:solidFill>
                <a:latin typeface="+mn-lt"/>
              </a:defRPr>
            </a:lvl4pPr>
            <a:lvl5pPr marL="2057400" indent="-228600" algn="l" rtl="0" eaLnBrk="0" fontAlgn="base" hangingPunct="0">
              <a:spcBef>
                <a:spcPct val="20000"/>
              </a:spcBef>
              <a:spcAft>
                <a:spcPct val="0"/>
              </a:spcAft>
              <a:defRPr sz="2000" b="1" i="1">
                <a:solidFill>
                  <a:srgbClr val="006666"/>
                </a:solidFill>
                <a:latin typeface="+mn-lt"/>
              </a:defRPr>
            </a:lvl5pPr>
            <a:lvl6pPr marL="2514600" indent="-228600" algn="l" rtl="0" fontAlgn="base">
              <a:spcBef>
                <a:spcPct val="20000"/>
              </a:spcBef>
              <a:spcAft>
                <a:spcPct val="0"/>
              </a:spcAft>
              <a:defRPr sz="2000" b="1" i="1">
                <a:solidFill>
                  <a:srgbClr val="006666"/>
                </a:solidFill>
                <a:latin typeface="+mn-lt"/>
              </a:defRPr>
            </a:lvl6pPr>
            <a:lvl7pPr marL="2971800" indent="-228600" algn="l" rtl="0" fontAlgn="base">
              <a:spcBef>
                <a:spcPct val="20000"/>
              </a:spcBef>
              <a:spcAft>
                <a:spcPct val="0"/>
              </a:spcAft>
              <a:defRPr sz="2000" b="1" i="1">
                <a:solidFill>
                  <a:srgbClr val="006666"/>
                </a:solidFill>
                <a:latin typeface="+mn-lt"/>
              </a:defRPr>
            </a:lvl7pPr>
            <a:lvl8pPr marL="3429000" indent="-228600" algn="l" rtl="0" fontAlgn="base">
              <a:spcBef>
                <a:spcPct val="20000"/>
              </a:spcBef>
              <a:spcAft>
                <a:spcPct val="0"/>
              </a:spcAft>
              <a:defRPr sz="2000" b="1" i="1">
                <a:solidFill>
                  <a:srgbClr val="006666"/>
                </a:solidFill>
                <a:latin typeface="+mn-lt"/>
              </a:defRPr>
            </a:lvl8pPr>
            <a:lvl9pPr marL="3886200" indent="-228600" algn="l" rtl="0" fontAlgn="base">
              <a:spcBef>
                <a:spcPct val="20000"/>
              </a:spcBef>
              <a:spcAft>
                <a:spcPct val="0"/>
              </a:spcAft>
              <a:defRPr sz="2000" b="1" i="1">
                <a:solidFill>
                  <a:srgbClr val="006666"/>
                </a:solidFill>
                <a:latin typeface="+mn-lt"/>
              </a:defRPr>
            </a:lvl9pPr>
          </a:lstStyle>
          <a:p>
            <a:pPr eaLnBrk="1" hangingPunct="1">
              <a:spcBef>
                <a:spcPts val="600"/>
              </a:spcBef>
            </a:pPr>
            <a:r>
              <a:rPr lang="en-US" sz="2800" dirty="0">
                <a:solidFill>
                  <a:srgbClr val="006673"/>
                </a:solidFill>
              </a:rPr>
              <a:t>Increased Assessed Value from New Development</a:t>
            </a:r>
          </a:p>
          <a:p>
            <a:pPr algn="just" eaLnBrk="1" hangingPunct="1">
              <a:spcBef>
                <a:spcPts val="600"/>
              </a:spcBef>
            </a:pPr>
            <a:endParaRPr lang="en-US" sz="2800" dirty="0">
              <a:solidFill>
                <a:srgbClr val="006673"/>
              </a:solidFill>
            </a:endParaRPr>
          </a:p>
        </p:txBody>
      </p:sp>
      <p:sp>
        <p:nvSpPr>
          <p:cNvPr id="7" name="TextBox 6">
            <a:extLst>
              <a:ext uri="{FF2B5EF4-FFF2-40B4-BE49-F238E27FC236}">
                <a16:creationId xmlns:a16="http://schemas.microsoft.com/office/drawing/2014/main" id="{E3643E1B-519E-CE68-36DE-EFEC19FD3B96}"/>
              </a:ext>
            </a:extLst>
          </p:cNvPr>
          <p:cNvSpPr txBox="1"/>
          <p:nvPr/>
        </p:nvSpPr>
        <p:spPr>
          <a:xfrm>
            <a:off x="992188" y="6079352"/>
            <a:ext cx="1334020" cy="261610"/>
          </a:xfrm>
          <a:prstGeom prst="rect">
            <a:avLst/>
          </a:prstGeom>
          <a:noFill/>
        </p:spPr>
        <p:txBody>
          <a:bodyPr wrap="none" rtlCol="0">
            <a:spAutoFit/>
          </a:bodyPr>
          <a:lstStyle/>
          <a:p>
            <a:r>
              <a:rPr lang="en-US" sz="1100" dirty="0">
                <a:solidFill>
                  <a:schemeClr val="bg1"/>
                </a:solidFill>
              </a:rPr>
              <a:t>* Actual % may vary</a:t>
            </a:r>
          </a:p>
        </p:txBody>
      </p:sp>
      <p:sp>
        <p:nvSpPr>
          <p:cNvPr id="9" name="TextBox 8">
            <a:extLst>
              <a:ext uri="{FF2B5EF4-FFF2-40B4-BE49-F238E27FC236}">
                <a16:creationId xmlns:a16="http://schemas.microsoft.com/office/drawing/2014/main" id="{25E046D4-1EF1-2EE8-66E4-EF5929E6C9DD}"/>
              </a:ext>
            </a:extLst>
          </p:cNvPr>
          <p:cNvSpPr txBox="1"/>
          <p:nvPr/>
        </p:nvSpPr>
        <p:spPr>
          <a:xfrm>
            <a:off x="1249868" y="6079352"/>
            <a:ext cx="1334020" cy="261610"/>
          </a:xfrm>
          <a:prstGeom prst="rect">
            <a:avLst/>
          </a:prstGeom>
          <a:noFill/>
        </p:spPr>
        <p:txBody>
          <a:bodyPr wrap="none" rtlCol="0">
            <a:spAutoFit/>
          </a:bodyPr>
          <a:lstStyle/>
          <a:p>
            <a:r>
              <a:rPr lang="en-US" sz="1100" dirty="0"/>
              <a:t>* Actual % may vary</a:t>
            </a:r>
          </a:p>
        </p:txBody>
      </p:sp>
      <p:sp>
        <p:nvSpPr>
          <p:cNvPr id="3" name="TextBox 2">
            <a:extLst>
              <a:ext uri="{FF2B5EF4-FFF2-40B4-BE49-F238E27FC236}">
                <a16:creationId xmlns:a16="http://schemas.microsoft.com/office/drawing/2014/main" id="{D9B74072-F679-987A-08E8-44E52A0BDF3C}"/>
              </a:ext>
            </a:extLst>
          </p:cNvPr>
          <p:cNvSpPr txBox="1"/>
          <p:nvPr/>
        </p:nvSpPr>
        <p:spPr>
          <a:xfrm>
            <a:off x="4137961" y="1505989"/>
            <a:ext cx="3858925" cy="1200329"/>
          </a:xfrm>
          <a:prstGeom prst="rect">
            <a:avLst/>
          </a:prstGeom>
          <a:solidFill>
            <a:schemeClr val="bg1"/>
          </a:solidFill>
          <a:ln>
            <a:solidFill>
              <a:schemeClr val="tx1"/>
            </a:solidFill>
          </a:ln>
          <a:effectLst>
            <a:outerShdw blurRad="38100" dist="38100" dir="2700000" algn="tl" rotWithShape="0">
              <a:prstClr val="black">
                <a:alpha val="40000"/>
              </a:prstClr>
            </a:outerShdw>
          </a:effectLst>
        </p:spPr>
        <p:txBody>
          <a:bodyPr wrap="square" rtlCol="0">
            <a:spAutoFit/>
          </a:bodyPr>
          <a:lstStyle/>
          <a:p>
            <a:r>
              <a:rPr lang="en-US" b="1" u="sng" dirty="0"/>
              <a:t>INCREMENT</a:t>
            </a:r>
            <a:r>
              <a:rPr lang="en-US" dirty="0"/>
              <a:t> – </a:t>
            </a:r>
            <a:r>
              <a:rPr lang="en-US" i="1" dirty="0"/>
              <a:t>is the increased assessed value within the TIF district area after the redevelopment/development from the improvements financed by the TIF</a:t>
            </a:r>
          </a:p>
        </p:txBody>
      </p:sp>
      <p:sp>
        <p:nvSpPr>
          <p:cNvPr id="11" name="Right Bracket 10">
            <a:extLst>
              <a:ext uri="{FF2B5EF4-FFF2-40B4-BE49-F238E27FC236}">
                <a16:creationId xmlns:a16="http://schemas.microsoft.com/office/drawing/2014/main" id="{4001DD9F-615C-7511-1F79-F15FA09939FC}"/>
              </a:ext>
            </a:extLst>
          </p:cNvPr>
          <p:cNvSpPr/>
          <p:nvPr/>
        </p:nvSpPr>
        <p:spPr>
          <a:xfrm>
            <a:off x="10854881" y="1813169"/>
            <a:ext cx="169265" cy="3314173"/>
          </a:xfrm>
          <a:prstGeom prst="rightBracket">
            <a:avLst>
              <a:gd name="adj"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Shape 43">
            <a:extLst>
              <a:ext uri="{FF2B5EF4-FFF2-40B4-BE49-F238E27FC236}">
                <a16:creationId xmlns:a16="http://schemas.microsoft.com/office/drawing/2014/main" id="{EFA1BD57-5B91-2F98-6F62-C4C7C5120F8E}"/>
              </a:ext>
            </a:extLst>
          </p:cNvPr>
          <p:cNvSpPr/>
          <p:nvPr/>
        </p:nvSpPr>
        <p:spPr>
          <a:xfrm>
            <a:off x="8043722" y="1602244"/>
            <a:ext cx="3276861" cy="1963281"/>
          </a:xfrm>
          <a:custGeom>
            <a:avLst/>
            <a:gdLst>
              <a:gd name="connsiteX0" fmla="*/ 0 w 2617783"/>
              <a:gd name="connsiteY0" fmla="*/ 556610 h 2429478"/>
              <a:gd name="connsiteX1" fmla="*/ 2456761 w 2617783"/>
              <a:gd name="connsiteY1" fmla="*/ 115936 h 2429478"/>
              <a:gd name="connsiteX2" fmla="*/ 2379643 w 2617783"/>
              <a:gd name="connsiteY2" fmla="*/ 2429478 h 2429478"/>
            </a:gdLst>
            <a:ahLst/>
            <a:cxnLst>
              <a:cxn ang="0">
                <a:pos x="connsiteX0" y="connsiteY0"/>
              </a:cxn>
              <a:cxn ang="0">
                <a:pos x="connsiteX1" y="connsiteY1"/>
              </a:cxn>
              <a:cxn ang="0">
                <a:pos x="connsiteX2" y="connsiteY2"/>
              </a:cxn>
            </a:cxnLst>
            <a:rect l="l" t="t" r="r" b="b"/>
            <a:pathLst>
              <a:path w="2617783" h="2429478">
                <a:moveTo>
                  <a:pt x="0" y="556610"/>
                </a:moveTo>
                <a:cubicBezTo>
                  <a:pt x="1030077" y="180200"/>
                  <a:pt x="2060154" y="-196209"/>
                  <a:pt x="2456761" y="115936"/>
                </a:cubicBezTo>
                <a:cubicBezTo>
                  <a:pt x="2853368" y="428081"/>
                  <a:pt x="2394332" y="2064085"/>
                  <a:pt x="2379643" y="2429478"/>
                </a:cubicBezTo>
              </a:path>
            </a:pathLst>
          </a:custGeom>
          <a:noFill/>
          <a:ln w="6350">
            <a:solidFill>
              <a:schemeClr val="tx1"/>
            </a:solid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2">
            <a:extLst>
              <a:ext uri="{FF2B5EF4-FFF2-40B4-BE49-F238E27FC236}">
                <a16:creationId xmlns:a16="http://schemas.microsoft.com/office/drawing/2014/main" id="{B499B31B-F234-6D84-77E1-1B377B409977}"/>
              </a:ext>
            </a:extLst>
          </p:cNvPr>
          <p:cNvSpPr txBox="1"/>
          <p:nvPr/>
        </p:nvSpPr>
        <p:spPr>
          <a:xfrm>
            <a:off x="5472922" y="4457858"/>
            <a:ext cx="4276839" cy="25273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42 % is Retained by the County and City + the Base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Box 3">
            <a:extLst>
              <a:ext uri="{FF2B5EF4-FFF2-40B4-BE49-F238E27FC236}">
                <a16:creationId xmlns:a16="http://schemas.microsoft.com/office/drawing/2014/main" id="{28C2C719-132E-C5D9-7B50-59C7C6DB25D4}"/>
              </a:ext>
            </a:extLst>
          </p:cNvPr>
          <p:cNvSpPr txBox="1"/>
          <p:nvPr/>
        </p:nvSpPr>
        <p:spPr>
          <a:xfrm>
            <a:off x="5472922" y="3816473"/>
            <a:ext cx="2238839" cy="299151"/>
          </a:xfrm>
          <a:prstGeom prst="rect">
            <a:avLst/>
          </a:prstGeom>
          <a:solidFill>
            <a:srgbClr val="FFC000">
              <a:alpha val="0"/>
            </a:srgb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58 % is Retained For TIF</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2">
            <a:extLst>
              <a:ext uri="{FF2B5EF4-FFF2-40B4-BE49-F238E27FC236}">
                <a16:creationId xmlns:a16="http://schemas.microsoft.com/office/drawing/2014/main" id="{98090034-B801-DD4D-F309-C8A00D8293A5}"/>
              </a:ext>
            </a:extLst>
          </p:cNvPr>
          <p:cNvSpPr>
            <a:spLocks noGrp="1"/>
          </p:cNvSpPr>
          <p:nvPr>
            <p:ph type="sldNum" sz="quarter" idx="4"/>
          </p:nvPr>
        </p:nvSpPr>
        <p:spPr>
          <a:xfrm>
            <a:off x="11302321" y="6356351"/>
            <a:ext cx="680672" cy="365125"/>
          </a:xfrm>
        </p:spPr>
        <p:txBody>
          <a:bodyPr/>
          <a:lstStyle/>
          <a:p>
            <a:pPr fontAlgn="base">
              <a:spcBef>
                <a:spcPct val="0"/>
              </a:spcBef>
              <a:spcAft>
                <a:spcPct val="0"/>
              </a:spcAft>
            </a:pPr>
            <a:r>
              <a:rPr lang="en-US" dirty="0">
                <a:ln>
                  <a:noFill/>
                </a:ln>
                <a:solidFill>
                  <a:schemeClr val="bg1">
                    <a:lumMod val="75000"/>
                  </a:schemeClr>
                </a:solidFill>
                <a:latin typeface="Arial" charset="0"/>
              </a:rPr>
              <a:t>- </a:t>
            </a:r>
            <a:fld id="{07E484A8-8E26-4ECF-B19B-6A912EAD88A0}" type="slidenum">
              <a:rPr lang="en-US" smtClean="0">
                <a:ln>
                  <a:noFill/>
                </a:ln>
                <a:solidFill>
                  <a:schemeClr val="bg1">
                    <a:lumMod val="75000"/>
                  </a:schemeClr>
                </a:solidFill>
                <a:latin typeface="Arial" charset="0"/>
              </a:rPr>
              <a:pPr fontAlgn="base">
                <a:spcBef>
                  <a:spcPct val="0"/>
                </a:spcBef>
                <a:spcAft>
                  <a:spcPct val="0"/>
                </a:spcAft>
              </a:pPr>
              <a:t>25</a:t>
            </a:fld>
            <a:r>
              <a:rPr lang="en-US" dirty="0">
                <a:ln>
                  <a:noFill/>
                </a:ln>
                <a:solidFill>
                  <a:schemeClr val="bg1">
                    <a:lumMod val="75000"/>
                  </a:schemeClr>
                </a:solidFill>
                <a:latin typeface="Arial" charset="0"/>
              </a:rPr>
              <a:t> -</a:t>
            </a:r>
          </a:p>
        </p:txBody>
      </p:sp>
      <p:sp>
        <p:nvSpPr>
          <p:cNvPr id="10" name="TextBox 9">
            <a:extLst>
              <a:ext uri="{FF2B5EF4-FFF2-40B4-BE49-F238E27FC236}">
                <a16:creationId xmlns:a16="http://schemas.microsoft.com/office/drawing/2014/main" id="{AC04AF14-FF57-9586-E040-10EFB1FD0779}"/>
              </a:ext>
            </a:extLst>
          </p:cNvPr>
          <p:cNvSpPr txBox="1"/>
          <p:nvPr/>
        </p:nvSpPr>
        <p:spPr>
          <a:xfrm>
            <a:off x="3814058" y="5935790"/>
            <a:ext cx="4563883" cy="276999"/>
          </a:xfrm>
          <a:prstGeom prst="rect">
            <a:avLst/>
          </a:prstGeom>
          <a:solidFill>
            <a:schemeClr val="bg1"/>
          </a:solidFill>
        </p:spPr>
        <p:txBody>
          <a:bodyPr wrap="square" rtlCol="0">
            <a:spAutoFit/>
          </a:bodyPr>
          <a:lstStyle/>
          <a:p>
            <a:r>
              <a:rPr lang="en-US" sz="1200" dirty="0"/>
              <a:t> </a:t>
            </a:r>
            <a:r>
              <a:rPr lang="en-US" sz="1200" dirty="0">
                <a:solidFill>
                  <a:schemeClr val="bg1">
                    <a:lumMod val="50000"/>
                  </a:schemeClr>
                </a:solidFill>
                <a:latin typeface="Wingdings" panose="05000000000000000000" pitchFamily="2" charset="2"/>
              </a:rPr>
              <a:t>n</a:t>
            </a:r>
            <a:r>
              <a:rPr lang="en-US" sz="1200" dirty="0"/>
              <a:t> Base Assessed Value     </a:t>
            </a:r>
            <a:r>
              <a:rPr lang="en-US" sz="1200" dirty="0">
                <a:solidFill>
                  <a:schemeClr val="tx2">
                    <a:lumMod val="60000"/>
                    <a:lumOff val="40000"/>
                  </a:schemeClr>
                </a:solidFill>
                <a:latin typeface="Wingdings" panose="05000000000000000000" pitchFamily="2" charset="2"/>
              </a:rPr>
              <a:t>n</a:t>
            </a:r>
            <a:r>
              <a:rPr lang="en-US" sz="1200" dirty="0"/>
              <a:t> 42% Non TIF AV     </a:t>
            </a:r>
            <a:r>
              <a:rPr lang="en-US" sz="1200" dirty="0">
                <a:solidFill>
                  <a:srgbClr val="FFE699"/>
                </a:solidFill>
                <a:latin typeface="Wingdings" panose="05000000000000000000" pitchFamily="2" charset="2"/>
              </a:rPr>
              <a:t>n</a:t>
            </a:r>
            <a:r>
              <a:rPr lang="en-US" sz="1200" dirty="0"/>
              <a:t> 58% TIF AV</a:t>
            </a:r>
          </a:p>
        </p:txBody>
      </p:sp>
    </p:spTree>
    <p:extLst>
      <p:ext uri="{BB962C8B-B14F-4D97-AF65-F5344CB8AC3E}">
        <p14:creationId xmlns:p14="http://schemas.microsoft.com/office/powerpoint/2010/main" val="1544234105"/>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5"/>
          <p:cNvSpPr>
            <a:spLocks noGrp="1" noChangeArrowheads="1"/>
          </p:cNvSpPr>
          <p:nvPr>
            <p:ph idx="4294967295"/>
          </p:nvPr>
        </p:nvSpPr>
        <p:spPr bwMode="auto">
          <a:xfrm>
            <a:off x="0" y="1855788"/>
            <a:ext cx="4319588" cy="37179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4763" algn="l" eaLnBrk="1" hangingPunct="1"/>
            <a:r>
              <a:rPr lang="en-US" sz="2000" i="0" dirty="0"/>
              <a:t>THE CHARLES POINTE PLANNED UNIT DEVELOPMENTS (PUD) APPROVED BY THE CITY OF BRIDGEPORT IS 1,514.6 ACRES</a:t>
            </a:r>
          </a:p>
          <a:p>
            <a:pPr indent="4763" algn="l" eaLnBrk="1" hangingPunct="1"/>
            <a:endParaRPr lang="en-US" sz="1800" i="0" dirty="0"/>
          </a:p>
          <a:p>
            <a:pPr indent="4763" algn="l" eaLnBrk="1" hangingPunct="1"/>
            <a:r>
              <a:rPr lang="en-US" sz="2000" i="0" dirty="0"/>
              <a:t>MAXIMUM ALLOWABLE DENSITIES:</a:t>
            </a:r>
          </a:p>
          <a:p>
            <a:pPr indent="0" algn="l" eaLnBrk="1" hangingPunct="1">
              <a:spcBef>
                <a:spcPts val="600"/>
              </a:spcBef>
              <a:spcAft>
                <a:spcPts val="1800"/>
              </a:spcAft>
            </a:pPr>
            <a:r>
              <a:rPr lang="en-US" sz="1800" i="0" u="sng" dirty="0"/>
              <a:t>RESIDENTIAL</a:t>
            </a:r>
            <a:r>
              <a:rPr lang="en-US" sz="1800" i="0" dirty="0"/>
              <a:t> : 2,347 UNITS</a:t>
            </a:r>
          </a:p>
          <a:p>
            <a:pPr indent="0" algn="l" eaLnBrk="1" hangingPunct="1">
              <a:spcBef>
                <a:spcPts val="600"/>
              </a:spcBef>
              <a:spcAft>
                <a:spcPts val="1800"/>
              </a:spcAft>
            </a:pPr>
            <a:r>
              <a:rPr lang="en-US" sz="1800" i="0" u="sng" dirty="0"/>
              <a:t>RETAIL and OFFICE</a:t>
            </a:r>
            <a:r>
              <a:rPr lang="en-US" sz="1800" i="0" dirty="0"/>
              <a:t>:  3,133,612 SF</a:t>
            </a:r>
          </a:p>
          <a:p>
            <a:pPr indent="0" algn="l" eaLnBrk="1" hangingPunct="1">
              <a:spcBef>
                <a:spcPts val="600"/>
              </a:spcBef>
              <a:spcAft>
                <a:spcPts val="1800"/>
              </a:spcAft>
            </a:pPr>
            <a:r>
              <a:rPr lang="en-US" sz="1800" i="0" u="sng" dirty="0"/>
              <a:t>OPEN SPACE</a:t>
            </a:r>
            <a:r>
              <a:rPr lang="en-US" sz="1800" i="0" dirty="0"/>
              <a:t>: 29.5% OR 446 AC</a:t>
            </a:r>
          </a:p>
        </p:txBody>
      </p:sp>
      <p:sp>
        <p:nvSpPr>
          <p:cNvPr id="4" name="Title 1"/>
          <p:cNvSpPr txBox="1">
            <a:spLocks/>
          </p:cNvSpPr>
          <p:nvPr/>
        </p:nvSpPr>
        <p:spPr bwMode="auto">
          <a:xfrm>
            <a:off x="1677811" y="215853"/>
            <a:ext cx="9064977" cy="5535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b="1" i="1" dirty="0">
                <a:solidFill>
                  <a:srgbClr val="006666"/>
                </a:solidFill>
                <a:latin typeface="Myriad Roman" pitchFamily="34" charset="0"/>
              </a:rPr>
              <a:t>PLANNING, LAND USE &amp; ZONING APPROVALS</a:t>
            </a:r>
            <a:endParaRPr lang="en-US" sz="2800" i="1" dirty="0">
              <a:solidFill>
                <a:srgbClr val="000000"/>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145" t="5378" r="3882" b="2172"/>
          <a:stretch/>
        </p:blipFill>
        <p:spPr>
          <a:xfrm>
            <a:off x="4371328" y="1190818"/>
            <a:ext cx="7324486" cy="4816283"/>
          </a:xfrm>
          <a:prstGeom prst="rect">
            <a:avLst/>
          </a:prstGeom>
          <a:ln>
            <a:solidFill>
              <a:schemeClr val="tx1"/>
            </a:solidFill>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4"/>
          </p:nvPr>
        </p:nvSpPr>
        <p:spPr/>
        <p:txBody>
          <a:body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26</a:t>
            </a:fld>
            <a:r>
              <a:rPr lang="en-US" dirty="0">
                <a:latin typeface="Arial" charset="0"/>
              </a:rPr>
              <a:t> </a:t>
            </a:r>
            <a:r>
              <a:rPr lang="en-US" dirty="0">
                <a:ln>
                  <a:noFill/>
                </a:ln>
                <a:latin typeface="Arial" charset="0"/>
              </a:rPr>
              <a:t>-</a:t>
            </a:r>
          </a:p>
        </p:txBody>
      </p:sp>
    </p:spTree>
    <p:extLst>
      <p:ext uri="{BB962C8B-B14F-4D97-AF65-F5344CB8AC3E}">
        <p14:creationId xmlns:p14="http://schemas.microsoft.com/office/powerpoint/2010/main" val="3739300941"/>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B399D-4484-44F2-D21F-1DA4D38DF0F3}"/>
            </a:ext>
          </a:extLst>
        </p:cNvPr>
        <p:cNvGrpSpPr/>
        <p:nvPr/>
      </p:nvGrpSpPr>
      <p:grpSpPr>
        <a:xfrm>
          <a:off x="0" y="0"/>
          <a:ext cx="0" cy="0"/>
          <a:chOff x="0" y="0"/>
          <a:chExt cx="0" cy="0"/>
        </a:xfrm>
      </p:grpSpPr>
      <p:sp>
        <p:nvSpPr>
          <p:cNvPr id="3075" name="Title 1">
            <a:extLst>
              <a:ext uri="{FF2B5EF4-FFF2-40B4-BE49-F238E27FC236}">
                <a16:creationId xmlns:a16="http://schemas.microsoft.com/office/drawing/2014/main" id="{34C30EBB-CAD2-0EFE-C92B-C681EB507AC0}"/>
              </a:ext>
            </a:extLst>
          </p:cNvPr>
          <p:cNvSpPr>
            <a:spLocks noGrp="1"/>
          </p:cNvSpPr>
          <p:nvPr>
            <p:ph type="title"/>
          </p:nvPr>
        </p:nvSpPr>
        <p:spPr bwMode="auto">
          <a:xfrm>
            <a:off x="581720" y="274638"/>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b="1" i="1" dirty="0">
                <a:solidFill>
                  <a:srgbClr val="006666"/>
                </a:solidFill>
                <a:latin typeface="Myriad Roman" pitchFamily="34" charset="0"/>
              </a:rPr>
              <a:t>Award Winning - MASTER PLAN</a:t>
            </a:r>
            <a:endParaRPr lang="en-US" sz="2800" i="1" dirty="0"/>
          </a:p>
        </p:txBody>
      </p:sp>
      <p:sp>
        <p:nvSpPr>
          <p:cNvPr id="3" name="Slide Number Placeholder 2">
            <a:extLst>
              <a:ext uri="{FF2B5EF4-FFF2-40B4-BE49-F238E27FC236}">
                <a16:creationId xmlns:a16="http://schemas.microsoft.com/office/drawing/2014/main" id="{B5767F3C-6A57-FE90-0557-6E4C40AC85B3}"/>
              </a:ext>
            </a:extLst>
          </p:cNvPr>
          <p:cNvSpPr>
            <a:spLocks noGrp="1"/>
          </p:cNvSpPr>
          <p:nvPr>
            <p:ph type="sldNum" sz="quarter" idx="4"/>
          </p:nvPr>
        </p:nvSpPr>
        <p:spPr/>
        <p:txBody>
          <a:bodyPr/>
          <a:lstStyle/>
          <a:p>
            <a:pPr fontAlgn="base">
              <a:spcBef>
                <a:spcPct val="0"/>
              </a:spcBef>
              <a:spcAft>
                <a:spcPct val="0"/>
              </a:spcAft>
            </a:pPr>
            <a:r>
              <a:rPr lang="en-US" dirty="0">
                <a:ln>
                  <a:noFill/>
                </a:ln>
                <a:solidFill>
                  <a:schemeClr val="bg1">
                    <a:lumMod val="75000"/>
                  </a:schemeClr>
                </a:solidFill>
                <a:latin typeface="Arial" charset="0"/>
              </a:rPr>
              <a:t>- </a:t>
            </a:r>
            <a:fld id="{07E484A8-8E26-4ECF-B19B-6A912EAD88A0}" type="slidenum">
              <a:rPr lang="en-US" smtClean="0">
                <a:ln>
                  <a:noFill/>
                </a:ln>
                <a:solidFill>
                  <a:schemeClr val="bg1">
                    <a:lumMod val="75000"/>
                  </a:schemeClr>
                </a:solidFill>
                <a:latin typeface="Arial" charset="0"/>
              </a:rPr>
              <a:pPr fontAlgn="base">
                <a:spcBef>
                  <a:spcPct val="0"/>
                </a:spcBef>
                <a:spcAft>
                  <a:spcPct val="0"/>
                </a:spcAft>
              </a:pPr>
              <a:t>27</a:t>
            </a:fld>
            <a:r>
              <a:rPr lang="en-US" dirty="0">
                <a:ln>
                  <a:noFill/>
                </a:ln>
                <a:solidFill>
                  <a:schemeClr val="bg1">
                    <a:lumMod val="75000"/>
                  </a:schemeClr>
                </a:solidFill>
                <a:latin typeface="Arial" charset="0"/>
              </a:rPr>
              <a:t> -</a:t>
            </a:r>
          </a:p>
        </p:txBody>
      </p:sp>
      <p:pic>
        <p:nvPicPr>
          <p:cNvPr id="2" name="Picture 1">
            <a:extLst>
              <a:ext uri="{FF2B5EF4-FFF2-40B4-BE49-F238E27FC236}">
                <a16:creationId xmlns:a16="http://schemas.microsoft.com/office/drawing/2014/main" id="{6AD19B03-8678-33BA-2486-960CFE38FD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0" t="4985" r="1139" b="4436"/>
          <a:stretch/>
        </p:blipFill>
        <p:spPr>
          <a:xfrm>
            <a:off x="1215623" y="989101"/>
            <a:ext cx="9704994" cy="5482895"/>
          </a:xfrm>
          <a:prstGeom prst="rect">
            <a:avLst/>
          </a:prstGeom>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2186417701"/>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1FD839-A3C0-40F7-8BA1-2ADBC69236E6}"/>
              </a:ext>
            </a:extLst>
          </p:cNvPr>
          <p:cNvSpPr>
            <a:spLocks noGrp="1"/>
          </p:cNvSpPr>
          <p:nvPr>
            <p:ph type="sldNum" sz="quarter" idx="4"/>
          </p:nvPr>
        </p:nvSpPr>
        <p:spPr/>
        <p:txBody>
          <a:bodyPr/>
          <a:lstStyle/>
          <a:p>
            <a:pPr fontAlgn="base">
              <a:spcBef>
                <a:spcPct val="0"/>
              </a:spcBef>
              <a:spcAft>
                <a:spcPct val="0"/>
              </a:spcAft>
            </a:pPr>
            <a:r>
              <a:rPr lang="en-US">
                <a:ln>
                  <a:noFill/>
                </a:ln>
                <a:latin typeface="Arial" charset="0"/>
              </a:rPr>
              <a:t>-</a:t>
            </a:r>
            <a:r>
              <a:rPr lang="en-US">
                <a:latin typeface="Arial" charset="0"/>
              </a:rPr>
              <a:t> </a:t>
            </a:r>
            <a:fld id="{07E484A8-8E26-4ECF-B19B-6A912EAD88A0}" type="slidenum">
              <a:rPr lang="en-US" smtClean="0">
                <a:ln>
                  <a:noFill/>
                </a:ln>
                <a:latin typeface="Arial" charset="0"/>
              </a:rPr>
              <a:pPr fontAlgn="base">
                <a:spcBef>
                  <a:spcPct val="0"/>
                </a:spcBef>
                <a:spcAft>
                  <a:spcPct val="0"/>
                </a:spcAft>
              </a:pPr>
              <a:t>28</a:t>
            </a:fld>
            <a:r>
              <a:rPr lang="en-US">
                <a:latin typeface="Arial" charset="0"/>
              </a:rPr>
              <a:t> </a:t>
            </a:r>
            <a:r>
              <a:rPr lang="en-US">
                <a:ln>
                  <a:noFill/>
                </a:ln>
                <a:latin typeface="Arial" charset="0"/>
              </a:rPr>
              <a:t>-</a:t>
            </a:r>
            <a:endParaRPr lang="en-US" dirty="0">
              <a:ln>
                <a:noFill/>
              </a:ln>
              <a:latin typeface="Arial" charset="0"/>
            </a:endParaRPr>
          </a:p>
        </p:txBody>
      </p:sp>
      <p:pic>
        <p:nvPicPr>
          <p:cNvPr id="5" name="Picture 4">
            <a:extLst>
              <a:ext uri="{FF2B5EF4-FFF2-40B4-BE49-F238E27FC236}">
                <a16:creationId xmlns:a16="http://schemas.microsoft.com/office/drawing/2014/main" id="{58CEBBE0-AC4C-4D60-9060-D5288C9CB46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8573" y="2429691"/>
            <a:ext cx="6791286" cy="3825176"/>
          </a:xfrm>
          <a:prstGeom prst="rect">
            <a:avLst/>
          </a:prstGeom>
          <a:ln>
            <a:solidFill>
              <a:schemeClr val="tx1"/>
            </a:solidFill>
          </a:ln>
          <a:effectLst>
            <a:outerShdw blurRad="292100" dist="139700" dir="2700000" algn="tl" rotWithShape="0">
              <a:prstClr val="black">
                <a:alpha val="65000"/>
              </a:prstClr>
            </a:outerShdw>
          </a:effectLst>
        </p:spPr>
      </p:pic>
      <p:sp>
        <p:nvSpPr>
          <p:cNvPr id="3" name="Title 1">
            <a:extLst>
              <a:ext uri="{FF2B5EF4-FFF2-40B4-BE49-F238E27FC236}">
                <a16:creationId xmlns:a16="http://schemas.microsoft.com/office/drawing/2014/main" id="{4357BD4F-4122-202C-D6F1-8F410DB32E46}"/>
              </a:ext>
            </a:extLst>
          </p:cNvPr>
          <p:cNvSpPr txBox="1">
            <a:spLocks/>
          </p:cNvSpPr>
          <p:nvPr/>
        </p:nvSpPr>
        <p:spPr bwMode="auto">
          <a:xfrm>
            <a:off x="2020769" y="185225"/>
            <a:ext cx="8083550" cy="5222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b="1" i="1" kern="0" dirty="0">
                <a:solidFill>
                  <a:srgbClr val="006666"/>
                </a:solidFill>
                <a:latin typeface="Myriad Roman" pitchFamily="34" charset="0"/>
              </a:rPr>
              <a:t>BRIDGEPORT RECREATION COMPLEX</a:t>
            </a:r>
          </a:p>
          <a:p>
            <a:pPr eaLnBrk="1" hangingPunct="1"/>
            <a:r>
              <a:rPr lang="en-US" sz="2800" b="1" i="1" kern="0" dirty="0">
                <a:solidFill>
                  <a:srgbClr val="006666"/>
                </a:solidFill>
                <a:latin typeface="Myriad Roman" pitchFamily="34" charset="0"/>
              </a:rPr>
              <a:t>“The Bridge”</a:t>
            </a:r>
          </a:p>
        </p:txBody>
      </p:sp>
      <p:pic>
        <p:nvPicPr>
          <p:cNvPr id="4" name="Picture 3">
            <a:extLst>
              <a:ext uri="{FF2B5EF4-FFF2-40B4-BE49-F238E27FC236}">
                <a16:creationId xmlns:a16="http://schemas.microsoft.com/office/drawing/2014/main" id="{FFB1EC4F-6A34-0070-BC26-28FAF79A3E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73" t="19915" r="2438"/>
          <a:stretch/>
        </p:blipFill>
        <p:spPr>
          <a:xfrm>
            <a:off x="626610" y="1306285"/>
            <a:ext cx="4378392" cy="2815999"/>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3360888"/>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A6BA1-690B-C19A-844A-EA02F264AC0E}"/>
            </a:ext>
          </a:extLst>
        </p:cNvPr>
        <p:cNvGrpSpPr/>
        <p:nvPr/>
      </p:nvGrpSpPr>
      <p:grpSpPr>
        <a:xfrm>
          <a:off x="0" y="0"/>
          <a:ext cx="0" cy="0"/>
          <a:chOff x="0" y="0"/>
          <a:chExt cx="0" cy="0"/>
        </a:xfrm>
      </p:grpSpPr>
      <p:pic>
        <p:nvPicPr>
          <p:cNvPr id="35843" name="Picture 4" descr="culinary school">
            <a:extLst>
              <a:ext uri="{FF2B5EF4-FFF2-40B4-BE49-F238E27FC236}">
                <a16:creationId xmlns:a16="http://schemas.microsoft.com/office/drawing/2014/main" id="{D7F11A6E-746E-5630-32FC-9C84D9C78D9E}"/>
              </a:ext>
            </a:extLst>
          </p:cNvPr>
          <p:cNvPicPr>
            <a:picLocks noChangeAspect="1" noChangeArrowheads="1"/>
          </p:cNvPicPr>
          <p:nvPr/>
        </p:nvPicPr>
        <p:blipFill>
          <a:blip r:embed="rId3" cstate="print"/>
          <a:srcRect/>
          <a:stretch>
            <a:fillRect/>
          </a:stretch>
        </p:blipFill>
        <p:spPr bwMode="auto">
          <a:xfrm>
            <a:off x="7789073" y="1249269"/>
            <a:ext cx="2421727" cy="3226486"/>
          </a:xfrm>
          <a:prstGeom prst="rect">
            <a:avLst/>
          </a:prstGeom>
          <a:ln>
            <a:solidFill>
              <a:schemeClr val="tx1"/>
            </a:solid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439B53EC-E761-A352-5585-0F74BB10AA0F}"/>
              </a:ext>
            </a:extLst>
          </p:cNvPr>
          <p:cNvSpPr txBox="1">
            <a:spLocks/>
          </p:cNvSpPr>
          <p:nvPr/>
        </p:nvSpPr>
        <p:spPr bwMode="auto">
          <a:xfrm>
            <a:off x="1955074" y="274638"/>
            <a:ext cx="8229600" cy="677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buFont typeface="Wingdings" pitchFamily="2" charset="2"/>
              <a:defRPr sz="2400" b="1" i="1">
                <a:solidFill>
                  <a:srgbClr val="006666"/>
                </a:solidFill>
                <a:latin typeface="+mn-lt"/>
                <a:ea typeface="+mn-ea"/>
                <a:cs typeface="+mn-cs"/>
              </a:defRPr>
            </a:lvl1pPr>
            <a:lvl2pPr marL="742950" indent="-285750" algn="ctr" rtl="0" eaLnBrk="0" fontAlgn="base" hangingPunct="0">
              <a:spcBef>
                <a:spcPct val="20000"/>
              </a:spcBef>
              <a:spcAft>
                <a:spcPct val="0"/>
              </a:spcAft>
              <a:buFont typeface="Wingdings" pitchFamily="2" charset="2"/>
              <a:defRPr>
                <a:solidFill>
                  <a:srgbClr val="006666"/>
                </a:solidFill>
                <a:latin typeface="+mn-lt"/>
              </a:defRPr>
            </a:lvl2pPr>
            <a:lvl3pPr marL="1143000" indent="-228600" algn="ctr" rtl="0" eaLnBrk="0" fontAlgn="base" hangingPunct="0">
              <a:spcBef>
                <a:spcPct val="20000"/>
              </a:spcBef>
              <a:spcAft>
                <a:spcPct val="0"/>
              </a:spcAft>
              <a:defRPr sz="2400" b="1" i="1">
                <a:solidFill>
                  <a:srgbClr val="006666"/>
                </a:solidFill>
                <a:latin typeface="+mn-lt"/>
              </a:defRPr>
            </a:lvl3pPr>
            <a:lvl4pPr marL="1600200" indent="-228600" algn="l" rtl="0" eaLnBrk="0" fontAlgn="base" hangingPunct="0">
              <a:spcBef>
                <a:spcPct val="20000"/>
              </a:spcBef>
              <a:spcAft>
                <a:spcPct val="0"/>
              </a:spcAft>
              <a:buFont typeface="Arial" charset="0"/>
              <a:defRPr sz="2000" b="1" i="1">
                <a:solidFill>
                  <a:srgbClr val="006666"/>
                </a:solidFill>
                <a:latin typeface="+mn-lt"/>
              </a:defRPr>
            </a:lvl4pPr>
            <a:lvl5pPr marL="2057400" indent="-228600" algn="l" rtl="0" eaLnBrk="0" fontAlgn="base" hangingPunct="0">
              <a:spcBef>
                <a:spcPct val="20000"/>
              </a:spcBef>
              <a:spcAft>
                <a:spcPct val="0"/>
              </a:spcAft>
              <a:defRPr sz="2000" b="1" i="1">
                <a:solidFill>
                  <a:srgbClr val="006666"/>
                </a:solidFill>
                <a:latin typeface="+mn-lt"/>
              </a:defRPr>
            </a:lvl5pPr>
            <a:lvl6pPr marL="2514600" indent="-228600" algn="l" rtl="0" fontAlgn="base">
              <a:spcBef>
                <a:spcPct val="20000"/>
              </a:spcBef>
              <a:spcAft>
                <a:spcPct val="0"/>
              </a:spcAft>
              <a:defRPr sz="2000" b="1" i="1">
                <a:solidFill>
                  <a:srgbClr val="006666"/>
                </a:solidFill>
                <a:latin typeface="+mn-lt"/>
              </a:defRPr>
            </a:lvl6pPr>
            <a:lvl7pPr marL="2971800" indent="-228600" algn="l" rtl="0" fontAlgn="base">
              <a:spcBef>
                <a:spcPct val="20000"/>
              </a:spcBef>
              <a:spcAft>
                <a:spcPct val="0"/>
              </a:spcAft>
              <a:defRPr sz="2000" b="1" i="1">
                <a:solidFill>
                  <a:srgbClr val="006666"/>
                </a:solidFill>
                <a:latin typeface="+mn-lt"/>
              </a:defRPr>
            </a:lvl7pPr>
            <a:lvl8pPr marL="3429000" indent="-228600" algn="l" rtl="0" fontAlgn="base">
              <a:spcBef>
                <a:spcPct val="20000"/>
              </a:spcBef>
              <a:spcAft>
                <a:spcPct val="0"/>
              </a:spcAft>
              <a:defRPr sz="2000" b="1" i="1">
                <a:solidFill>
                  <a:srgbClr val="006666"/>
                </a:solidFill>
                <a:latin typeface="+mn-lt"/>
              </a:defRPr>
            </a:lvl8pPr>
            <a:lvl9pPr marL="3886200" indent="-228600" algn="l" rtl="0" fontAlgn="base">
              <a:spcBef>
                <a:spcPct val="20000"/>
              </a:spcBef>
              <a:spcAft>
                <a:spcPct val="0"/>
              </a:spcAft>
              <a:defRPr sz="2000" b="1" i="1">
                <a:solidFill>
                  <a:srgbClr val="006666"/>
                </a:solidFill>
                <a:latin typeface="+mn-lt"/>
              </a:defRPr>
            </a:lvl9pPr>
          </a:lstStyle>
          <a:p>
            <a:pPr eaLnBrk="1" hangingPunct="1"/>
            <a:r>
              <a:rPr lang="en-US" sz="2800" dirty="0">
                <a:solidFill>
                  <a:srgbClr val="006673"/>
                </a:solidFill>
              </a:rPr>
              <a:t>BRIDGEPORT CONFERENCE CENTER</a:t>
            </a:r>
          </a:p>
        </p:txBody>
      </p:sp>
      <p:pic>
        <p:nvPicPr>
          <p:cNvPr id="35842" name="Picture 3" descr="Charles Pointe_020">
            <a:extLst>
              <a:ext uri="{FF2B5EF4-FFF2-40B4-BE49-F238E27FC236}">
                <a16:creationId xmlns:a16="http://schemas.microsoft.com/office/drawing/2014/main" id="{743C0596-966E-D958-DFDD-4661888E6BBC}"/>
              </a:ext>
            </a:extLst>
          </p:cNvPr>
          <p:cNvPicPr>
            <a:picLocks noChangeAspect="1" noChangeArrowheads="1"/>
          </p:cNvPicPr>
          <p:nvPr/>
        </p:nvPicPr>
        <p:blipFill rotWithShape="1">
          <a:blip r:embed="rId4" cstate="print"/>
          <a:srcRect l="5911" t="15506" b="9137"/>
          <a:stretch/>
        </p:blipFill>
        <p:spPr bwMode="auto">
          <a:xfrm>
            <a:off x="1981200" y="3505201"/>
            <a:ext cx="5641714" cy="3010856"/>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4" descr="BCC interior gathering area">
            <a:extLst>
              <a:ext uri="{FF2B5EF4-FFF2-40B4-BE49-F238E27FC236}">
                <a16:creationId xmlns:a16="http://schemas.microsoft.com/office/drawing/2014/main" id="{7F848AFF-1AC6-3EDC-EE2E-37B4CC2585FB}"/>
              </a:ext>
            </a:extLst>
          </p:cNvPr>
          <p:cNvPicPr>
            <a:picLocks noChangeAspect="1" noChangeArrowheads="1"/>
          </p:cNvPicPr>
          <p:nvPr/>
        </p:nvPicPr>
        <p:blipFill>
          <a:blip r:embed="rId5" cstate="print"/>
          <a:srcRect/>
          <a:stretch>
            <a:fillRect/>
          </a:stretch>
        </p:blipFill>
        <p:spPr bwMode="auto">
          <a:xfrm>
            <a:off x="1981200" y="1249269"/>
            <a:ext cx="2751138" cy="2063050"/>
          </a:xfrm>
          <a:prstGeom prst="rect">
            <a:avLst/>
          </a:prstGeom>
          <a:ln>
            <a:solidFill>
              <a:schemeClr val="tx1"/>
            </a:solidFill>
          </a:ln>
          <a:effectLst>
            <a:outerShdw blurRad="292100" dist="139700" dir="2700000" algn="tl" rotWithShape="0">
              <a:srgbClr val="333333">
                <a:alpha val="65000"/>
              </a:srgbClr>
            </a:outerShdw>
          </a:effectLst>
        </p:spPr>
      </p:pic>
      <p:pic>
        <p:nvPicPr>
          <p:cNvPr id="6" name="Picture 3" descr="BCC wedding reception">
            <a:extLst>
              <a:ext uri="{FF2B5EF4-FFF2-40B4-BE49-F238E27FC236}">
                <a16:creationId xmlns:a16="http://schemas.microsoft.com/office/drawing/2014/main" id="{11CA1E71-C59F-A446-3A16-42AF64316A87}"/>
              </a:ext>
            </a:extLst>
          </p:cNvPr>
          <p:cNvPicPr>
            <a:picLocks noChangeAspect="1" noChangeArrowheads="1"/>
          </p:cNvPicPr>
          <p:nvPr/>
        </p:nvPicPr>
        <p:blipFill>
          <a:blip r:embed="rId6" cstate="print"/>
          <a:srcRect/>
          <a:stretch>
            <a:fillRect/>
          </a:stretch>
        </p:blipFill>
        <p:spPr bwMode="auto">
          <a:xfrm>
            <a:off x="4872658" y="1249270"/>
            <a:ext cx="2750257" cy="2063050"/>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5">
            <a:extLst>
              <a:ext uri="{FF2B5EF4-FFF2-40B4-BE49-F238E27FC236}">
                <a16:creationId xmlns:a16="http://schemas.microsoft.com/office/drawing/2014/main" id="{2FD96E6F-63E7-2C0E-B7AB-2C1B7C026E0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6000" contrast="17000"/>
                    </a14:imgEffect>
                  </a14:imgLayer>
                </a14:imgProps>
              </a:ext>
            </a:extLst>
          </a:blip>
          <a:srcRect/>
          <a:stretch>
            <a:fillRect/>
          </a:stretch>
        </p:blipFill>
        <p:spPr bwMode="auto">
          <a:xfrm>
            <a:off x="7789074" y="4699763"/>
            <a:ext cx="2421727" cy="1816295"/>
          </a:xfrm>
          <a:prstGeom prst="rect">
            <a:avLst/>
          </a:prstGeom>
          <a:ln>
            <a:solidFill>
              <a:schemeClr val="tx1"/>
            </a:solid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5BD517B6-4894-50AD-1841-217B91989A46}"/>
              </a:ext>
            </a:extLst>
          </p:cNvPr>
          <p:cNvSpPr>
            <a:spLocks noGrp="1"/>
          </p:cNvSpPr>
          <p:nvPr>
            <p:ph type="sldNum" sz="quarter" idx="4"/>
          </p:nvPr>
        </p:nvSpPr>
        <p:spPr/>
        <p:txBody>
          <a:body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29</a:t>
            </a:fld>
            <a:r>
              <a:rPr lang="en-US" dirty="0">
                <a:latin typeface="Arial" charset="0"/>
              </a:rPr>
              <a:t> </a:t>
            </a:r>
            <a:r>
              <a:rPr lang="en-US" dirty="0">
                <a:ln>
                  <a:noFill/>
                </a:ln>
                <a:latin typeface="Arial" charset="0"/>
              </a:rPr>
              <a:t>-</a:t>
            </a:r>
          </a:p>
        </p:txBody>
      </p:sp>
    </p:spTree>
    <p:extLst>
      <p:ext uri="{BB962C8B-B14F-4D97-AF65-F5344CB8AC3E}">
        <p14:creationId xmlns:p14="http://schemas.microsoft.com/office/powerpoint/2010/main" val="3702827047"/>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bwMode="auto">
          <a:xfrm>
            <a:off x="581720" y="274638"/>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b="1" i="1" dirty="0">
                <a:solidFill>
                  <a:srgbClr val="006666"/>
                </a:solidFill>
                <a:latin typeface="Myriad Roman" pitchFamily="34" charset="0"/>
              </a:rPr>
              <a:t>Award Winning - MASTER PLAN</a:t>
            </a:r>
            <a:endParaRPr lang="en-US" sz="2800" i="1" dirty="0"/>
          </a:p>
        </p:txBody>
      </p:sp>
      <p:sp>
        <p:nvSpPr>
          <p:cNvPr id="3" name="Slide Number Placeholder 2"/>
          <p:cNvSpPr>
            <a:spLocks noGrp="1"/>
          </p:cNvSpPr>
          <p:nvPr>
            <p:ph type="sldNum" sz="quarter" idx="4"/>
          </p:nvPr>
        </p:nvSpPr>
        <p:spPr/>
        <p:txBody>
          <a:bodyPr/>
          <a:lstStyle/>
          <a:p>
            <a:pPr fontAlgn="base">
              <a:spcBef>
                <a:spcPct val="0"/>
              </a:spcBef>
              <a:spcAft>
                <a:spcPct val="0"/>
              </a:spcAft>
            </a:pPr>
            <a:r>
              <a:rPr lang="en-US" dirty="0">
                <a:ln>
                  <a:noFill/>
                </a:ln>
                <a:solidFill>
                  <a:schemeClr val="bg1">
                    <a:lumMod val="75000"/>
                  </a:schemeClr>
                </a:solidFill>
                <a:latin typeface="Arial" charset="0"/>
              </a:rPr>
              <a:t>- </a:t>
            </a:r>
            <a:fld id="{07E484A8-8E26-4ECF-B19B-6A912EAD88A0}" type="slidenum">
              <a:rPr lang="en-US" smtClean="0">
                <a:ln>
                  <a:noFill/>
                </a:ln>
                <a:solidFill>
                  <a:schemeClr val="bg1">
                    <a:lumMod val="75000"/>
                  </a:schemeClr>
                </a:solidFill>
                <a:latin typeface="Arial" charset="0"/>
              </a:rPr>
              <a:pPr fontAlgn="base">
                <a:spcBef>
                  <a:spcPct val="0"/>
                </a:spcBef>
                <a:spcAft>
                  <a:spcPct val="0"/>
                </a:spcAft>
              </a:pPr>
              <a:t>3</a:t>
            </a:fld>
            <a:r>
              <a:rPr lang="en-US" dirty="0">
                <a:ln>
                  <a:noFill/>
                </a:ln>
                <a:solidFill>
                  <a:schemeClr val="bg1">
                    <a:lumMod val="75000"/>
                  </a:schemeClr>
                </a:solidFill>
                <a:latin typeface="Arial" charset="0"/>
              </a:rPr>
              <a:t> -</a:t>
            </a:r>
          </a:p>
        </p:txBody>
      </p:sp>
      <p:pic>
        <p:nvPicPr>
          <p:cNvPr id="2" name="Picture 1">
            <a:extLst>
              <a:ext uri="{FF2B5EF4-FFF2-40B4-BE49-F238E27FC236}">
                <a16:creationId xmlns:a16="http://schemas.microsoft.com/office/drawing/2014/main" id="{1ACD0EFA-C83E-4B32-A4FE-4A5E7EAFAC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0" t="4985" r="1139" b="4436"/>
          <a:stretch/>
        </p:blipFill>
        <p:spPr>
          <a:xfrm>
            <a:off x="1215623" y="989101"/>
            <a:ext cx="9704994" cy="5482895"/>
          </a:xfrm>
          <a:prstGeom prst="rect">
            <a:avLst/>
          </a:prstGeom>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3174565692"/>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042206-D8C6-52DC-2AC0-D518CCA54942}"/>
              </a:ext>
            </a:extLst>
          </p:cNvPr>
          <p:cNvSpPr>
            <a:spLocks noGrp="1"/>
          </p:cNvSpPr>
          <p:nvPr>
            <p:ph type="sldNum" sz="quarter" idx="4"/>
          </p:nvPr>
        </p:nvSpPr>
        <p:spPr/>
        <p:txBody>
          <a:bodyPr/>
          <a:lstStyle/>
          <a:p>
            <a:pPr fontAlgn="base">
              <a:spcBef>
                <a:spcPct val="0"/>
              </a:spcBef>
              <a:spcAft>
                <a:spcPct val="0"/>
              </a:spcAft>
            </a:pPr>
            <a:r>
              <a:rPr lang="en-US">
                <a:ln>
                  <a:noFill/>
                </a:ln>
                <a:latin typeface="Arial" charset="0"/>
              </a:rPr>
              <a:t>-</a:t>
            </a:r>
            <a:r>
              <a:rPr lang="en-US">
                <a:latin typeface="Arial" charset="0"/>
              </a:rPr>
              <a:t> </a:t>
            </a:r>
            <a:fld id="{07E484A8-8E26-4ECF-B19B-6A912EAD88A0}" type="slidenum">
              <a:rPr lang="en-US" smtClean="0">
                <a:ln>
                  <a:noFill/>
                </a:ln>
                <a:latin typeface="Arial" charset="0"/>
              </a:rPr>
              <a:pPr fontAlgn="base">
                <a:spcBef>
                  <a:spcPct val="0"/>
                </a:spcBef>
                <a:spcAft>
                  <a:spcPct val="0"/>
                </a:spcAft>
              </a:pPr>
              <a:t>30</a:t>
            </a:fld>
            <a:r>
              <a:rPr lang="en-US">
                <a:latin typeface="Arial" charset="0"/>
              </a:rPr>
              <a:t> </a:t>
            </a:r>
            <a:r>
              <a:rPr lang="en-US">
                <a:ln>
                  <a:noFill/>
                </a:ln>
                <a:latin typeface="Arial" charset="0"/>
              </a:rPr>
              <a:t>-</a:t>
            </a:r>
            <a:endParaRPr lang="en-US" dirty="0">
              <a:ln>
                <a:noFill/>
              </a:ln>
              <a:latin typeface="Arial" charset="0"/>
            </a:endParaRPr>
          </a:p>
        </p:txBody>
      </p:sp>
      <p:pic>
        <p:nvPicPr>
          <p:cNvPr id="1026" name="Picture 2">
            <a:extLst>
              <a:ext uri="{FF2B5EF4-FFF2-40B4-BE49-F238E27FC236}">
                <a16:creationId xmlns:a16="http://schemas.microsoft.com/office/drawing/2014/main" id="{4442302D-BFAB-5304-ED19-BE9B5B49BE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8773" y="3205319"/>
            <a:ext cx="4704574" cy="2971744"/>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5D79AC91-6328-5BEE-A365-AF78DB5E276C}"/>
              </a:ext>
            </a:extLst>
          </p:cNvPr>
          <p:cNvGraphicFramePr>
            <a:graphicFrameLocks noGrp="1"/>
          </p:cNvGraphicFramePr>
          <p:nvPr/>
        </p:nvGraphicFramePr>
        <p:xfrm>
          <a:off x="4837288" y="3547481"/>
          <a:ext cx="2517424" cy="907626"/>
        </p:xfrm>
        <a:graphic>
          <a:graphicData uri="http://schemas.openxmlformats.org/drawingml/2006/table">
            <a:tbl>
              <a:tblPr/>
              <a:tblGrid>
                <a:gridCol w="2517424">
                  <a:extLst>
                    <a:ext uri="{9D8B030D-6E8A-4147-A177-3AD203B41FA5}">
                      <a16:colId xmlns:a16="http://schemas.microsoft.com/office/drawing/2014/main" val="2389280299"/>
                    </a:ext>
                  </a:extLst>
                </a:gridCol>
              </a:tblGrid>
              <a:tr h="0">
                <a:tc>
                  <a:txBody>
                    <a:bodyPr/>
                    <a:lstStyle/>
                    <a:p>
                      <a:endParaRPr lang="en-US"/>
                    </a:p>
                  </a:txBody>
                  <a:tcPr marL="0" marR="0" marT="0" marB="0">
                    <a:lnL>
                      <a:noFill/>
                    </a:lnL>
                    <a:lnR>
                      <a:noFill/>
                    </a:lnR>
                    <a:lnT>
                      <a:noFill/>
                    </a:lnT>
                    <a:lnB>
                      <a:noFill/>
                    </a:lnB>
                    <a:noFill/>
                  </a:tcPr>
                </a:tc>
                <a:extLst>
                  <a:ext uri="{0D108BD9-81ED-4DB2-BD59-A6C34878D82A}">
                    <a16:rowId xmlns:a16="http://schemas.microsoft.com/office/drawing/2014/main" val="3614921171"/>
                  </a:ext>
                </a:extLst>
              </a:tr>
              <a:tr h="0">
                <a:tc>
                  <a:txBody>
                    <a:bodyPr/>
                    <a:lstStyle/>
                    <a:p>
                      <a:endParaRPr lang="en-US"/>
                    </a:p>
                  </a:txBody>
                  <a:tcPr marL="84667" marR="84667" marT="42333" marB="42333">
                    <a:lnL>
                      <a:noFill/>
                    </a:lnL>
                    <a:lnR>
                      <a:noFill/>
                    </a:lnR>
                    <a:lnT>
                      <a:noFill/>
                    </a:lnT>
                    <a:lnB>
                      <a:noFill/>
                    </a:lnB>
                    <a:noFill/>
                  </a:tcPr>
                </a:tc>
                <a:extLst>
                  <a:ext uri="{0D108BD9-81ED-4DB2-BD59-A6C34878D82A}">
                    <a16:rowId xmlns:a16="http://schemas.microsoft.com/office/drawing/2014/main" val="1059867039"/>
                  </a:ext>
                </a:extLst>
              </a:tr>
              <a:tr h="0">
                <a:tc>
                  <a:txBody>
                    <a:bodyPr/>
                    <a:lstStyle/>
                    <a:p>
                      <a:pPr algn="ctr"/>
                      <a:r>
                        <a:rPr lang="en-US">
                          <a:effectLst/>
                        </a:rPr>
                        <a:t> </a:t>
                      </a:r>
                    </a:p>
                  </a:txBody>
                  <a:tcPr marL="0" marR="0" marT="0" marB="0">
                    <a:lnL>
                      <a:noFill/>
                    </a:lnL>
                    <a:lnR>
                      <a:noFill/>
                    </a:lnR>
                    <a:lnT>
                      <a:noFill/>
                    </a:lnT>
                    <a:lnB>
                      <a:noFill/>
                    </a:lnB>
                    <a:noFill/>
                  </a:tcPr>
                </a:tc>
                <a:extLst>
                  <a:ext uri="{0D108BD9-81ED-4DB2-BD59-A6C34878D82A}">
                    <a16:rowId xmlns:a16="http://schemas.microsoft.com/office/drawing/2014/main" val="1043669219"/>
                  </a:ext>
                </a:extLst>
              </a:tr>
            </a:tbl>
          </a:graphicData>
        </a:graphic>
      </p:graphicFrame>
      <p:graphicFrame>
        <p:nvGraphicFramePr>
          <p:cNvPr id="4" name="Table 3">
            <a:extLst>
              <a:ext uri="{FF2B5EF4-FFF2-40B4-BE49-F238E27FC236}">
                <a16:creationId xmlns:a16="http://schemas.microsoft.com/office/drawing/2014/main" id="{F66362A5-0048-3299-544B-1BDAA154B6B6}"/>
              </a:ext>
            </a:extLst>
          </p:cNvPr>
          <p:cNvGraphicFramePr>
            <a:graphicFrameLocks noGrp="1"/>
          </p:cNvGraphicFramePr>
          <p:nvPr>
            <p:extLst>
              <p:ext uri="{D42A27DB-BD31-4B8C-83A1-F6EECF244321}">
                <p14:modId xmlns:p14="http://schemas.microsoft.com/office/powerpoint/2010/main" val="3825982665"/>
              </p:ext>
            </p:extLst>
          </p:nvPr>
        </p:nvGraphicFramePr>
        <p:xfrm>
          <a:off x="6948715" y="1107356"/>
          <a:ext cx="2517424" cy="1181946"/>
        </p:xfrm>
        <a:graphic>
          <a:graphicData uri="http://schemas.openxmlformats.org/drawingml/2006/table">
            <a:tbl>
              <a:tblPr/>
              <a:tblGrid>
                <a:gridCol w="2517424">
                  <a:extLst>
                    <a:ext uri="{9D8B030D-6E8A-4147-A177-3AD203B41FA5}">
                      <a16:colId xmlns:a16="http://schemas.microsoft.com/office/drawing/2014/main" val="2146726026"/>
                    </a:ext>
                  </a:extLst>
                </a:gridCol>
              </a:tblGrid>
              <a:tr h="0">
                <a:tc>
                  <a:txBody>
                    <a:bodyPr/>
                    <a:lstStyle/>
                    <a:p>
                      <a:endParaRPr lang="en-US"/>
                    </a:p>
                  </a:txBody>
                  <a:tcPr marL="0" marR="0" marT="0" marB="0">
                    <a:lnL>
                      <a:noFill/>
                    </a:lnL>
                    <a:lnR>
                      <a:noFill/>
                    </a:lnR>
                    <a:lnT>
                      <a:noFill/>
                    </a:lnT>
                    <a:lnB>
                      <a:noFill/>
                    </a:lnB>
                    <a:noFill/>
                  </a:tcPr>
                </a:tc>
                <a:extLst>
                  <a:ext uri="{0D108BD9-81ED-4DB2-BD59-A6C34878D82A}">
                    <a16:rowId xmlns:a16="http://schemas.microsoft.com/office/drawing/2014/main" val="147333490"/>
                  </a:ext>
                </a:extLst>
              </a:tr>
              <a:tr h="0">
                <a:tc>
                  <a:txBody>
                    <a:bodyPr/>
                    <a:lstStyle/>
                    <a:p>
                      <a:pPr algn="ctr">
                        <a:buNone/>
                      </a:pPr>
                      <a:r>
                        <a:rPr lang="en-US" b="1" dirty="0">
                          <a:solidFill>
                            <a:srgbClr val="403F42"/>
                          </a:solidFill>
                          <a:effectLst/>
                          <a:latin typeface="inherit"/>
                        </a:rPr>
                        <a:t>Charles Pointe Newsletter - May 23, 2025</a:t>
                      </a:r>
                      <a:endParaRPr lang="en-US" dirty="0">
                        <a:solidFill>
                          <a:srgbClr val="403F42"/>
                        </a:solidFill>
                        <a:effectLst/>
                        <a:latin typeface="Arial" panose="020B0604020202020204" pitchFamily="34" charset="0"/>
                      </a:endParaRPr>
                    </a:p>
                  </a:txBody>
                  <a:tcPr marL="84667" marR="84667" marT="42333" marB="42333">
                    <a:lnL>
                      <a:noFill/>
                    </a:lnL>
                    <a:lnR>
                      <a:noFill/>
                    </a:lnR>
                    <a:lnT>
                      <a:noFill/>
                    </a:lnT>
                    <a:lnB>
                      <a:noFill/>
                    </a:lnB>
                    <a:noFill/>
                  </a:tcPr>
                </a:tc>
                <a:extLst>
                  <a:ext uri="{0D108BD9-81ED-4DB2-BD59-A6C34878D82A}">
                    <a16:rowId xmlns:a16="http://schemas.microsoft.com/office/drawing/2014/main" val="1478496551"/>
                  </a:ext>
                </a:extLst>
              </a:tr>
            </a:tbl>
          </a:graphicData>
        </a:graphic>
      </p:graphicFrame>
      <p:graphicFrame>
        <p:nvGraphicFramePr>
          <p:cNvPr id="5" name="Table 4">
            <a:extLst>
              <a:ext uri="{FF2B5EF4-FFF2-40B4-BE49-F238E27FC236}">
                <a16:creationId xmlns:a16="http://schemas.microsoft.com/office/drawing/2014/main" id="{7090CE70-05CD-63AD-097E-6F29964BA762}"/>
              </a:ext>
            </a:extLst>
          </p:cNvPr>
          <p:cNvGraphicFramePr>
            <a:graphicFrameLocks noGrp="1"/>
          </p:cNvGraphicFramePr>
          <p:nvPr>
            <p:extLst>
              <p:ext uri="{D42A27DB-BD31-4B8C-83A1-F6EECF244321}">
                <p14:modId xmlns:p14="http://schemas.microsoft.com/office/powerpoint/2010/main" val="1125497781"/>
              </p:ext>
            </p:extLst>
          </p:nvPr>
        </p:nvGraphicFramePr>
        <p:xfrm>
          <a:off x="1107491" y="4310972"/>
          <a:ext cx="3569378" cy="2044488"/>
        </p:xfrm>
        <a:graphic>
          <a:graphicData uri="http://schemas.openxmlformats.org/drawingml/2006/table">
            <a:tbl>
              <a:tblPr/>
              <a:tblGrid>
                <a:gridCol w="3569378">
                  <a:extLst>
                    <a:ext uri="{9D8B030D-6E8A-4147-A177-3AD203B41FA5}">
                      <a16:colId xmlns:a16="http://schemas.microsoft.com/office/drawing/2014/main" val="3054559847"/>
                    </a:ext>
                  </a:extLst>
                </a:gridCol>
              </a:tblGrid>
              <a:tr h="81488">
                <a:tc>
                  <a:txBody>
                    <a:bodyPr/>
                    <a:lstStyle/>
                    <a:p>
                      <a:endParaRPr lang="en-US" sz="700"/>
                    </a:p>
                  </a:txBody>
                  <a:tcPr marL="0" marR="0" marT="0" marB="0">
                    <a:lnL>
                      <a:noFill/>
                    </a:lnL>
                    <a:lnR>
                      <a:noFill/>
                    </a:lnR>
                    <a:lnT>
                      <a:noFill/>
                    </a:lnT>
                    <a:lnB>
                      <a:noFill/>
                    </a:lnB>
                    <a:noFill/>
                  </a:tcPr>
                </a:tc>
                <a:extLst>
                  <a:ext uri="{0D108BD9-81ED-4DB2-BD59-A6C34878D82A}">
                    <a16:rowId xmlns:a16="http://schemas.microsoft.com/office/drawing/2014/main" val="1117479841"/>
                  </a:ext>
                </a:extLst>
              </a:tr>
              <a:tr h="105215">
                <a:tc>
                  <a:txBody>
                    <a:bodyPr/>
                    <a:lstStyle/>
                    <a:p>
                      <a:endParaRPr lang="en-US" sz="700" dirty="0"/>
                    </a:p>
                  </a:txBody>
                  <a:tcPr marL="31063" marR="31063" marT="15531" marB="15531">
                    <a:lnL>
                      <a:noFill/>
                    </a:lnL>
                    <a:lnR>
                      <a:noFill/>
                    </a:lnR>
                    <a:lnT>
                      <a:noFill/>
                    </a:lnT>
                    <a:lnB>
                      <a:noFill/>
                    </a:lnB>
                    <a:noFill/>
                  </a:tcPr>
                </a:tc>
                <a:extLst>
                  <a:ext uri="{0D108BD9-81ED-4DB2-BD59-A6C34878D82A}">
                    <a16:rowId xmlns:a16="http://schemas.microsoft.com/office/drawing/2014/main" val="3190283916"/>
                  </a:ext>
                </a:extLst>
              </a:tr>
              <a:tr h="81488">
                <a:tc>
                  <a:txBody>
                    <a:bodyPr/>
                    <a:lstStyle/>
                    <a:p>
                      <a:pPr algn="ctr"/>
                      <a:endParaRPr lang="en-US" sz="700">
                        <a:effectLst/>
                      </a:endParaRPr>
                    </a:p>
                  </a:txBody>
                  <a:tcPr marL="0" marR="0" marT="0" marB="0">
                    <a:lnL>
                      <a:noFill/>
                    </a:lnL>
                    <a:lnR>
                      <a:noFill/>
                    </a:lnR>
                    <a:lnT>
                      <a:noFill/>
                    </a:lnT>
                    <a:lnB>
                      <a:noFill/>
                    </a:lnB>
                    <a:noFill/>
                  </a:tcPr>
                </a:tc>
                <a:extLst>
                  <a:ext uri="{0D108BD9-81ED-4DB2-BD59-A6C34878D82A}">
                    <a16:rowId xmlns:a16="http://schemas.microsoft.com/office/drawing/2014/main" val="2082806055"/>
                  </a:ext>
                </a:extLst>
              </a:tr>
              <a:tr h="105215">
                <a:tc>
                  <a:txBody>
                    <a:bodyPr/>
                    <a:lstStyle/>
                    <a:p>
                      <a:endParaRPr lang="en-US" sz="700" dirty="0"/>
                    </a:p>
                  </a:txBody>
                  <a:tcPr marL="31063" marR="31063" marT="15531" marB="15531">
                    <a:lnL>
                      <a:noFill/>
                    </a:lnL>
                    <a:lnR>
                      <a:noFill/>
                    </a:lnR>
                    <a:lnT>
                      <a:noFill/>
                    </a:lnT>
                    <a:lnB>
                      <a:noFill/>
                    </a:lnB>
                    <a:noFill/>
                  </a:tcPr>
                </a:tc>
                <a:extLst>
                  <a:ext uri="{0D108BD9-81ED-4DB2-BD59-A6C34878D82A}">
                    <a16:rowId xmlns:a16="http://schemas.microsoft.com/office/drawing/2014/main" val="3153047658"/>
                  </a:ext>
                </a:extLst>
              </a:tr>
              <a:tr h="81488">
                <a:tc>
                  <a:txBody>
                    <a:bodyPr/>
                    <a:lstStyle/>
                    <a:p>
                      <a:pPr algn="ctr"/>
                      <a:endParaRPr lang="en-US" sz="700">
                        <a:effectLst/>
                      </a:endParaRPr>
                    </a:p>
                  </a:txBody>
                  <a:tcPr marL="0" marR="0" marT="0" marB="0">
                    <a:lnL>
                      <a:noFill/>
                    </a:lnL>
                    <a:lnR>
                      <a:noFill/>
                    </a:lnR>
                    <a:lnT>
                      <a:noFill/>
                    </a:lnT>
                    <a:lnB>
                      <a:noFill/>
                    </a:lnB>
                    <a:noFill/>
                  </a:tcPr>
                </a:tc>
                <a:extLst>
                  <a:ext uri="{0D108BD9-81ED-4DB2-BD59-A6C34878D82A}">
                    <a16:rowId xmlns:a16="http://schemas.microsoft.com/office/drawing/2014/main" val="3125391730"/>
                  </a:ext>
                </a:extLst>
              </a:tr>
              <a:tr h="408851">
                <a:tc>
                  <a:txBody>
                    <a:bodyPr/>
                    <a:lstStyle/>
                    <a:p>
                      <a:pPr algn="just">
                        <a:buNone/>
                      </a:pPr>
                      <a:r>
                        <a:rPr lang="en-US" sz="700" b="0" i="1" dirty="0">
                          <a:solidFill>
                            <a:srgbClr val="000000"/>
                          </a:solidFill>
                          <a:effectLst/>
                          <a:latin typeface="Arial" panose="020B0604020202020204" pitchFamily="34" charset="0"/>
                        </a:rPr>
                        <a:t>Jamie Corton, developer of Charles Pointe, and West Virginia Governor Patrick Morrisey celebrate the Bridgeport arrival of D.R. Horton, America's Largest Homebuilder. From left to right are Jamie Corton, Governor Morrisey, and Zachary Soilis, Land Acquisition Manager for D.R. Horton</a:t>
                      </a:r>
                      <a:endParaRPr lang="en-US" sz="700" dirty="0">
                        <a:solidFill>
                          <a:srgbClr val="403F42"/>
                        </a:solidFill>
                        <a:effectLst/>
                        <a:latin typeface="Arial" panose="020B0604020202020204" pitchFamily="34" charset="0"/>
                      </a:endParaRPr>
                    </a:p>
                  </a:txBody>
                  <a:tcPr marL="31063" marR="31063" marT="15531" marB="15531">
                    <a:lnL>
                      <a:noFill/>
                    </a:lnL>
                    <a:lnR>
                      <a:noFill/>
                    </a:lnR>
                    <a:lnT>
                      <a:noFill/>
                    </a:lnT>
                    <a:lnB>
                      <a:noFill/>
                    </a:lnB>
                    <a:noFill/>
                  </a:tcPr>
                </a:tc>
                <a:extLst>
                  <a:ext uri="{0D108BD9-81ED-4DB2-BD59-A6C34878D82A}">
                    <a16:rowId xmlns:a16="http://schemas.microsoft.com/office/drawing/2014/main" val="160920531"/>
                  </a:ext>
                </a:extLst>
              </a:tr>
              <a:tr h="818818">
                <a:tc>
                  <a:txBody>
                    <a:bodyPr/>
                    <a:lstStyle/>
                    <a:p>
                      <a:pPr algn="ctr">
                        <a:buNone/>
                      </a:pPr>
                      <a:r>
                        <a:rPr lang="en-US" sz="700" dirty="0">
                          <a:solidFill>
                            <a:srgbClr val="403F42"/>
                          </a:solidFill>
                          <a:effectLst/>
                          <a:latin typeface="Arial" panose="020B0604020202020204" pitchFamily="34" charset="0"/>
                        </a:rPr>
                        <a:t> </a:t>
                      </a:r>
                    </a:p>
                    <a:p>
                      <a:pPr algn="ctr">
                        <a:buNone/>
                      </a:pPr>
                      <a:r>
                        <a:rPr lang="en-US" sz="700" b="1" dirty="0">
                          <a:solidFill>
                            <a:srgbClr val="000000"/>
                          </a:solidFill>
                          <a:effectLst/>
                          <a:latin typeface="Arial" panose="020B0604020202020204" pitchFamily="34" charset="0"/>
                        </a:rPr>
                        <a:t>Governor Patrick Morrisey welcomes D.R. Horton Homebuilders to Charles Pointe</a:t>
                      </a:r>
                      <a:endParaRPr lang="en-US" sz="700" dirty="0">
                        <a:solidFill>
                          <a:srgbClr val="403F42"/>
                        </a:solidFill>
                        <a:effectLst/>
                        <a:latin typeface="Arial" panose="020B0604020202020204" pitchFamily="34" charset="0"/>
                      </a:endParaRPr>
                    </a:p>
                    <a:p>
                      <a:pPr algn="l">
                        <a:buNone/>
                      </a:pPr>
                      <a:r>
                        <a:rPr lang="en-US" sz="700" dirty="0">
                          <a:solidFill>
                            <a:srgbClr val="000000"/>
                          </a:solidFill>
                          <a:effectLst/>
                          <a:latin typeface="Arial" panose="020B0604020202020204" pitchFamily="34" charset="0"/>
                        </a:rPr>
                        <a:t> </a:t>
                      </a:r>
                      <a:endParaRPr lang="en-US" sz="700" dirty="0">
                        <a:solidFill>
                          <a:srgbClr val="403F42"/>
                        </a:solidFill>
                        <a:effectLst/>
                        <a:latin typeface="Arial" panose="020B0604020202020204" pitchFamily="34" charset="0"/>
                      </a:endParaRPr>
                    </a:p>
                    <a:p>
                      <a:pPr algn="l">
                        <a:buNone/>
                      </a:pPr>
                      <a:r>
                        <a:rPr lang="en-US" sz="700" dirty="0">
                          <a:solidFill>
                            <a:srgbClr val="000000"/>
                          </a:solidFill>
                          <a:effectLst/>
                          <a:latin typeface="Arial" panose="020B0604020202020204" pitchFamily="34" charset="0"/>
                        </a:rPr>
                        <a:t> </a:t>
                      </a:r>
                      <a:endParaRPr lang="en-US" sz="700" dirty="0">
                        <a:solidFill>
                          <a:srgbClr val="403F42"/>
                        </a:solidFill>
                        <a:effectLst/>
                        <a:latin typeface="Arial" panose="020B0604020202020204" pitchFamily="34" charset="0"/>
                      </a:endParaRPr>
                    </a:p>
                    <a:p>
                      <a:pPr algn="l">
                        <a:buNone/>
                      </a:pPr>
                      <a:r>
                        <a:rPr lang="en-US" sz="700" dirty="0">
                          <a:solidFill>
                            <a:srgbClr val="000000"/>
                          </a:solidFill>
                          <a:effectLst/>
                          <a:latin typeface="Arial" panose="020B0604020202020204" pitchFamily="34" charset="0"/>
                        </a:rPr>
                        <a:t>On Wednesday, April 23, Genesis Partners welcomed D.R. Horton to Charles Pointe in Bridgeport, West Virginia. D.R. Horton is America's Largest Homebuilder, operating in 126 markets in 36 states.</a:t>
                      </a:r>
                      <a:endParaRPr lang="en-US" sz="700" dirty="0">
                        <a:solidFill>
                          <a:srgbClr val="403F42"/>
                        </a:solidFill>
                        <a:effectLst/>
                        <a:latin typeface="Arial" panose="020B0604020202020204" pitchFamily="34" charset="0"/>
                      </a:endParaRPr>
                    </a:p>
                    <a:p>
                      <a:pPr>
                        <a:buNone/>
                      </a:pPr>
                      <a:br>
                        <a:rPr lang="en-US" sz="700" dirty="0">
                          <a:solidFill>
                            <a:srgbClr val="403F42"/>
                          </a:solidFill>
                          <a:effectLst/>
                          <a:latin typeface="Arial" panose="020B0604020202020204" pitchFamily="34" charset="0"/>
                        </a:rPr>
                      </a:br>
                      <a:endParaRPr lang="en-US" sz="700" dirty="0"/>
                    </a:p>
                  </a:txBody>
                  <a:tcPr marL="31063" marR="31063" marT="15531" marB="15531">
                    <a:lnL>
                      <a:noFill/>
                    </a:lnL>
                    <a:lnR>
                      <a:noFill/>
                    </a:lnR>
                    <a:lnT>
                      <a:noFill/>
                    </a:lnT>
                    <a:lnB>
                      <a:noFill/>
                    </a:lnB>
                    <a:noFill/>
                  </a:tcPr>
                </a:tc>
                <a:extLst>
                  <a:ext uri="{0D108BD9-81ED-4DB2-BD59-A6C34878D82A}">
                    <a16:rowId xmlns:a16="http://schemas.microsoft.com/office/drawing/2014/main" val="552716010"/>
                  </a:ext>
                </a:extLst>
              </a:tr>
            </a:tbl>
          </a:graphicData>
        </a:graphic>
      </p:graphicFrame>
      <p:pic>
        <p:nvPicPr>
          <p:cNvPr id="1027" name="Picture 3">
            <a:extLst>
              <a:ext uri="{FF2B5EF4-FFF2-40B4-BE49-F238E27FC236}">
                <a16:creationId xmlns:a16="http://schemas.microsoft.com/office/drawing/2014/main" id="{0C09B16A-3AD0-40AB-88F2-7961323F15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9783" y="681897"/>
            <a:ext cx="4125415" cy="7464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4343C93-EC77-3424-1947-F1FC731F58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7491" y="1310009"/>
            <a:ext cx="3569379" cy="3569379"/>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F9765574-81E0-5A43-CF3F-9581B62C276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328"/>
          <a:stretch>
            <a:fillRect/>
          </a:stretch>
        </p:blipFill>
        <p:spPr bwMode="auto">
          <a:xfrm>
            <a:off x="5758773" y="2434590"/>
            <a:ext cx="1605220" cy="66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142639"/>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85D55-A05F-75DA-13FC-6B22683FAA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577EC0-F0CF-2D40-A14F-DFE9CBCB43C9}"/>
              </a:ext>
            </a:extLst>
          </p:cNvPr>
          <p:cNvSpPr>
            <a:spLocks noGrp="1"/>
          </p:cNvSpPr>
          <p:nvPr>
            <p:ph type="title"/>
          </p:nvPr>
        </p:nvSpPr>
        <p:spPr bwMode="auto">
          <a:xfrm>
            <a:off x="609600" y="274638"/>
            <a:ext cx="10972800" cy="6045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b="1" i="1" dirty="0">
                <a:solidFill>
                  <a:srgbClr val="006666"/>
                </a:solidFill>
                <a:latin typeface="Myriad Roman" pitchFamily="34" charset="0"/>
              </a:rPr>
              <a:t>Menard’s Open </a:t>
            </a:r>
            <a:endParaRPr lang="en-US" sz="2800" i="1" dirty="0"/>
          </a:p>
        </p:txBody>
      </p:sp>
      <p:sp>
        <p:nvSpPr>
          <p:cNvPr id="5" name="Slide Number Placeholder 2">
            <a:extLst>
              <a:ext uri="{FF2B5EF4-FFF2-40B4-BE49-F238E27FC236}">
                <a16:creationId xmlns:a16="http://schemas.microsoft.com/office/drawing/2014/main" id="{6D5ACA56-AEAC-5415-7ADD-91EF62C733D1}"/>
              </a:ext>
            </a:extLst>
          </p:cNvPr>
          <p:cNvSpPr>
            <a:spLocks noGrp="1"/>
          </p:cNvSpPr>
          <p:nvPr>
            <p:ph type="sldNum" sz="quarter" idx="4"/>
          </p:nvPr>
        </p:nvSpPr>
        <p:spPr>
          <a:xfrm>
            <a:off x="11302321" y="6356351"/>
            <a:ext cx="680672" cy="365125"/>
          </a:xfrm>
        </p:spPr>
        <p:txBody>
          <a:bodyPr/>
          <a:lstStyle/>
          <a:p>
            <a:pPr fontAlgn="base">
              <a:spcBef>
                <a:spcPct val="0"/>
              </a:spcBef>
              <a:spcAft>
                <a:spcPct val="0"/>
              </a:spcAft>
            </a:pPr>
            <a:r>
              <a:rPr lang="en-US" dirty="0">
                <a:ln>
                  <a:noFill/>
                </a:ln>
                <a:solidFill>
                  <a:schemeClr val="bg1">
                    <a:lumMod val="75000"/>
                  </a:schemeClr>
                </a:solidFill>
                <a:latin typeface="Arial" charset="0"/>
              </a:rPr>
              <a:t>- </a:t>
            </a:r>
            <a:fld id="{07E484A8-8E26-4ECF-B19B-6A912EAD88A0}" type="slidenum">
              <a:rPr lang="en-US" smtClean="0">
                <a:ln>
                  <a:noFill/>
                </a:ln>
                <a:solidFill>
                  <a:schemeClr val="bg1">
                    <a:lumMod val="75000"/>
                  </a:schemeClr>
                </a:solidFill>
                <a:latin typeface="Arial" charset="0"/>
              </a:rPr>
              <a:pPr fontAlgn="base">
                <a:spcBef>
                  <a:spcPct val="0"/>
                </a:spcBef>
                <a:spcAft>
                  <a:spcPct val="0"/>
                </a:spcAft>
              </a:pPr>
              <a:t>31</a:t>
            </a:fld>
            <a:r>
              <a:rPr lang="en-US" dirty="0">
                <a:ln>
                  <a:noFill/>
                </a:ln>
                <a:solidFill>
                  <a:schemeClr val="bg1">
                    <a:lumMod val="75000"/>
                  </a:schemeClr>
                </a:solidFill>
                <a:latin typeface="Arial" charset="0"/>
              </a:rPr>
              <a:t> -</a:t>
            </a:r>
          </a:p>
        </p:txBody>
      </p:sp>
      <p:pic>
        <p:nvPicPr>
          <p:cNvPr id="4" name="Picture 3" descr="A large building with parking lot in the middle of a green field&#10;&#10;AI-generated content may be incorrect.">
            <a:extLst>
              <a:ext uri="{FF2B5EF4-FFF2-40B4-BE49-F238E27FC236}">
                <a16:creationId xmlns:a16="http://schemas.microsoft.com/office/drawing/2014/main" id="{6950ADD7-822B-6D24-D6EA-7F64201E754B}"/>
              </a:ext>
            </a:extLst>
          </p:cNvPr>
          <p:cNvPicPr>
            <a:picLocks noChangeAspect="1"/>
          </p:cNvPicPr>
          <p:nvPr/>
        </p:nvPicPr>
        <p:blipFill>
          <a:blip r:embed="rId3" cstate="print">
            <a:extLst>
              <a:ext uri="{28A0092B-C50C-407E-A947-70E740481C1C}">
                <a14:useLocalDpi xmlns:a14="http://schemas.microsoft.com/office/drawing/2010/main" val="0"/>
              </a:ext>
            </a:extLst>
          </a:blip>
          <a:srcRect b="24498"/>
          <a:stretch/>
        </p:blipFill>
        <p:spPr>
          <a:xfrm>
            <a:off x="1496917" y="1101304"/>
            <a:ext cx="9144000" cy="5177928"/>
          </a:xfrm>
          <a:prstGeom prst="rect">
            <a:avLst/>
          </a:prstGeom>
          <a:ln>
            <a:solidFill>
              <a:schemeClr val="tx1"/>
            </a:solidFill>
          </a:ln>
          <a:effectLst>
            <a:outerShdw blurRad="279400" dist="139700" dir="2700000" algn="tl" rotWithShape="0">
              <a:prstClr val="black">
                <a:alpha val="65000"/>
              </a:prstClr>
            </a:outerShdw>
          </a:effectLst>
        </p:spPr>
      </p:pic>
    </p:spTree>
    <p:extLst>
      <p:ext uri="{BB962C8B-B14F-4D97-AF65-F5344CB8AC3E}">
        <p14:creationId xmlns:p14="http://schemas.microsoft.com/office/powerpoint/2010/main" val="280783904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fontAlgn="base">
              <a:spcBef>
                <a:spcPct val="0"/>
              </a:spcBef>
              <a:spcAft>
                <a:spcPct val="0"/>
              </a:spcAft>
            </a:pPr>
            <a:r>
              <a:rPr lang="en-US">
                <a:ln>
                  <a:noFill/>
                </a:ln>
                <a:latin typeface="Arial" charset="0"/>
              </a:rPr>
              <a:t>-</a:t>
            </a:r>
            <a:r>
              <a:rPr lang="en-US">
                <a:latin typeface="Arial" charset="0"/>
              </a:rPr>
              <a:t> </a:t>
            </a:r>
            <a:fld id="{07E484A8-8E26-4ECF-B19B-6A912EAD88A0}" type="slidenum">
              <a:rPr lang="en-US" smtClean="0">
                <a:ln>
                  <a:noFill/>
                </a:ln>
                <a:latin typeface="Arial" charset="0"/>
              </a:rPr>
              <a:pPr fontAlgn="base">
                <a:spcBef>
                  <a:spcPct val="0"/>
                </a:spcBef>
                <a:spcAft>
                  <a:spcPct val="0"/>
                </a:spcAft>
              </a:pPr>
              <a:t>32</a:t>
            </a:fld>
            <a:r>
              <a:rPr lang="en-US">
                <a:latin typeface="Arial" charset="0"/>
              </a:rPr>
              <a:t> </a:t>
            </a:r>
            <a:r>
              <a:rPr lang="en-US">
                <a:ln>
                  <a:noFill/>
                </a:ln>
                <a:latin typeface="Arial" charset="0"/>
              </a:rPr>
              <a:t>-</a:t>
            </a:r>
            <a:endParaRPr lang="en-US" dirty="0">
              <a:ln>
                <a:noFill/>
              </a:ln>
              <a:latin typeface="Arial" charset="0"/>
            </a:endParaRPr>
          </a:p>
        </p:txBody>
      </p:sp>
      <p:sp>
        <p:nvSpPr>
          <p:cNvPr id="4" name="Title 1"/>
          <p:cNvSpPr txBox="1">
            <a:spLocks/>
          </p:cNvSpPr>
          <p:nvPr/>
        </p:nvSpPr>
        <p:spPr bwMode="auto">
          <a:xfrm>
            <a:off x="2054225" y="353240"/>
            <a:ext cx="8083550" cy="5222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buFont typeface="Wingdings" pitchFamily="2" charset="2"/>
              <a:defRPr sz="2400" b="1" i="1">
                <a:solidFill>
                  <a:srgbClr val="006666"/>
                </a:solidFill>
                <a:latin typeface="+mn-lt"/>
                <a:ea typeface="+mn-ea"/>
                <a:cs typeface="+mn-cs"/>
              </a:defRPr>
            </a:lvl1pPr>
            <a:lvl2pPr marL="742950" indent="-285750" algn="ctr" rtl="0" eaLnBrk="0" fontAlgn="base" hangingPunct="0">
              <a:spcBef>
                <a:spcPct val="20000"/>
              </a:spcBef>
              <a:spcAft>
                <a:spcPct val="0"/>
              </a:spcAft>
              <a:buFont typeface="Wingdings" pitchFamily="2" charset="2"/>
              <a:defRPr>
                <a:solidFill>
                  <a:srgbClr val="006666"/>
                </a:solidFill>
                <a:latin typeface="+mn-lt"/>
              </a:defRPr>
            </a:lvl2pPr>
            <a:lvl3pPr marL="1143000" indent="-228600" algn="ctr" rtl="0" eaLnBrk="0" fontAlgn="base" hangingPunct="0">
              <a:spcBef>
                <a:spcPct val="20000"/>
              </a:spcBef>
              <a:spcAft>
                <a:spcPct val="0"/>
              </a:spcAft>
              <a:defRPr sz="2400" b="1" i="1">
                <a:solidFill>
                  <a:srgbClr val="006666"/>
                </a:solidFill>
                <a:latin typeface="+mn-lt"/>
              </a:defRPr>
            </a:lvl3pPr>
            <a:lvl4pPr marL="1600200" indent="-228600" algn="l" rtl="0" eaLnBrk="0" fontAlgn="base" hangingPunct="0">
              <a:spcBef>
                <a:spcPct val="20000"/>
              </a:spcBef>
              <a:spcAft>
                <a:spcPct val="0"/>
              </a:spcAft>
              <a:buFont typeface="Arial" charset="0"/>
              <a:defRPr sz="2000" b="1" i="1">
                <a:solidFill>
                  <a:srgbClr val="006666"/>
                </a:solidFill>
                <a:latin typeface="+mn-lt"/>
              </a:defRPr>
            </a:lvl4pPr>
            <a:lvl5pPr marL="2057400" indent="-228600" algn="l" rtl="0" eaLnBrk="0" fontAlgn="base" hangingPunct="0">
              <a:spcBef>
                <a:spcPct val="20000"/>
              </a:spcBef>
              <a:spcAft>
                <a:spcPct val="0"/>
              </a:spcAft>
              <a:defRPr sz="2000" b="1" i="1">
                <a:solidFill>
                  <a:srgbClr val="006666"/>
                </a:solidFill>
                <a:latin typeface="+mn-lt"/>
              </a:defRPr>
            </a:lvl5pPr>
            <a:lvl6pPr marL="2514600" indent="-228600" algn="l" rtl="0" fontAlgn="base">
              <a:spcBef>
                <a:spcPct val="20000"/>
              </a:spcBef>
              <a:spcAft>
                <a:spcPct val="0"/>
              </a:spcAft>
              <a:defRPr sz="2000" b="1" i="1">
                <a:solidFill>
                  <a:srgbClr val="006666"/>
                </a:solidFill>
                <a:latin typeface="+mn-lt"/>
              </a:defRPr>
            </a:lvl6pPr>
            <a:lvl7pPr marL="2971800" indent="-228600" algn="l" rtl="0" fontAlgn="base">
              <a:spcBef>
                <a:spcPct val="20000"/>
              </a:spcBef>
              <a:spcAft>
                <a:spcPct val="0"/>
              </a:spcAft>
              <a:defRPr sz="2000" b="1" i="1">
                <a:solidFill>
                  <a:srgbClr val="006666"/>
                </a:solidFill>
                <a:latin typeface="+mn-lt"/>
              </a:defRPr>
            </a:lvl7pPr>
            <a:lvl8pPr marL="3429000" indent="-228600" algn="l" rtl="0" fontAlgn="base">
              <a:spcBef>
                <a:spcPct val="20000"/>
              </a:spcBef>
              <a:spcAft>
                <a:spcPct val="0"/>
              </a:spcAft>
              <a:defRPr sz="2000" b="1" i="1">
                <a:solidFill>
                  <a:srgbClr val="006666"/>
                </a:solidFill>
                <a:latin typeface="+mn-lt"/>
              </a:defRPr>
            </a:lvl8pPr>
            <a:lvl9pPr marL="3886200" indent="-228600" algn="l" rtl="0" fontAlgn="base">
              <a:spcBef>
                <a:spcPct val="20000"/>
              </a:spcBef>
              <a:spcAft>
                <a:spcPct val="0"/>
              </a:spcAft>
              <a:defRPr sz="2000" b="1" i="1">
                <a:solidFill>
                  <a:srgbClr val="006666"/>
                </a:solidFill>
                <a:latin typeface="+mn-lt"/>
              </a:defRPr>
            </a:lvl9pPr>
          </a:lstStyle>
          <a:p>
            <a:pPr eaLnBrk="1" hangingPunct="1"/>
            <a:r>
              <a:rPr lang="en-US" sz="2800" kern="0" dirty="0">
                <a:latin typeface="Myriad Roman" pitchFamily="34" charset="0"/>
              </a:rPr>
              <a:t>Conceptual of Mon Health’s Small Format Hospital</a:t>
            </a:r>
          </a:p>
        </p:txBody>
      </p:sp>
      <p:grpSp>
        <p:nvGrpSpPr>
          <p:cNvPr id="2" name="object 6">
            <a:extLst>
              <a:ext uri="{FF2B5EF4-FFF2-40B4-BE49-F238E27FC236}">
                <a16:creationId xmlns:a16="http://schemas.microsoft.com/office/drawing/2014/main" id="{E879DA05-0F8C-2B3D-C3C4-99A0CFD1819B}"/>
              </a:ext>
            </a:extLst>
          </p:cNvPr>
          <p:cNvGrpSpPr/>
          <p:nvPr/>
        </p:nvGrpSpPr>
        <p:grpSpPr>
          <a:xfrm>
            <a:off x="1044286" y="1132609"/>
            <a:ext cx="10048009" cy="5223742"/>
            <a:chOff x="0" y="45197"/>
            <a:chExt cx="12192000" cy="6812801"/>
          </a:xfrm>
          <a:effectLst>
            <a:outerShdw blurRad="279400" dist="139700" dir="2700000" algn="tl" rotWithShape="0">
              <a:prstClr val="black">
                <a:alpha val="65000"/>
              </a:prstClr>
            </a:outerShdw>
          </a:effectLst>
        </p:grpSpPr>
        <p:sp>
          <p:nvSpPr>
            <p:cNvPr id="3" name="object 7">
              <a:extLst>
                <a:ext uri="{FF2B5EF4-FFF2-40B4-BE49-F238E27FC236}">
                  <a16:creationId xmlns:a16="http://schemas.microsoft.com/office/drawing/2014/main" id="{81A30336-6857-87FC-6507-FBF412E2B04C}"/>
                </a:ext>
              </a:extLst>
            </p:cNvPr>
            <p:cNvSpPr/>
            <p:nvPr/>
          </p:nvSpPr>
          <p:spPr>
            <a:xfrm>
              <a:off x="647700" y="673608"/>
              <a:ext cx="948055" cy="109855"/>
            </a:xfrm>
            <a:custGeom>
              <a:avLst/>
              <a:gdLst/>
              <a:ahLst/>
              <a:cxnLst/>
              <a:rect l="l" t="t" r="r" b="b"/>
              <a:pathLst>
                <a:path w="948055" h="109854">
                  <a:moveTo>
                    <a:pt x="947928" y="0"/>
                  </a:moveTo>
                  <a:lnTo>
                    <a:pt x="0" y="0"/>
                  </a:lnTo>
                  <a:lnTo>
                    <a:pt x="0" y="109727"/>
                  </a:lnTo>
                  <a:lnTo>
                    <a:pt x="947928" y="109727"/>
                  </a:lnTo>
                  <a:lnTo>
                    <a:pt x="947928" y="0"/>
                  </a:lnTo>
                  <a:close/>
                </a:path>
              </a:pathLst>
            </a:custGeom>
            <a:solidFill>
              <a:srgbClr val="FF520D"/>
            </a:solidFill>
            <a:ln>
              <a:solidFill>
                <a:schemeClr val="tx1"/>
              </a:solidFill>
            </a:ln>
          </p:spPr>
          <p:txBody>
            <a:bodyPr wrap="square" lIns="0" tIns="0" rIns="0" bIns="0" rtlCol="0"/>
            <a:lstStyle/>
            <a:p>
              <a:endParaRPr/>
            </a:p>
          </p:txBody>
        </p:sp>
        <p:pic>
          <p:nvPicPr>
            <p:cNvPr id="7" name="object 8">
              <a:extLst>
                <a:ext uri="{FF2B5EF4-FFF2-40B4-BE49-F238E27FC236}">
                  <a16:creationId xmlns:a16="http://schemas.microsoft.com/office/drawing/2014/main" id="{0E38B23B-ABC7-FD10-A248-CB5A3DA6ED05}"/>
                </a:ext>
              </a:extLst>
            </p:cNvPr>
            <p:cNvPicPr/>
            <p:nvPr/>
          </p:nvPicPr>
          <p:blipFill>
            <a:blip r:embed="rId2" cstate="print"/>
            <a:srcRect t="659" b="-1"/>
            <a:stretch/>
          </p:blipFill>
          <p:spPr>
            <a:xfrm>
              <a:off x="0" y="45197"/>
              <a:ext cx="12192000" cy="6812801"/>
            </a:xfrm>
            <a:prstGeom prst="rect">
              <a:avLst/>
            </a:prstGeom>
            <a:ln>
              <a:solidFill>
                <a:schemeClr val="tx1"/>
              </a:solidFill>
            </a:ln>
          </p:spPr>
        </p:pic>
      </p:grpSp>
    </p:spTree>
    <p:extLst>
      <p:ext uri="{BB962C8B-B14F-4D97-AF65-F5344CB8AC3E}">
        <p14:creationId xmlns:p14="http://schemas.microsoft.com/office/powerpoint/2010/main" val="3434600722"/>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9" name="Picture 7"/>
          <p:cNvPicPr>
            <a:picLocks noChangeAspect="1" noChangeArrowheads="1"/>
          </p:cNvPicPr>
          <p:nvPr/>
        </p:nvPicPr>
        <p:blipFill rotWithShape="1">
          <a:blip r:embed="rId3" cstate="print"/>
          <a:srcRect l="8839" t="8002"/>
          <a:stretch/>
        </p:blipFill>
        <p:spPr bwMode="auto">
          <a:xfrm>
            <a:off x="894046" y="2464719"/>
            <a:ext cx="2571273" cy="1944913"/>
          </a:xfrm>
          <a:prstGeom prst="rect">
            <a:avLst/>
          </a:prstGeom>
          <a:ln>
            <a:solidFill>
              <a:schemeClr val="tx1"/>
            </a:solidFill>
          </a:ln>
          <a:effectLst>
            <a:outerShdw blurRad="292100" dist="139700" dir="2700000" algn="tl" rotWithShape="0">
              <a:srgbClr val="333333">
                <a:alpha val="65000"/>
              </a:srgbClr>
            </a:outerShdw>
          </a:effectLst>
        </p:spPr>
      </p:pic>
      <p:pic>
        <p:nvPicPr>
          <p:cNvPr id="4"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6506" y="3772077"/>
            <a:ext cx="1355794" cy="664131"/>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C:\Users\Christine Fulton\Pictures\Genesis Parnters\CP 7-09\IMG_5171.jpg"/>
          <p:cNvPicPr>
            <a:picLocks noChangeAspect="1" noChangeArrowheads="1"/>
          </p:cNvPicPr>
          <p:nvPr/>
        </p:nvPicPr>
        <p:blipFill>
          <a:blip r:embed="rId5" cstate="print"/>
          <a:srcRect/>
          <a:stretch>
            <a:fillRect/>
          </a:stretch>
        </p:blipFill>
        <p:spPr bwMode="auto">
          <a:xfrm>
            <a:off x="4601031" y="4646857"/>
            <a:ext cx="2594313" cy="1944913"/>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5" descr="Charles Pointe_055"/>
          <p:cNvPicPr>
            <a:picLocks noChangeAspect="1" noChangeArrowheads="1"/>
          </p:cNvPicPr>
          <p:nvPr/>
        </p:nvPicPr>
        <p:blipFill rotWithShape="1">
          <a:blip r:embed="rId6" cstate="print"/>
          <a:srcRect l="9633" t="-2257" r="4242" b="2257"/>
          <a:stretch/>
        </p:blipFill>
        <p:spPr bwMode="auto">
          <a:xfrm>
            <a:off x="3688362" y="2451909"/>
            <a:ext cx="2594521" cy="1944911"/>
          </a:xfrm>
          <a:prstGeom prst="rect">
            <a:avLst/>
          </a:prstGeom>
          <a:ln>
            <a:solidFill>
              <a:schemeClr val="tx1"/>
            </a:solidFill>
          </a:ln>
          <a:effectLst>
            <a:outerShdw blurRad="292100" dist="139700" dir="2700000" algn="tl" rotWithShape="0">
              <a:srgbClr val="333333">
                <a:alpha val="65000"/>
              </a:srgbClr>
            </a:outerShdw>
          </a:effectLst>
        </p:spPr>
      </p:pic>
      <p:pic>
        <p:nvPicPr>
          <p:cNvPr id="8" name="Picture 3" descr="C:\Users\Mark Dellana\Desktop\Photo Downloads\IMG_1018.JPG"/>
          <p:cNvPicPr>
            <a:picLocks noGrp="1" noChangeAspect="1" noChangeArrowheads="1"/>
          </p:cNvPicPr>
          <p:nvPr>
            <p:ph idx="4294967295"/>
          </p:nvPr>
        </p:nvPicPr>
        <p:blipFill>
          <a:blip r:embed="rId7" cstate="print">
            <a:extLst>
              <a:ext uri="{BEBA8EAE-BF5A-486C-A8C5-ECC9F3942E4B}">
                <a14:imgProps xmlns:a14="http://schemas.microsoft.com/office/drawing/2010/main">
                  <a14:imgLayer r:embed="rId8">
                    <a14:imgEffect>
                      <a14:brightnessContrast bright="-4000" contrast="16000"/>
                    </a14:imgEffect>
                  </a14:imgLayer>
                </a14:imgProps>
              </a:ext>
            </a:extLst>
          </a:blip>
          <a:srcRect/>
          <a:stretch>
            <a:fillRect/>
          </a:stretch>
        </p:blipFill>
        <p:spPr bwMode="auto">
          <a:xfrm>
            <a:off x="6505926" y="2464719"/>
            <a:ext cx="2908300" cy="1944687"/>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6" descr="Charles Pointe_093Pick"/>
          <p:cNvPicPr>
            <a:picLocks noChangeAspect="1" noChangeArrowheads="1"/>
          </p:cNvPicPr>
          <p:nvPr/>
        </p:nvPicPr>
        <p:blipFill rotWithShape="1">
          <a:blip r:embed="rId9" cstate="print"/>
          <a:srcRect l="1" r="1827"/>
          <a:stretch/>
        </p:blipFill>
        <p:spPr bwMode="auto">
          <a:xfrm>
            <a:off x="7410453" y="315615"/>
            <a:ext cx="2905124" cy="1944913"/>
          </a:xfrm>
          <a:prstGeom prst="rect">
            <a:avLst/>
          </a:prstGeom>
          <a:ln>
            <a:solidFill>
              <a:schemeClr val="tx1"/>
            </a:solidFill>
          </a:ln>
          <a:effectLst>
            <a:outerShdw blurRad="292100" dist="139700" dir="2700000" algn="tl" rotWithShape="0">
              <a:srgbClr val="333333">
                <a:alpha val="65000"/>
              </a:srgbClr>
            </a:outerShdw>
          </a:effectLst>
        </p:spPr>
      </p:pic>
      <p:pic>
        <p:nvPicPr>
          <p:cNvPr id="10" name="Picture 7"/>
          <p:cNvPicPr>
            <a:picLocks noChangeAspect="1" noChangeArrowheads="1"/>
          </p:cNvPicPr>
          <p:nvPr/>
        </p:nvPicPr>
        <p:blipFill rotWithShape="1">
          <a:blip r:embed="rId10" cstate="print"/>
          <a:srcRect r="3585"/>
          <a:stretch/>
        </p:blipFill>
        <p:spPr bwMode="auto">
          <a:xfrm>
            <a:off x="7410452" y="4646858"/>
            <a:ext cx="2905124" cy="1944913"/>
          </a:xfrm>
          <a:prstGeom prst="rect">
            <a:avLst/>
          </a:prstGeom>
          <a:ln>
            <a:solidFill>
              <a:schemeClr val="tx1"/>
            </a:solidFill>
          </a:ln>
          <a:effectLst>
            <a:outerShdw blurRad="292100" dist="139700" dir="2700000" algn="tl" rotWithShape="0">
              <a:srgbClr val="333333">
                <a:alpha val="65000"/>
              </a:srgbClr>
            </a:outerShdw>
          </a:effectLst>
        </p:spPr>
      </p:pic>
      <p:sp>
        <p:nvSpPr>
          <p:cNvPr id="11" name="Title 1"/>
          <p:cNvSpPr txBox="1">
            <a:spLocks/>
          </p:cNvSpPr>
          <p:nvPr/>
        </p:nvSpPr>
        <p:spPr bwMode="auto">
          <a:xfrm>
            <a:off x="1126671" y="947057"/>
            <a:ext cx="3270159" cy="13528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buFont typeface="Wingdings" pitchFamily="2" charset="2"/>
              <a:defRPr sz="2400" b="1" i="1">
                <a:solidFill>
                  <a:srgbClr val="006666"/>
                </a:solidFill>
                <a:latin typeface="+mn-lt"/>
                <a:ea typeface="+mn-ea"/>
                <a:cs typeface="+mn-cs"/>
              </a:defRPr>
            </a:lvl1pPr>
            <a:lvl2pPr marL="742950" indent="-285750" algn="ctr" rtl="0" eaLnBrk="0" fontAlgn="base" hangingPunct="0">
              <a:spcBef>
                <a:spcPct val="20000"/>
              </a:spcBef>
              <a:spcAft>
                <a:spcPct val="0"/>
              </a:spcAft>
              <a:buFont typeface="Wingdings" pitchFamily="2" charset="2"/>
              <a:defRPr>
                <a:solidFill>
                  <a:srgbClr val="006666"/>
                </a:solidFill>
                <a:latin typeface="+mn-lt"/>
              </a:defRPr>
            </a:lvl2pPr>
            <a:lvl3pPr marL="1143000" indent="-228600" algn="ctr" rtl="0" eaLnBrk="0" fontAlgn="base" hangingPunct="0">
              <a:spcBef>
                <a:spcPct val="20000"/>
              </a:spcBef>
              <a:spcAft>
                <a:spcPct val="0"/>
              </a:spcAft>
              <a:defRPr sz="2400" b="1" i="1">
                <a:solidFill>
                  <a:srgbClr val="006666"/>
                </a:solidFill>
                <a:latin typeface="+mn-lt"/>
              </a:defRPr>
            </a:lvl3pPr>
            <a:lvl4pPr marL="1600200" indent="-228600" algn="l" rtl="0" eaLnBrk="0" fontAlgn="base" hangingPunct="0">
              <a:spcBef>
                <a:spcPct val="20000"/>
              </a:spcBef>
              <a:spcAft>
                <a:spcPct val="0"/>
              </a:spcAft>
              <a:buFont typeface="Arial" charset="0"/>
              <a:defRPr sz="2000" b="1" i="1">
                <a:solidFill>
                  <a:srgbClr val="006666"/>
                </a:solidFill>
                <a:latin typeface="+mn-lt"/>
              </a:defRPr>
            </a:lvl4pPr>
            <a:lvl5pPr marL="2057400" indent="-228600" algn="l" rtl="0" eaLnBrk="0" fontAlgn="base" hangingPunct="0">
              <a:spcBef>
                <a:spcPct val="20000"/>
              </a:spcBef>
              <a:spcAft>
                <a:spcPct val="0"/>
              </a:spcAft>
              <a:defRPr sz="2000" b="1" i="1">
                <a:solidFill>
                  <a:srgbClr val="006666"/>
                </a:solidFill>
                <a:latin typeface="+mn-lt"/>
              </a:defRPr>
            </a:lvl5pPr>
            <a:lvl6pPr marL="2514600" indent="-228600" algn="l" rtl="0" fontAlgn="base">
              <a:spcBef>
                <a:spcPct val="20000"/>
              </a:spcBef>
              <a:spcAft>
                <a:spcPct val="0"/>
              </a:spcAft>
              <a:defRPr sz="2000" b="1" i="1">
                <a:solidFill>
                  <a:srgbClr val="006666"/>
                </a:solidFill>
                <a:latin typeface="+mn-lt"/>
              </a:defRPr>
            </a:lvl6pPr>
            <a:lvl7pPr marL="2971800" indent="-228600" algn="l" rtl="0" fontAlgn="base">
              <a:spcBef>
                <a:spcPct val="20000"/>
              </a:spcBef>
              <a:spcAft>
                <a:spcPct val="0"/>
              </a:spcAft>
              <a:defRPr sz="2000" b="1" i="1">
                <a:solidFill>
                  <a:srgbClr val="006666"/>
                </a:solidFill>
                <a:latin typeface="+mn-lt"/>
              </a:defRPr>
            </a:lvl7pPr>
            <a:lvl8pPr marL="3429000" indent="-228600" algn="l" rtl="0" fontAlgn="base">
              <a:spcBef>
                <a:spcPct val="20000"/>
              </a:spcBef>
              <a:spcAft>
                <a:spcPct val="0"/>
              </a:spcAft>
              <a:defRPr sz="2000" b="1" i="1">
                <a:solidFill>
                  <a:srgbClr val="006666"/>
                </a:solidFill>
                <a:latin typeface="+mn-lt"/>
              </a:defRPr>
            </a:lvl8pPr>
            <a:lvl9pPr marL="3886200" indent="-228600" algn="l" rtl="0" fontAlgn="base">
              <a:spcBef>
                <a:spcPct val="20000"/>
              </a:spcBef>
              <a:spcAft>
                <a:spcPct val="0"/>
              </a:spcAft>
              <a:defRPr sz="2000" b="1" i="1">
                <a:solidFill>
                  <a:srgbClr val="006666"/>
                </a:solidFill>
                <a:latin typeface="+mn-lt"/>
              </a:defRPr>
            </a:lvl9pPr>
          </a:lstStyle>
          <a:p>
            <a:pPr algn="l" eaLnBrk="1" hangingPunct="1">
              <a:spcBef>
                <a:spcPts val="600"/>
              </a:spcBef>
            </a:pPr>
            <a:r>
              <a:rPr lang="en-US" dirty="0">
                <a:solidFill>
                  <a:srgbClr val="006673"/>
                </a:solidFill>
              </a:rPr>
              <a:t>CHARLES POINTE </a:t>
            </a:r>
          </a:p>
          <a:p>
            <a:pPr algn="l" eaLnBrk="1" hangingPunct="1">
              <a:spcBef>
                <a:spcPts val="600"/>
              </a:spcBef>
            </a:pPr>
            <a:r>
              <a:rPr lang="en-US" dirty="0">
                <a:solidFill>
                  <a:srgbClr val="006673"/>
                </a:solidFill>
              </a:rPr>
              <a:t>RETAIL AND OFFICE</a:t>
            </a:r>
          </a:p>
        </p:txBody>
      </p:sp>
      <p:sp>
        <p:nvSpPr>
          <p:cNvPr id="3" name="Slide Number Placeholder 2"/>
          <p:cNvSpPr>
            <a:spLocks noGrp="1"/>
          </p:cNvSpPr>
          <p:nvPr>
            <p:ph type="sldNum" sz="quarter" idx="4"/>
          </p:nvPr>
        </p:nvSpPr>
        <p:spPr/>
        <p:txBody>
          <a:bodyPr/>
          <a:lstStyle/>
          <a:p>
            <a:pPr fontAlgn="base">
              <a:spcBef>
                <a:spcPct val="0"/>
              </a:spcBef>
              <a:spcAft>
                <a:spcPct val="0"/>
              </a:spcAft>
            </a:pPr>
            <a:r>
              <a:rPr lang="en-US">
                <a:ln>
                  <a:noFill/>
                </a:ln>
                <a:latin typeface="Arial" charset="0"/>
              </a:rPr>
              <a:t>-</a:t>
            </a:r>
            <a:r>
              <a:rPr lang="en-US">
                <a:latin typeface="Arial" charset="0"/>
              </a:rPr>
              <a:t> </a:t>
            </a:r>
            <a:fld id="{07E484A8-8E26-4ECF-B19B-6A912EAD88A0}" type="slidenum">
              <a:rPr lang="en-US" smtClean="0">
                <a:ln>
                  <a:noFill/>
                </a:ln>
                <a:latin typeface="Arial" charset="0"/>
              </a:rPr>
              <a:pPr fontAlgn="base">
                <a:spcBef>
                  <a:spcPct val="0"/>
                </a:spcBef>
                <a:spcAft>
                  <a:spcPct val="0"/>
                </a:spcAft>
              </a:pPr>
              <a:t>33</a:t>
            </a:fld>
            <a:r>
              <a:rPr lang="en-US">
                <a:latin typeface="Arial" charset="0"/>
              </a:rPr>
              <a:t> </a:t>
            </a:r>
            <a:r>
              <a:rPr lang="en-US">
                <a:ln>
                  <a:noFill/>
                </a:ln>
                <a:latin typeface="Arial" charset="0"/>
              </a:rPr>
              <a:t>-</a:t>
            </a:r>
            <a:endParaRPr lang="en-US" dirty="0">
              <a:ln>
                <a:noFill/>
              </a:ln>
              <a:latin typeface="Arial" charset="0"/>
            </a:endParaRPr>
          </a:p>
        </p:txBody>
      </p:sp>
      <p:pic>
        <p:nvPicPr>
          <p:cNvPr id="13" name="Picture 12">
            <a:extLst>
              <a:ext uri="{FF2B5EF4-FFF2-40B4-BE49-F238E27FC236}">
                <a16:creationId xmlns:a16="http://schemas.microsoft.com/office/drawing/2014/main" id="{B4EB716F-548B-4E2E-8885-C315B5C4C47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628" r="20283"/>
          <a:stretch/>
        </p:blipFill>
        <p:spPr>
          <a:xfrm>
            <a:off x="4600823" y="315615"/>
            <a:ext cx="2594521" cy="1969835"/>
          </a:xfrm>
          <a:prstGeom prst="rect">
            <a:avLst/>
          </a:prstGeom>
          <a:ln>
            <a:solidFill>
              <a:schemeClr val="tx1"/>
            </a:solidFill>
          </a:ln>
          <a:effectLst>
            <a:outerShdw blurRad="292100" dist="139700" dir="2700000" algn="tl" rotWithShape="0">
              <a:prstClr val="black">
                <a:alpha val="65000"/>
              </a:prstClr>
            </a:outerShdw>
          </a:effectLst>
        </p:spPr>
      </p:pic>
      <p:pic>
        <p:nvPicPr>
          <p:cNvPr id="5" name="Picture 4">
            <a:extLst>
              <a:ext uri="{FF2B5EF4-FFF2-40B4-BE49-F238E27FC236}">
                <a16:creationId xmlns:a16="http://schemas.microsoft.com/office/drawing/2014/main" id="{564449B0-4435-4CB0-AD94-7123FE275A0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4046" y="4627589"/>
            <a:ext cx="3491878" cy="1964181"/>
          </a:xfrm>
          <a:prstGeom prst="rect">
            <a:avLst/>
          </a:prstGeom>
          <a:ln>
            <a:solidFill>
              <a:schemeClr val="tx1"/>
            </a:solidFill>
          </a:ln>
          <a:effectLst>
            <a:outerShdw blurRad="292100" dist="139700" dir="2700000" algn="tl" rotWithShape="0">
              <a:prstClr val="black">
                <a:alpha val="65000"/>
              </a:prstClr>
            </a:outerShdw>
          </a:effectLst>
        </p:spPr>
      </p:pic>
      <p:sp>
        <p:nvSpPr>
          <p:cNvPr id="2" name="TextBox 1">
            <a:extLst>
              <a:ext uri="{FF2B5EF4-FFF2-40B4-BE49-F238E27FC236}">
                <a16:creationId xmlns:a16="http://schemas.microsoft.com/office/drawing/2014/main" id="{CE752228-D209-48B8-9FEE-78808A40FBD8}"/>
              </a:ext>
            </a:extLst>
          </p:cNvPr>
          <p:cNvSpPr txBox="1"/>
          <p:nvPr/>
        </p:nvSpPr>
        <p:spPr>
          <a:xfrm>
            <a:off x="9637269" y="2654300"/>
            <a:ext cx="2345724" cy="1741626"/>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006666"/>
                </a:solidFill>
              </a:rPr>
              <a:t>Mountain State Brewery</a:t>
            </a:r>
          </a:p>
          <a:p>
            <a:pPr marL="171450" indent="-171450">
              <a:buFont typeface="Arial" panose="020B0604020202020204" pitchFamily="34" charset="0"/>
              <a:buChar char="•"/>
            </a:pPr>
            <a:r>
              <a:rPr lang="en-US" sz="1200" dirty="0">
                <a:solidFill>
                  <a:srgbClr val="006666"/>
                </a:solidFill>
              </a:rPr>
              <a:t>Exxon &amp; Dunkin Donuts</a:t>
            </a:r>
          </a:p>
          <a:p>
            <a:pPr marL="171450" indent="-171450">
              <a:buFont typeface="Arial" panose="020B0604020202020204" pitchFamily="34" charset="0"/>
              <a:buChar char="•"/>
            </a:pPr>
            <a:r>
              <a:rPr lang="en-US" sz="1200" dirty="0">
                <a:solidFill>
                  <a:srgbClr val="006666"/>
                </a:solidFill>
              </a:rPr>
              <a:t>Cubbies Child Care</a:t>
            </a:r>
          </a:p>
          <a:p>
            <a:pPr marL="171450" indent="-171450">
              <a:buFont typeface="Arial" panose="020B0604020202020204" pitchFamily="34" charset="0"/>
              <a:buChar char="•"/>
            </a:pPr>
            <a:r>
              <a:rPr lang="en-US" sz="1200" dirty="0">
                <a:solidFill>
                  <a:srgbClr val="006666"/>
                </a:solidFill>
              </a:rPr>
              <a:t>Petroleum Development Co</a:t>
            </a:r>
          </a:p>
          <a:p>
            <a:pPr marL="171450" indent="-171450">
              <a:buFont typeface="Arial" panose="020B0604020202020204" pitchFamily="34" charset="0"/>
              <a:buChar char="•"/>
            </a:pPr>
            <a:r>
              <a:rPr lang="en-US" sz="1200" dirty="0">
                <a:solidFill>
                  <a:srgbClr val="006666"/>
                </a:solidFill>
              </a:rPr>
              <a:t>Genesis Partners Building 600</a:t>
            </a:r>
          </a:p>
          <a:p>
            <a:pPr marL="171450" indent="-171450">
              <a:buFont typeface="Arial" panose="020B0604020202020204" pitchFamily="34" charset="0"/>
              <a:buChar char="•"/>
            </a:pPr>
            <a:r>
              <a:rPr lang="en-US" sz="1200" dirty="0">
                <a:solidFill>
                  <a:srgbClr val="006666"/>
                </a:solidFill>
              </a:rPr>
              <a:t>Harrison County 911 Center</a:t>
            </a:r>
          </a:p>
          <a:p>
            <a:pPr marL="171450" indent="-171450">
              <a:buFont typeface="Arial" panose="020B0604020202020204" pitchFamily="34" charset="0"/>
              <a:buChar char="•"/>
            </a:pPr>
            <a:r>
              <a:rPr lang="en-US" sz="1200" dirty="0">
                <a:solidFill>
                  <a:srgbClr val="006666"/>
                </a:solidFill>
              </a:rPr>
              <a:t>Fairmont Federal Credit Union</a:t>
            </a:r>
          </a:p>
          <a:p>
            <a:pPr marL="171450" indent="-171450">
              <a:buFont typeface="Arial" panose="020B0604020202020204" pitchFamily="34" charset="0"/>
              <a:buChar char="•"/>
            </a:pPr>
            <a:r>
              <a:rPr lang="en-US" sz="1200" dirty="0">
                <a:solidFill>
                  <a:srgbClr val="006666"/>
                </a:solidFill>
              </a:rPr>
              <a:t>Buffalo Wild Wings</a:t>
            </a:r>
          </a:p>
          <a:p>
            <a:pPr marL="171450" indent="-171450">
              <a:buFont typeface="Arial" panose="020B0604020202020204" pitchFamily="34" charset="0"/>
              <a:buChar char="•"/>
            </a:pPr>
            <a:endParaRPr lang="en-US" sz="1200" dirty="0">
              <a:solidFill>
                <a:srgbClr val="006666"/>
              </a:solidFill>
            </a:endParaRPr>
          </a:p>
        </p:txBody>
      </p:sp>
    </p:spTree>
    <p:extLst>
      <p:ext uri="{BB962C8B-B14F-4D97-AF65-F5344CB8AC3E}">
        <p14:creationId xmlns:p14="http://schemas.microsoft.com/office/powerpoint/2010/main" val="3083406942"/>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fontAlgn="base">
              <a:spcBef>
                <a:spcPct val="0"/>
              </a:spcBef>
              <a:spcAft>
                <a:spcPct val="0"/>
              </a:spcAft>
            </a:pPr>
            <a:r>
              <a:rPr lang="en-US">
                <a:ln>
                  <a:noFill/>
                </a:ln>
                <a:latin typeface="Arial" charset="0"/>
              </a:rPr>
              <a:t>-</a:t>
            </a:r>
            <a:r>
              <a:rPr lang="en-US">
                <a:latin typeface="Arial" charset="0"/>
              </a:rPr>
              <a:t> </a:t>
            </a:r>
            <a:fld id="{07E484A8-8E26-4ECF-B19B-6A912EAD88A0}" type="slidenum">
              <a:rPr lang="en-US" smtClean="0">
                <a:ln>
                  <a:noFill/>
                </a:ln>
                <a:latin typeface="Arial" charset="0"/>
              </a:rPr>
              <a:pPr fontAlgn="base">
                <a:spcBef>
                  <a:spcPct val="0"/>
                </a:spcBef>
                <a:spcAft>
                  <a:spcPct val="0"/>
                </a:spcAft>
              </a:pPr>
              <a:t>34</a:t>
            </a:fld>
            <a:r>
              <a:rPr lang="en-US">
                <a:latin typeface="Arial" charset="0"/>
              </a:rPr>
              <a:t> </a:t>
            </a:r>
            <a:r>
              <a:rPr lang="en-US">
                <a:ln>
                  <a:noFill/>
                </a:ln>
                <a:latin typeface="Arial" charset="0"/>
              </a:rPr>
              <a:t>-</a:t>
            </a:r>
            <a:endParaRPr lang="en-US" dirty="0">
              <a:ln>
                <a:noFill/>
              </a:ln>
              <a:latin typeface="Arial" charset="0"/>
            </a:endParaRPr>
          </a:p>
        </p:txBody>
      </p:sp>
      <p:sp>
        <p:nvSpPr>
          <p:cNvPr id="4" name="Title 1"/>
          <p:cNvSpPr txBox="1">
            <a:spLocks/>
          </p:cNvSpPr>
          <p:nvPr/>
        </p:nvSpPr>
        <p:spPr bwMode="auto">
          <a:xfrm>
            <a:off x="2054225" y="353240"/>
            <a:ext cx="8083550" cy="5222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buFont typeface="Wingdings" pitchFamily="2" charset="2"/>
              <a:defRPr sz="2400" b="1" i="1">
                <a:solidFill>
                  <a:srgbClr val="006666"/>
                </a:solidFill>
                <a:latin typeface="+mn-lt"/>
                <a:ea typeface="+mn-ea"/>
                <a:cs typeface="+mn-cs"/>
              </a:defRPr>
            </a:lvl1pPr>
            <a:lvl2pPr marL="742950" indent="-285750" algn="ctr" rtl="0" eaLnBrk="0" fontAlgn="base" hangingPunct="0">
              <a:spcBef>
                <a:spcPct val="20000"/>
              </a:spcBef>
              <a:spcAft>
                <a:spcPct val="0"/>
              </a:spcAft>
              <a:buFont typeface="Wingdings" pitchFamily="2" charset="2"/>
              <a:defRPr>
                <a:solidFill>
                  <a:srgbClr val="006666"/>
                </a:solidFill>
                <a:latin typeface="+mn-lt"/>
              </a:defRPr>
            </a:lvl2pPr>
            <a:lvl3pPr marL="1143000" indent="-228600" algn="ctr" rtl="0" eaLnBrk="0" fontAlgn="base" hangingPunct="0">
              <a:spcBef>
                <a:spcPct val="20000"/>
              </a:spcBef>
              <a:spcAft>
                <a:spcPct val="0"/>
              </a:spcAft>
              <a:defRPr sz="2400" b="1" i="1">
                <a:solidFill>
                  <a:srgbClr val="006666"/>
                </a:solidFill>
                <a:latin typeface="+mn-lt"/>
              </a:defRPr>
            </a:lvl3pPr>
            <a:lvl4pPr marL="1600200" indent="-228600" algn="l" rtl="0" eaLnBrk="0" fontAlgn="base" hangingPunct="0">
              <a:spcBef>
                <a:spcPct val="20000"/>
              </a:spcBef>
              <a:spcAft>
                <a:spcPct val="0"/>
              </a:spcAft>
              <a:buFont typeface="Arial" charset="0"/>
              <a:defRPr sz="2000" b="1" i="1">
                <a:solidFill>
                  <a:srgbClr val="006666"/>
                </a:solidFill>
                <a:latin typeface="+mn-lt"/>
              </a:defRPr>
            </a:lvl4pPr>
            <a:lvl5pPr marL="2057400" indent="-228600" algn="l" rtl="0" eaLnBrk="0" fontAlgn="base" hangingPunct="0">
              <a:spcBef>
                <a:spcPct val="20000"/>
              </a:spcBef>
              <a:spcAft>
                <a:spcPct val="0"/>
              </a:spcAft>
              <a:defRPr sz="2000" b="1" i="1">
                <a:solidFill>
                  <a:srgbClr val="006666"/>
                </a:solidFill>
                <a:latin typeface="+mn-lt"/>
              </a:defRPr>
            </a:lvl5pPr>
            <a:lvl6pPr marL="2514600" indent="-228600" algn="l" rtl="0" fontAlgn="base">
              <a:spcBef>
                <a:spcPct val="20000"/>
              </a:spcBef>
              <a:spcAft>
                <a:spcPct val="0"/>
              </a:spcAft>
              <a:defRPr sz="2000" b="1" i="1">
                <a:solidFill>
                  <a:srgbClr val="006666"/>
                </a:solidFill>
                <a:latin typeface="+mn-lt"/>
              </a:defRPr>
            </a:lvl6pPr>
            <a:lvl7pPr marL="2971800" indent="-228600" algn="l" rtl="0" fontAlgn="base">
              <a:spcBef>
                <a:spcPct val="20000"/>
              </a:spcBef>
              <a:spcAft>
                <a:spcPct val="0"/>
              </a:spcAft>
              <a:defRPr sz="2000" b="1" i="1">
                <a:solidFill>
                  <a:srgbClr val="006666"/>
                </a:solidFill>
                <a:latin typeface="+mn-lt"/>
              </a:defRPr>
            </a:lvl7pPr>
            <a:lvl8pPr marL="3429000" indent="-228600" algn="l" rtl="0" fontAlgn="base">
              <a:spcBef>
                <a:spcPct val="20000"/>
              </a:spcBef>
              <a:spcAft>
                <a:spcPct val="0"/>
              </a:spcAft>
              <a:defRPr sz="2000" b="1" i="1">
                <a:solidFill>
                  <a:srgbClr val="006666"/>
                </a:solidFill>
                <a:latin typeface="+mn-lt"/>
              </a:defRPr>
            </a:lvl8pPr>
            <a:lvl9pPr marL="3886200" indent="-228600" algn="l" rtl="0" fontAlgn="base">
              <a:spcBef>
                <a:spcPct val="20000"/>
              </a:spcBef>
              <a:spcAft>
                <a:spcPct val="0"/>
              </a:spcAft>
              <a:defRPr sz="2000" b="1" i="1">
                <a:solidFill>
                  <a:srgbClr val="006666"/>
                </a:solidFill>
                <a:latin typeface="+mn-lt"/>
              </a:defRPr>
            </a:lvl9pPr>
          </a:lstStyle>
          <a:p>
            <a:pPr eaLnBrk="1" hangingPunct="1"/>
            <a:r>
              <a:rPr lang="en-US" sz="2800" kern="0" dirty="0">
                <a:latin typeface="Myriad Roman" pitchFamily="34" charset="0"/>
              </a:rPr>
              <a:t>Charles Pointe Crossing – and Future Projects</a:t>
            </a:r>
          </a:p>
        </p:txBody>
      </p:sp>
      <p:pic>
        <p:nvPicPr>
          <p:cNvPr id="3" name="Picture 2" descr="A picture containing map, sketch, text&#10;&#10;Description automatically generated">
            <a:extLst>
              <a:ext uri="{FF2B5EF4-FFF2-40B4-BE49-F238E27FC236}">
                <a16:creationId xmlns:a16="http://schemas.microsoft.com/office/drawing/2014/main" id="{7CD36441-D643-B281-EBC5-152B2A6D1D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29" t="9856" r="5424" b="4180"/>
          <a:stretch/>
        </p:blipFill>
        <p:spPr>
          <a:xfrm>
            <a:off x="1860937" y="1141689"/>
            <a:ext cx="8470126" cy="5214662"/>
          </a:xfrm>
          <a:prstGeom prst="rect">
            <a:avLst/>
          </a:prstGeom>
          <a:ln>
            <a:solidFill>
              <a:schemeClr val="tx1"/>
            </a:solidFill>
          </a:ln>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3659525880"/>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07740A6-DF75-407A-AB00-799EBA7175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4" t="4732" r="640" b="4521"/>
          <a:stretch/>
        </p:blipFill>
        <p:spPr>
          <a:xfrm>
            <a:off x="1490849" y="1056018"/>
            <a:ext cx="9210301" cy="5482895"/>
          </a:xfrm>
          <a:prstGeom prst="rect">
            <a:avLst/>
          </a:prstGeom>
          <a:effectLst>
            <a:outerShdw blurRad="292100" dist="139700" dir="2700000" algn="tl" rotWithShape="0">
              <a:prstClr val="black">
                <a:alpha val="65000"/>
              </a:prstClr>
            </a:outerShdw>
          </a:effectLst>
        </p:spPr>
      </p:pic>
      <p:sp>
        <p:nvSpPr>
          <p:cNvPr id="3075" name="Title 1"/>
          <p:cNvSpPr>
            <a:spLocks noGrp="1"/>
          </p:cNvSpPr>
          <p:nvPr>
            <p:ph type="title"/>
          </p:nvPr>
        </p:nvSpPr>
        <p:spPr bwMode="auto">
          <a:xfrm>
            <a:off x="576144" y="274638"/>
            <a:ext cx="10972800" cy="6045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b="1" i="1" dirty="0">
                <a:solidFill>
                  <a:srgbClr val="006666"/>
                </a:solidFill>
                <a:latin typeface="Myriad Roman" pitchFamily="34" charset="0"/>
              </a:rPr>
              <a:t>Master Plan –Destination Resort Area</a:t>
            </a:r>
            <a:br>
              <a:rPr lang="en-US" sz="2800" b="1" i="1" dirty="0">
                <a:solidFill>
                  <a:srgbClr val="006666"/>
                </a:solidFill>
                <a:latin typeface="Myriad Roman" pitchFamily="34" charset="0"/>
              </a:rPr>
            </a:br>
            <a:endParaRPr lang="en-US" sz="2800" i="1" dirty="0"/>
          </a:p>
        </p:txBody>
      </p:sp>
      <p:sp>
        <p:nvSpPr>
          <p:cNvPr id="3" name="Slide Number Placeholder 2"/>
          <p:cNvSpPr>
            <a:spLocks noGrp="1"/>
          </p:cNvSpPr>
          <p:nvPr>
            <p:ph type="sldNum" sz="quarter" idx="4"/>
          </p:nvPr>
        </p:nvSpPr>
        <p:spPr/>
        <p:txBody>
          <a:bodyPr/>
          <a:lstStyle/>
          <a:p>
            <a:pPr fontAlgn="base">
              <a:spcBef>
                <a:spcPct val="0"/>
              </a:spcBef>
              <a:spcAft>
                <a:spcPct val="0"/>
              </a:spcAft>
            </a:pPr>
            <a:r>
              <a:rPr lang="en-US" dirty="0">
                <a:ln>
                  <a:noFill/>
                </a:ln>
                <a:solidFill>
                  <a:schemeClr val="bg1">
                    <a:lumMod val="75000"/>
                  </a:schemeClr>
                </a:solidFill>
                <a:latin typeface="Arial" charset="0"/>
              </a:rPr>
              <a:t>- </a:t>
            </a:r>
            <a:fld id="{07E484A8-8E26-4ECF-B19B-6A912EAD88A0}" type="slidenum">
              <a:rPr lang="en-US" smtClean="0">
                <a:ln>
                  <a:noFill/>
                </a:ln>
                <a:solidFill>
                  <a:schemeClr val="bg1">
                    <a:lumMod val="75000"/>
                  </a:schemeClr>
                </a:solidFill>
                <a:latin typeface="Arial" charset="0"/>
              </a:rPr>
              <a:pPr fontAlgn="base">
                <a:spcBef>
                  <a:spcPct val="0"/>
                </a:spcBef>
                <a:spcAft>
                  <a:spcPct val="0"/>
                </a:spcAft>
              </a:pPr>
              <a:t>35</a:t>
            </a:fld>
            <a:r>
              <a:rPr lang="en-US" dirty="0">
                <a:ln>
                  <a:noFill/>
                </a:ln>
                <a:solidFill>
                  <a:schemeClr val="bg1">
                    <a:lumMod val="75000"/>
                  </a:schemeClr>
                </a:solidFill>
                <a:latin typeface="Arial" charset="0"/>
              </a:rPr>
              <a:t> -</a:t>
            </a:r>
          </a:p>
        </p:txBody>
      </p:sp>
      <p:sp>
        <p:nvSpPr>
          <p:cNvPr id="6" name="Oval Callout 5"/>
          <p:cNvSpPr/>
          <p:nvPr/>
        </p:nvSpPr>
        <p:spPr>
          <a:xfrm flipV="1">
            <a:off x="2400667" y="1417638"/>
            <a:ext cx="4363352" cy="3120858"/>
          </a:xfrm>
          <a:prstGeom prst="wedgeEllipseCallout">
            <a:avLst>
              <a:gd name="adj1" fmla="val 68091"/>
              <a:gd name="adj2" fmla="val -18615"/>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55986" t="34915" r="28957" b="46696"/>
          <a:stretch/>
        </p:blipFill>
        <p:spPr>
          <a:xfrm>
            <a:off x="2400667" y="1417638"/>
            <a:ext cx="4363352" cy="3120858"/>
          </a:xfrm>
          <a:prstGeom prst="ellipse">
            <a:avLst/>
          </a:prstGeom>
          <a:ln>
            <a:noFill/>
          </a:ln>
          <a:effectLst>
            <a:softEdge rad="112500"/>
          </a:effectLst>
        </p:spPr>
      </p:pic>
    </p:spTree>
    <p:extLst>
      <p:ext uri="{BB962C8B-B14F-4D97-AF65-F5344CB8AC3E}">
        <p14:creationId xmlns:p14="http://schemas.microsoft.com/office/powerpoint/2010/main" val="149721360"/>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fontAlgn="base">
              <a:spcBef>
                <a:spcPct val="0"/>
              </a:spcBef>
              <a:spcAft>
                <a:spcPct val="0"/>
              </a:spcAft>
            </a:pPr>
            <a:r>
              <a:rPr lang="en-US">
                <a:ln>
                  <a:noFill/>
                </a:ln>
                <a:latin typeface="Arial" charset="0"/>
              </a:rPr>
              <a:t>-</a:t>
            </a:r>
            <a:r>
              <a:rPr lang="en-US">
                <a:latin typeface="Arial" charset="0"/>
              </a:rPr>
              <a:t> </a:t>
            </a:r>
            <a:fld id="{07E484A8-8E26-4ECF-B19B-6A912EAD88A0}" type="slidenum">
              <a:rPr lang="en-US" smtClean="0">
                <a:ln>
                  <a:noFill/>
                </a:ln>
                <a:latin typeface="Arial" charset="0"/>
              </a:rPr>
              <a:pPr fontAlgn="base">
                <a:spcBef>
                  <a:spcPct val="0"/>
                </a:spcBef>
                <a:spcAft>
                  <a:spcPct val="0"/>
                </a:spcAft>
              </a:pPr>
              <a:t>36</a:t>
            </a:fld>
            <a:r>
              <a:rPr lang="en-US">
                <a:latin typeface="Arial" charset="0"/>
              </a:rPr>
              <a:t> </a:t>
            </a:r>
            <a:r>
              <a:rPr lang="en-US">
                <a:ln>
                  <a:noFill/>
                </a:ln>
                <a:latin typeface="Arial" charset="0"/>
              </a:rPr>
              <a:t>-</a:t>
            </a:r>
            <a:endParaRPr lang="en-US" dirty="0">
              <a:ln>
                <a:noFill/>
              </a:ln>
              <a:latin typeface="Arial"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2626" t="4139"/>
          <a:stretch/>
        </p:blipFill>
        <p:spPr>
          <a:xfrm>
            <a:off x="6083122" y="901522"/>
            <a:ext cx="4108361" cy="5525037"/>
          </a:xfrm>
          <a:prstGeom prst="rect">
            <a:avLst/>
          </a:prstGeom>
          <a:ln>
            <a:solidFill>
              <a:schemeClr val="tx1"/>
            </a:solidFill>
          </a:ln>
          <a:effectLst>
            <a:outerShdw blurRad="292100" dist="139700" dir="2700000" algn="tl" rotWithShape="0">
              <a:srgbClr val="333333">
                <a:alpha val="65000"/>
              </a:srgbClr>
            </a:outerShdw>
          </a:effectLst>
        </p:spPr>
      </p:pic>
      <p:sp>
        <p:nvSpPr>
          <p:cNvPr id="4" name="TextBox 3"/>
          <p:cNvSpPr txBox="1"/>
          <p:nvPr/>
        </p:nvSpPr>
        <p:spPr>
          <a:xfrm>
            <a:off x="1819005" y="901522"/>
            <a:ext cx="3953816" cy="6340197"/>
          </a:xfrm>
          <a:prstGeom prst="rect">
            <a:avLst/>
          </a:prstGeom>
          <a:noFill/>
        </p:spPr>
        <p:txBody>
          <a:bodyPr wrap="square" rtlCol="0">
            <a:spAutoFit/>
          </a:bodyPr>
          <a:lstStyle/>
          <a:p>
            <a:pPr marL="342900" indent="-342900">
              <a:spcAft>
                <a:spcPts val="1200"/>
              </a:spcAft>
              <a:buFont typeface="Wingdings" pitchFamily="2" charset="2"/>
              <a:buChar char="§"/>
            </a:pPr>
            <a:r>
              <a:rPr lang="en-US" sz="2400" dirty="0">
                <a:solidFill>
                  <a:schemeClr val="tx1">
                    <a:lumMod val="65000"/>
                    <a:lumOff val="35000"/>
                  </a:schemeClr>
                </a:solidFill>
              </a:rPr>
              <a:t>Nature themed resort</a:t>
            </a:r>
          </a:p>
          <a:p>
            <a:pPr marL="342900" indent="-342900">
              <a:spcAft>
                <a:spcPts val="1200"/>
              </a:spcAft>
              <a:buFont typeface="Wingdings" pitchFamily="2" charset="2"/>
              <a:buChar char="§"/>
            </a:pPr>
            <a:r>
              <a:rPr lang="en-US" sz="2400" dirty="0">
                <a:solidFill>
                  <a:schemeClr val="tx1">
                    <a:lumMod val="65000"/>
                    <a:lumOff val="35000"/>
                  </a:schemeClr>
                </a:solidFill>
              </a:rPr>
              <a:t>Two hotels- </a:t>
            </a:r>
            <a:r>
              <a:rPr lang="en-US" sz="2000" dirty="0">
                <a:solidFill>
                  <a:schemeClr val="tx1">
                    <a:lumMod val="65000"/>
                    <a:lumOff val="35000"/>
                  </a:schemeClr>
                </a:solidFill>
              </a:rPr>
              <a:t>400 total rooms</a:t>
            </a:r>
          </a:p>
          <a:p>
            <a:pPr marL="342900" indent="-342900">
              <a:spcAft>
                <a:spcPts val="1200"/>
              </a:spcAft>
              <a:buFont typeface="Wingdings" pitchFamily="2" charset="2"/>
              <a:buChar char="§"/>
            </a:pPr>
            <a:r>
              <a:rPr lang="en-US" sz="2400" dirty="0">
                <a:solidFill>
                  <a:schemeClr val="tx1">
                    <a:lumMod val="65000"/>
                    <a:lumOff val="35000"/>
                  </a:schemeClr>
                </a:solidFill>
              </a:rPr>
              <a:t>Includes:</a:t>
            </a:r>
          </a:p>
          <a:p>
            <a:pPr marL="800100" lvl="1" indent="-342900">
              <a:spcAft>
                <a:spcPts val="1200"/>
              </a:spcAft>
              <a:buFont typeface="Wingdings" pitchFamily="2" charset="2"/>
              <a:buChar char="§"/>
            </a:pPr>
            <a:r>
              <a:rPr lang="en-US" sz="1900" dirty="0">
                <a:solidFill>
                  <a:schemeClr val="tx1">
                    <a:lumMod val="65000"/>
                    <a:lumOff val="35000"/>
                  </a:schemeClr>
                </a:solidFill>
              </a:rPr>
              <a:t>250 room hotel </a:t>
            </a:r>
          </a:p>
          <a:p>
            <a:pPr marL="800100" lvl="1" indent="-342900">
              <a:spcAft>
                <a:spcPts val="1200"/>
              </a:spcAft>
              <a:buFont typeface="Wingdings" pitchFamily="2" charset="2"/>
              <a:buChar char="§"/>
            </a:pPr>
            <a:r>
              <a:rPr lang="en-US" sz="1900" dirty="0">
                <a:solidFill>
                  <a:schemeClr val="tx1">
                    <a:lumMod val="65000"/>
                    <a:lumOff val="35000"/>
                  </a:schemeClr>
                </a:solidFill>
              </a:rPr>
              <a:t>150 room hotel</a:t>
            </a:r>
          </a:p>
          <a:p>
            <a:pPr marL="800100" lvl="1" indent="-342900">
              <a:spcAft>
                <a:spcPts val="1200"/>
              </a:spcAft>
              <a:buFont typeface="Wingdings" pitchFamily="2" charset="2"/>
              <a:buChar char="§"/>
            </a:pPr>
            <a:r>
              <a:rPr lang="en-US" sz="1900" dirty="0">
                <a:solidFill>
                  <a:schemeClr val="tx1">
                    <a:lumMod val="65000"/>
                    <a:lumOff val="35000"/>
                  </a:schemeClr>
                </a:solidFill>
              </a:rPr>
              <a:t>Conference facility</a:t>
            </a:r>
          </a:p>
          <a:p>
            <a:pPr marL="800100" lvl="1" indent="-342900">
              <a:spcAft>
                <a:spcPts val="1200"/>
              </a:spcAft>
              <a:buFont typeface="Wingdings" pitchFamily="2" charset="2"/>
              <a:buChar char="§"/>
            </a:pPr>
            <a:r>
              <a:rPr lang="en-US" sz="1900" dirty="0">
                <a:solidFill>
                  <a:schemeClr val="tx1">
                    <a:lumMod val="65000"/>
                    <a:lumOff val="35000"/>
                  </a:schemeClr>
                </a:solidFill>
              </a:rPr>
              <a:t>Indoor water park with retractable roof</a:t>
            </a:r>
          </a:p>
          <a:p>
            <a:pPr marL="800100" lvl="1" indent="-342900">
              <a:spcAft>
                <a:spcPts val="1200"/>
              </a:spcAft>
              <a:buFont typeface="Wingdings" pitchFamily="2" charset="2"/>
              <a:buChar char="§"/>
            </a:pPr>
            <a:r>
              <a:rPr lang="en-US" sz="1900" dirty="0">
                <a:solidFill>
                  <a:schemeClr val="tx1">
                    <a:lumMod val="65000"/>
                    <a:lumOff val="35000"/>
                  </a:schemeClr>
                </a:solidFill>
              </a:rPr>
              <a:t>Ice skating rink</a:t>
            </a:r>
          </a:p>
          <a:p>
            <a:pPr marL="800100" lvl="1" indent="-342900">
              <a:spcAft>
                <a:spcPts val="1200"/>
              </a:spcAft>
              <a:buFont typeface="Wingdings" pitchFamily="2" charset="2"/>
              <a:buChar char="§"/>
            </a:pPr>
            <a:r>
              <a:rPr lang="en-US" sz="1900" dirty="0">
                <a:solidFill>
                  <a:schemeClr val="tx1">
                    <a:lumMod val="65000"/>
                    <a:lumOff val="35000"/>
                  </a:schemeClr>
                </a:solidFill>
              </a:rPr>
              <a:t>Outdoor adventure park</a:t>
            </a:r>
          </a:p>
          <a:p>
            <a:pPr marL="800100" lvl="1" indent="-342900">
              <a:spcAft>
                <a:spcPts val="1200"/>
              </a:spcAft>
              <a:buFont typeface="Wingdings" pitchFamily="2" charset="2"/>
              <a:buChar char="§"/>
            </a:pPr>
            <a:r>
              <a:rPr lang="en-US" sz="1900" dirty="0">
                <a:solidFill>
                  <a:schemeClr val="tx1">
                    <a:lumMod val="65000"/>
                    <a:lumOff val="35000"/>
                  </a:schemeClr>
                </a:solidFill>
              </a:rPr>
              <a:t>Outdoor amphitheater</a:t>
            </a:r>
          </a:p>
          <a:p>
            <a:pPr marL="800100" lvl="1" indent="-342900">
              <a:spcAft>
                <a:spcPts val="1200"/>
              </a:spcAft>
              <a:buFont typeface="Wingdings" pitchFamily="2" charset="2"/>
              <a:buChar char="§"/>
            </a:pPr>
            <a:r>
              <a:rPr lang="en-US" sz="1900" dirty="0">
                <a:solidFill>
                  <a:schemeClr val="tx1">
                    <a:lumMod val="65000"/>
                    <a:lumOff val="35000"/>
                  </a:schemeClr>
                </a:solidFill>
              </a:rPr>
              <a:t>Structure and surface parking: 867 spaces</a:t>
            </a:r>
          </a:p>
          <a:p>
            <a:pPr marL="342900" indent="-342900">
              <a:spcAft>
                <a:spcPts val="1200"/>
              </a:spcAft>
              <a:buFont typeface="Wingdings" pitchFamily="2" charset="2"/>
              <a:buChar char="§"/>
            </a:pPr>
            <a:endParaRPr lang="en-US" sz="2400" dirty="0">
              <a:solidFill>
                <a:schemeClr val="tx1">
                  <a:lumMod val="65000"/>
                  <a:lumOff val="35000"/>
                </a:schemeClr>
              </a:solidFill>
            </a:endParaRPr>
          </a:p>
        </p:txBody>
      </p:sp>
      <p:sp>
        <p:nvSpPr>
          <p:cNvPr id="6" name="Title 1"/>
          <p:cNvSpPr txBox="1">
            <a:spLocks/>
          </p:cNvSpPr>
          <p:nvPr/>
        </p:nvSpPr>
        <p:spPr bwMode="auto">
          <a:xfrm>
            <a:off x="2921509" y="231608"/>
            <a:ext cx="6293223" cy="677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buFont typeface="Wingdings" pitchFamily="2" charset="2"/>
              <a:defRPr sz="2400" b="1" i="1">
                <a:solidFill>
                  <a:srgbClr val="006666"/>
                </a:solidFill>
                <a:latin typeface="+mn-lt"/>
                <a:ea typeface="+mn-ea"/>
                <a:cs typeface="+mn-cs"/>
              </a:defRPr>
            </a:lvl1pPr>
            <a:lvl2pPr marL="742950" indent="-285750" algn="ctr" rtl="0" eaLnBrk="0" fontAlgn="base" hangingPunct="0">
              <a:spcBef>
                <a:spcPct val="20000"/>
              </a:spcBef>
              <a:spcAft>
                <a:spcPct val="0"/>
              </a:spcAft>
              <a:buFont typeface="Wingdings" pitchFamily="2" charset="2"/>
              <a:defRPr>
                <a:solidFill>
                  <a:srgbClr val="006666"/>
                </a:solidFill>
                <a:latin typeface="+mn-lt"/>
              </a:defRPr>
            </a:lvl2pPr>
            <a:lvl3pPr marL="1143000" indent="-228600" algn="ctr" rtl="0" eaLnBrk="0" fontAlgn="base" hangingPunct="0">
              <a:spcBef>
                <a:spcPct val="20000"/>
              </a:spcBef>
              <a:spcAft>
                <a:spcPct val="0"/>
              </a:spcAft>
              <a:defRPr sz="2400" b="1" i="1">
                <a:solidFill>
                  <a:srgbClr val="006666"/>
                </a:solidFill>
                <a:latin typeface="+mn-lt"/>
              </a:defRPr>
            </a:lvl3pPr>
            <a:lvl4pPr marL="1600200" indent="-228600" algn="l" rtl="0" eaLnBrk="0" fontAlgn="base" hangingPunct="0">
              <a:spcBef>
                <a:spcPct val="20000"/>
              </a:spcBef>
              <a:spcAft>
                <a:spcPct val="0"/>
              </a:spcAft>
              <a:buFont typeface="Arial" charset="0"/>
              <a:defRPr sz="2000" b="1" i="1">
                <a:solidFill>
                  <a:srgbClr val="006666"/>
                </a:solidFill>
                <a:latin typeface="+mn-lt"/>
              </a:defRPr>
            </a:lvl4pPr>
            <a:lvl5pPr marL="2057400" indent="-228600" algn="l" rtl="0" eaLnBrk="0" fontAlgn="base" hangingPunct="0">
              <a:spcBef>
                <a:spcPct val="20000"/>
              </a:spcBef>
              <a:spcAft>
                <a:spcPct val="0"/>
              </a:spcAft>
              <a:defRPr sz="2000" b="1" i="1">
                <a:solidFill>
                  <a:srgbClr val="006666"/>
                </a:solidFill>
                <a:latin typeface="+mn-lt"/>
              </a:defRPr>
            </a:lvl5pPr>
            <a:lvl6pPr marL="2514600" indent="-228600" algn="l" rtl="0" fontAlgn="base">
              <a:spcBef>
                <a:spcPct val="20000"/>
              </a:spcBef>
              <a:spcAft>
                <a:spcPct val="0"/>
              </a:spcAft>
              <a:defRPr sz="2000" b="1" i="1">
                <a:solidFill>
                  <a:srgbClr val="006666"/>
                </a:solidFill>
                <a:latin typeface="+mn-lt"/>
              </a:defRPr>
            </a:lvl6pPr>
            <a:lvl7pPr marL="2971800" indent="-228600" algn="l" rtl="0" fontAlgn="base">
              <a:spcBef>
                <a:spcPct val="20000"/>
              </a:spcBef>
              <a:spcAft>
                <a:spcPct val="0"/>
              </a:spcAft>
              <a:defRPr sz="2000" b="1" i="1">
                <a:solidFill>
                  <a:srgbClr val="006666"/>
                </a:solidFill>
                <a:latin typeface="+mn-lt"/>
              </a:defRPr>
            </a:lvl7pPr>
            <a:lvl8pPr marL="3429000" indent="-228600" algn="l" rtl="0" fontAlgn="base">
              <a:spcBef>
                <a:spcPct val="20000"/>
              </a:spcBef>
              <a:spcAft>
                <a:spcPct val="0"/>
              </a:spcAft>
              <a:defRPr sz="2000" b="1" i="1">
                <a:solidFill>
                  <a:srgbClr val="006666"/>
                </a:solidFill>
                <a:latin typeface="+mn-lt"/>
              </a:defRPr>
            </a:lvl8pPr>
            <a:lvl9pPr marL="3886200" indent="-228600" algn="l" rtl="0" fontAlgn="base">
              <a:spcBef>
                <a:spcPct val="20000"/>
              </a:spcBef>
              <a:spcAft>
                <a:spcPct val="0"/>
              </a:spcAft>
              <a:defRPr sz="2000" b="1" i="1">
                <a:solidFill>
                  <a:srgbClr val="006666"/>
                </a:solidFill>
                <a:latin typeface="+mn-lt"/>
              </a:defRPr>
            </a:lvl9pPr>
          </a:lstStyle>
          <a:p>
            <a:pPr eaLnBrk="1" hangingPunct="1"/>
            <a:r>
              <a:rPr lang="en-US" sz="2800" kern="0" dirty="0">
                <a:latin typeface="Myriad Roman" pitchFamily="34" charset="0"/>
              </a:rPr>
              <a:t>DESTINATION RESORT</a:t>
            </a:r>
            <a:endParaRPr lang="en-US" sz="2800" kern="0" dirty="0"/>
          </a:p>
        </p:txBody>
      </p:sp>
    </p:spTree>
    <p:extLst>
      <p:ext uri="{BB962C8B-B14F-4D97-AF65-F5344CB8AC3E}">
        <p14:creationId xmlns:p14="http://schemas.microsoft.com/office/powerpoint/2010/main" val="181009510"/>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fontAlgn="base">
              <a:spcBef>
                <a:spcPct val="0"/>
              </a:spcBef>
              <a:spcAft>
                <a:spcPct val="0"/>
              </a:spcAft>
            </a:pPr>
            <a:r>
              <a:rPr lang="en-US">
                <a:ln>
                  <a:noFill/>
                </a:ln>
                <a:latin typeface="Arial" charset="0"/>
              </a:rPr>
              <a:t>-</a:t>
            </a:r>
            <a:r>
              <a:rPr lang="en-US">
                <a:latin typeface="Arial" charset="0"/>
              </a:rPr>
              <a:t> </a:t>
            </a:r>
            <a:fld id="{07E484A8-8E26-4ECF-B19B-6A912EAD88A0}" type="slidenum">
              <a:rPr lang="en-US" smtClean="0">
                <a:ln>
                  <a:noFill/>
                </a:ln>
                <a:latin typeface="Arial" charset="0"/>
              </a:rPr>
              <a:pPr fontAlgn="base">
                <a:spcBef>
                  <a:spcPct val="0"/>
                </a:spcBef>
                <a:spcAft>
                  <a:spcPct val="0"/>
                </a:spcAft>
              </a:pPr>
              <a:t>37</a:t>
            </a:fld>
            <a:r>
              <a:rPr lang="en-US">
                <a:latin typeface="Arial" charset="0"/>
              </a:rPr>
              <a:t> </a:t>
            </a:r>
            <a:r>
              <a:rPr lang="en-US">
                <a:ln>
                  <a:noFill/>
                </a:ln>
                <a:latin typeface="Arial" charset="0"/>
              </a:rPr>
              <a:t>-</a:t>
            </a:r>
            <a:endParaRPr lang="en-US" dirty="0">
              <a:ln>
                <a:noFill/>
              </a:ln>
              <a:latin typeface="Arial" charset="0"/>
            </a:endParaRPr>
          </a:p>
        </p:txBody>
      </p:sp>
      <p:pic>
        <p:nvPicPr>
          <p:cNvPr id="3" name="Content Placeholder 2">
            <a:hlinkClick r:id="rId2" action="ppaction://hlinkfile"/>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492579" y="1688506"/>
            <a:ext cx="9206841" cy="3557188"/>
          </a:xfrm>
          <a:prstGeom prst="rect">
            <a:avLst/>
          </a:prstGeom>
          <a:ln>
            <a:solidFill>
              <a:schemeClr val="tx1"/>
            </a:solidFill>
          </a:ln>
          <a:effectLst>
            <a:outerShdw blurRad="292100" dist="139700" dir="2700000" algn="tl" rotWithShape="0">
              <a:srgbClr val="333333">
                <a:alpha val="65000"/>
              </a:srgbClr>
            </a:outerShdw>
          </a:effectLst>
        </p:spPr>
      </p:pic>
      <p:sp>
        <p:nvSpPr>
          <p:cNvPr id="4" name="Title 1"/>
          <p:cNvSpPr txBox="1">
            <a:spLocks/>
          </p:cNvSpPr>
          <p:nvPr/>
        </p:nvSpPr>
        <p:spPr bwMode="auto">
          <a:xfrm>
            <a:off x="2915933" y="231608"/>
            <a:ext cx="6293223" cy="677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buFont typeface="Wingdings" pitchFamily="2" charset="2"/>
              <a:defRPr sz="2400" b="1" i="1">
                <a:solidFill>
                  <a:srgbClr val="006666"/>
                </a:solidFill>
                <a:latin typeface="+mn-lt"/>
                <a:ea typeface="+mn-ea"/>
                <a:cs typeface="+mn-cs"/>
              </a:defRPr>
            </a:lvl1pPr>
            <a:lvl2pPr marL="742950" indent="-285750" algn="ctr" rtl="0" eaLnBrk="0" fontAlgn="base" hangingPunct="0">
              <a:spcBef>
                <a:spcPct val="20000"/>
              </a:spcBef>
              <a:spcAft>
                <a:spcPct val="0"/>
              </a:spcAft>
              <a:buFont typeface="Wingdings" pitchFamily="2" charset="2"/>
              <a:defRPr>
                <a:solidFill>
                  <a:srgbClr val="006666"/>
                </a:solidFill>
                <a:latin typeface="+mn-lt"/>
              </a:defRPr>
            </a:lvl2pPr>
            <a:lvl3pPr marL="1143000" indent="-228600" algn="ctr" rtl="0" eaLnBrk="0" fontAlgn="base" hangingPunct="0">
              <a:spcBef>
                <a:spcPct val="20000"/>
              </a:spcBef>
              <a:spcAft>
                <a:spcPct val="0"/>
              </a:spcAft>
              <a:defRPr sz="2400" b="1" i="1">
                <a:solidFill>
                  <a:srgbClr val="006666"/>
                </a:solidFill>
                <a:latin typeface="+mn-lt"/>
              </a:defRPr>
            </a:lvl3pPr>
            <a:lvl4pPr marL="1600200" indent="-228600" algn="l" rtl="0" eaLnBrk="0" fontAlgn="base" hangingPunct="0">
              <a:spcBef>
                <a:spcPct val="20000"/>
              </a:spcBef>
              <a:spcAft>
                <a:spcPct val="0"/>
              </a:spcAft>
              <a:buFont typeface="Arial" charset="0"/>
              <a:defRPr sz="2000" b="1" i="1">
                <a:solidFill>
                  <a:srgbClr val="006666"/>
                </a:solidFill>
                <a:latin typeface="+mn-lt"/>
              </a:defRPr>
            </a:lvl4pPr>
            <a:lvl5pPr marL="2057400" indent="-228600" algn="l" rtl="0" eaLnBrk="0" fontAlgn="base" hangingPunct="0">
              <a:spcBef>
                <a:spcPct val="20000"/>
              </a:spcBef>
              <a:spcAft>
                <a:spcPct val="0"/>
              </a:spcAft>
              <a:defRPr sz="2000" b="1" i="1">
                <a:solidFill>
                  <a:srgbClr val="006666"/>
                </a:solidFill>
                <a:latin typeface="+mn-lt"/>
              </a:defRPr>
            </a:lvl5pPr>
            <a:lvl6pPr marL="2514600" indent="-228600" algn="l" rtl="0" fontAlgn="base">
              <a:spcBef>
                <a:spcPct val="20000"/>
              </a:spcBef>
              <a:spcAft>
                <a:spcPct val="0"/>
              </a:spcAft>
              <a:defRPr sz="2000" b="1" i="1">
                <a:solidFill>
                  <a:srgbClr val="006666"/>
                </a:solidFill>
                <a:latin typeface="+mn-lt"/>
              </a:defRPr>
            </a:lvl6pPr>
            <a:lvl7pPr marL="2971800" indent="-228600" algn="l" rtl="0" fontAlgn="base">
              <a:spcBef>
                <a:spcPct val="20000"/>
              </a:spcBef>
              <a:spcAft>
                <a:spcPct val="0"/>
              </a:spcAft>
              <a:defRPr sz="2000" b="1" i="1">
                <a:solidFill>
                  <a:srgbClr val="006666"/>
                </a:solidFill>
                <a:latin typeface="+mn-lt"/>
              </a:defRPr>
            </a:lvl7pPr>
            <a:lvl8pPr marL="3429000" indent="-228600" algn="l" rtl="0" fontAlgn="base">
              <a:spcBef>
                <a:spcPct val="20000"/>
              </a:spcBef>
              <a:spcAft>
                <a:spcPct val="0"/>
              </a:spcAft>
              <a:defRPr sz="2000" b="1" i="1">
                <a:solidFill>
                  <a:srgbClr val="006666"/>
                </a:solidFill>
                <a:latin typeface="+mn-lt"/>
              </a:defRPr>
            </a:lvl8pPr>
            <a:lvl9pPr marL="3886200" indent="-228600" algn="l" rtl="0" fontAlgn="base">
              <a:spcBef>
                <a:spcPct val="20000"/>
              </a:spcBef>
              <a:spcAft>
                <a:spcPct val="0"/>
              </a:spcAft>
              <a:defRPr sz="2000" b="1" i="1">
                <a:solidFill>
                  <a:srgbClr val="006666"/>
                </a:solidFill>
                <a:latin typeface="+mn-lt"/>
              </a:defRPr>
            </a:lvl9pPr>
          </a:lstStyle>
          <a:p>
            <a:pPr eaLnBrk="1" hangingPunct="1"/>
            <a:r>
              <a:rPr lang="en-US" sz="2800" kern="0" dirty="0">
                <a:latin typeface="Myriad Roman" pitchFamily="34" charset="0"/>
              </a:rPr>
              <a:t>DESTINATION RESORT</a:t>
            </a:r>
            <a:endParaRPr lang="en-US" sz="2800" kern="0" dirty="0"/>
          </a:p>
        </p:txBody>
      </p:sp>
    </p:spTree>
    <p:extLst>
      <p:ext uri="{BB962C8B-B14F-4D97-AF65-F5344CB8AC3E}">
        <p14:creationId xmlns:p14="http://schemas.microsoft.com/office/powerpoint/2010/main" val="2397351539"/>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fontAlgn="base">
              <a:spcBef>
                <a:spcPct val="0"/>
              </a:spcBef>
              <a:spcAft>
                <a:spcPct val="0"/>
              </a:spcAft>
            </a:pPr>
            <a:r>
              <a:rPr lang="en-US">
                <a:ln>
                  <a:noFill/>
                </a:ln>
                <a:latin typeface="Arial" charset="0"/>
              </a:rPr>
              <a:t>-</a:t>
            </a:r>
            <a:r>
              <a:rPr lang="en-US">
                <a:latin typeface="Arial" charset="0"/>
              </a:rPr>
              <a:t> </a:t>
            </a:r>
            <a:fld id="{07E484A8-8E26-4ECF-B19B-6A912EAD88A0}" type="slidenum">
              <a:rPr lang="en-US" smtClean="0">
                <a:ln>
                  <a:noFill/>
                </a:ln>
                <a:latin typeface="Arial" charset="0"/>
              </a:rPr>
              <a:pPr fontAlgn="base">
                <a:spcBef>
                  <a:spcPct val="0"/>
                </a:spcBef>
                <a:spcAft>
                  <a:spcPct val="0"/>
                </a:spcAft>
              </a:pPr>
              <a:t>38</a:t>
            </a:fld>
            <a:r>
              <a:rPr lang="en-US">
                <a:latin typeface="Arial" charset="0"/>
              </a:rPr>
              <a:t> </a:t>
            </a:r>
            <a:r>
              <a:rPr lang="en-US">
                <a:ln>
                  <a:noFill/>
                </a:ln>
                <a:latin typeface="Arial" charset="0"/>
              </a:rPr>
              <a:t>-</a:t>
            </a:r>
            <a:endParaRPr lang="en-US" dirty="0">
              <a:ln>
                <a:noFill/>
              </a:ln>
              <a:latin typeface="Arial" charset="0"/>
            </a:endParaRPr>
          </a:p>
        </p:txBody>
      </p:sp>
      <p:sp>
        <p:nvSpPr>
          <p:cNvPr id="4" name="Title 1"/>
          <p:cNvSpPr txBox="1">
            <a:spLocks/>
          </p:cNvSpPr>
          <p:nvPr/>
        </p:nvSpPr>
        <p:spPr bwMode="auto">
          <a:xfrm>
            <a:off x="2915933" y="231608"/>
            <a:ext cx="6293223" cy="677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buFont typeface="Wingdings" pitchFamily="2" charset="2"/>
              <a:defRPr sz="2400" b="1" i="1">
                <a:solidFill>
                  <a:srgbClr val="006666"/>
                </a:solidFill>
                <a:latin typeface="+mn-lt"/>
                <a:ea typeface="+mn-ea"/>
                <a:cs typeface="+mn-cs"/>
              </a:defRPr>
            </a:lvl1pPr>
            <a:lvl2pPr marL="742950" indent="-285750" algn="ctr" rtl="0" eaLnBrk="0" fontAlgn="base" hangingPunct="0">
              <a:spcBef>
                <a:spcPct val="20000"/>
              </a:spcBef>
              <a:spcAft>
                <a:spcPct val="0"/>
              </a:spcAft>
              <a:buFont typeface="Wingdings" pitchFamily="2" charset="2"/>
              <a:defRPr>
                <a:solidFill>
                  <a:srgbClr val="006666"/>
                </a:solidFill>
                <a:latin typeface="+mn-lt"/>
              </a:defRPr>
            </a:lvl2pPr>
            <a:lvl3pPr marL="1143000" indent="-228600" algn="ctr" rtl="0" eaLnBrk="0" fontAlgn="base" hangingPunct="0">
              <a:spcBef>
                <a:spcPct val="20000"/>
              </a:spcBef>
              <a:spcAft>
                <a:spcPct val="0"/>
              </a:spcAft>
              <a:defRPr sz="2400" b="1" i="1">
                <a:solidFill>
                  <a:srgbClr val="006666"/>
                </a:solidFill>
                <a:latin typeface="+mn-lt"/>
              </a:defRPr>
            </a:lvl3pPr>
            <a:lvl4pPr marL="1600200" indent="-228600" algn="l" rtl="0" eaLnBrk="0" fontAlgn="base" hangingPunct="0">
              <a:spcBef>
                <a:spcPct val="20000"/>
              </a:spcBef>
              <a:spcAft>
                <a:spcPct val="0"/>
              </a:spcAft>
              <a:buFont typeface="Arial" charset="0"/>
              <a:defRPr sz="2000" b="1" i="1">
                <a:solidFill>
                  <a:srgbClr val="006666"/>
                </a:solidFill>
                <a:latin typeface="+mn-lt"/>
              </a:defRPr>
            </a:lvl4pPr>
            <a:lvl5pPr marL="2057400" indent="-228600" algn="l" rtl="0" eaLnBrk="0" fontAlgn="base" hangingPunct="0">
              <a:spcBef>
                <a:spcPct val="20000"/>
              </a:spcBef>
              <a:spcAft>
                <a:spcPct val="0"/>
              </a:spcAft>
              <a:defRPr sz="2000" b="1" i="1">
                <a:solidFill>
                  <a:srgbClr val="006666"/>
                </a:solidFill>
                <a:latin typeface="+mn-lt"/>
              </a:defRPr>
            </a:lvl5pPr>
            <a:lvl6pPr marL="2514600" indent="-228600" algn="l" rtl="0" fontAlgn="base">
              <a:spcBef>
                <a:spcPct val="20000"/>
              </a:spcBef>
              <a:spcAft>
                <a:spcPct val="0"/>
              </a:spcAft>
              <a:defRPr sz="2000" b="1" i="1">
                <a:solidFill>
                  <a:srgbClr val="006666"/>
                </a:solidFill>
                <a:latin typeface="+mn-lt"/>
              </a:defRPr>
            </a:lvl6pPr>
            <a:lvl7pPr marL="2971800" indent="-228600" algn="l" rtl="0" fontAlgn="base">
              <a:spcBef>
                <a:spcPct val="20000"/>
              </a:spcBef>
              <a:spcAft>
                <a:spcPct val="0"/>
              </a:spcAft>
              <a:defRPr sz="2000" b="1" i="1">
                <a:solidFill>
                  <a:srgbClr val="006666"/>
                </a:solidFill>
                <a:latin typeface="+mn-lt"/>
              </a:defRPr>
            </a:lvl7pPr>
            <a:lvl8pPr marL="3429000" indent="-228600" algn="l" rtl="0" fontAlgn="base">
              <a:spcBef>
                <a:spcPct val="20000"/>
              </a:spcBef>
              <a:spcAft>
                <a:spcPct val="0"/>
              </a:spcAft>
              <a:defRPr sz="2000" b="1" i="1">
                <a:solidFill>
                  <a:srgbClr val="006666"/>
                </a:solidFill>
                <a:latin typeface="+mn-lt"/>
              </a:defRPr>
            </a:lvl8pPr>
            <a:lvl9pPr marL="3886200" indent="-228600" algn="l" rtl="0" fontAlgn="base">
              <a:spcBef>
                <a:spcPct val="20000"/>
              </a:spcBef>
              <a:spcAft>
                <a:spcPct val="0"/>
              </a:spcAft>
              <a:defRPr sz="2000" b="1" i="1">
                <a:solidFill>
                  <a:srgbClr val="006666"/>
                </a:solidFill>
                <a:latin typeface="+mn-lt"/>
              </a:defRPr>
            </a:lvl9pPr>
          </a:lstStyle>
          <a:p>
            <a:pPr eaLnBrk="1" hangingPunct="1"/>
            <a:r>
              <a:rPr lang="en-US" sz="2800" kern="0" dirty="0">
                <a:latin typeface="Myriad Roman" pitchFamily="34" charset="0"/>
              </a:rPr>
              <a:t>DESTINATION RESORT</a:t>
            </a:r>
            <a:endParaRPr lang="en-US" sz="2800" kern="0" dirty="0"/>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6988" y="909470"/>
            <a:ext cx="7058024" cy="2717728"/>
          </a:xfrm>
          <a:prstGeom prst="rect">
            <a:avLst/>
          </a:prstGeom>
          <a:ln>
            <a:solidFill>
              <a:schemeClr val="tx1"/>
            </a:solidFill>
          </a:ln>
          <a:effectLst>
            <a:outerShdw blurRad="292100" dist="139700" dir="2700000" algn="tl" rotWithShape="0">
              <a:srgbClr val="333333">
                <a:alpha val="65000"/>
              </a:srgbClr>
            </a:outerShdw>
          </a:effectLst>
        </p:spPr>
      </p:pic>
      <p:pic>
        <p:nvPicPr>
          <p:cNvPr id="2" name="Content Placeholder 2">
            <a:extLst>
              <a:ext uri="{FF2B5EF4-FFF2-40B4-BE49-F238E27FC236}">
                <a16:creationId xmlns:a16="http://schemas.microsoft.com/office/drawing/2014/main" id="{42A28532-33E2-0EDD-96AF-07FABF672A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6988" y="3742740"/>
            <a:ext cx="7058024" cy="2726964"/>
          </a:xfrm>
          <a:prstGeom prst="rect">
            <a:avLst/>
          </a:prstGeom>
          <a:ln>
            <a:solidFill>
              <a:schemeClr val="tx1"/>
            </a:solidFill>
          </a:ln>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318337674"/>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fontAlgn="base">
              <a:spcBef>
                <a:spcPct val="0"/>
              </a:spcBef>
              <a:spcAft>
                <a:spcPct val="0"/>
              </a:spcAft>
            </a:pPr>
            <a:r>
              <a:rPr lang="en-US">
                <a:ln>
                  <a:noFill/>
                </a:ln>
                <a:latin typeface="Arial" charset="0"/>
              </a:rPr>
              <a:t>-</a:t>
            </a:r>
            <a:r>
              <a:rPr lang="en-US">
                <a:latin typeface="Arial" charset="0"/>
              </a:rPr>
              <a:t> </a:t>
            </a:r>
            <a:fld id="{07E484A8-8E26-4ECF-B19B-6A912EAD88A0}" type="slidenum">
              <a:rPr lang="en-US" smtClean="0">
                <a:ln>
                  <a:noFill/>
                </a:ln>
                <a:latin typeface="Arial" charset="0"/>
              </a:rPr>
              <a:pPr fontAlgn="base">
                <a:spcBef>
                  <a:spcPct val="0"/>
                </a:spcBef>
                <a:spcAft>
                  <a:spcPct val="0"/>
                </a:spcAft>
              </a:pPr>
              <a:t>39</a:t>
            </a:fld>
            <a:r>
              <a:rPr lang="en-US">
                <a:latin typeface="Arial" charset="0"/>
              </a:rPr>
              <a:t> </a:t>
            </a:r>
            <a:r>
              <a:rPr lang="en-US">
                <a:ln>
                  <a:noFill/>
                </a:ln>
                <a:latin typeface="Arial" charset="0"/>
              </a:rPr>
              <a:t>-</a:t>
            </a:r>
            <a:endParaRPr lang="en-US" dirty="0">
              <a:ln>
                <a:noFill/>
              </a:ln>
              <a:latin typeface="Arial" charset="0"/>
            </a:endParaRPr>
          </a:p>
        </p:txBody>
      </p:sp>
      <p:pic>
        <p:nvPicPr>
          <p:cNvPr id="3" name="Content Placeholder 2"/>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2562226" y="949397"/>
            <a:ext cx="7058025" cy="2726964"/>
          </a:xfrm>
          <a:prstGeom prst="rect">
            <a:avLst/>
          </a:prstGeom>
          <a:ln>
            <a:solidFill>
              <a:schemeClr val="tx1"/>
            </a:solidFill>
          </a:ln>
          <a:effectLst>
            <a:outerShdw blurRad="292100" dist="139700" dir="2700000" algn="tl" rotWithShape="0">
              <a:srgbClr val="333333">
                <a:alpha val="65000"/>
              </a:srgbClr>
            </a:outerShdw>
          </a:effectLst>
        </p:spPr>
      </p:pic>
      <p:sp>
        <p:nvSpPr>
          <p:cNvPr id="4" name="Title 1"/>
          <p:cNvSpPr txBox="1">
            <a:spLocks/>
          </p:cNvSpPr>
          <p:nvPr/>
        </p:nvSpPr>
        <p:spPr bwMode="auto">
          <a:xfrm>
            <a:off x="2915933" y="231608"/>
            <a:ext cx="6293223" cy="677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buFont typeface="Wingdings" pitchFamily="2" charset="2"/>
              <a:defRPr sz="2400" b="1" i="1">
                <a:solidFill>
                  <a:srgbClr val="006666"/>
                </a:solidFill>
                <a:latin typeface="+mn-lt"/>
                <a:ea typeface="+mn-ea"/>
                <a:cs typeface="+mn-cs"/>
              </a:defRPr>
            </a:lvl1pPr>
            <a:lvl2pPr marL="742950" indent="-285750" algn="ctr" rtl="0" eaLnBrk="0" fontAlgn="base" hangingPunct="0">
              <a:spcBef>
                <a:spcPct val="20000"/>
              </a:spcBef>
              <a:spcAft>
                <a:spcPct val="0"/>
              </a:spcAft>
              <a:buFont typeface="Wingdings" pitchFamily="2" charset="2"/>
              <a:defRPr>
                <a:solidFill>
                  <a:srgbClr val="006666"/>
                </a:solidFill>
                <a:latin typeface="+mn-lt"/>
              </a:defRPr>
            </a:lvl2pPr>
            <a:lvl3pPr marL="1143000" indent="-228600" algn="ctr" rtl="0" eaLnBrk="0" fontAlgn="base" hangingPunct="0">
              <a:spcBef>
                <a:spcPct val="20000"/>
              </a:spcBef>
              <a:spcAft>
                <a:spcPct val="0"/>
              </a:spcAft>
              <a:defRPr sz="2400" b="1" i="1">
                <a:solidFill>
                  <a:srgbClr val="006666"/>
                </a:solidFill>
                <a:latin typeface="+mn-lt"/>
              </a:defRPr>
            </a:lvl3pPr>
            <a:lvl4pPr marL="1600200" indent="-228600" algn="l" rtl="0" eaLnBrk="0" fontAlgn="base" hangingPunct="0">
              <a:spcBef>
                <a:spcPct val="20000"/>
              </a:spcBef>
              <a:spcAft>
                <a:spcPct val="0"/>
              </a:spcAft>
              <a:buFont typeface="Arial" charset="0"/>
              <a:defRPr sz="2000" b="1" i="1">
                <a:solidFill>
                  <a:srgbClr val="006666"/>
                </a:solidFill>
                <a:latin typeface="+mn-lt"/>
              </a:defRPr>
            </a:lvl4pPr>
            <a:lvl5pPr marL="2057400" indent="-228600" algn="l" rtl="0" eaLnBrk="0" fontAlgn="base" hangingPunct="0">
              <a:spcBef>
                <a:spcPct val="20000"/>
              </a:spcBef>
              <a:spcAft>
                <a:spcPct val="0"/>
              </a:spcAft>
              <a:defRPr sz="2000" b="1" i="1">
                <a:solidFill>
                  <a:srgbClr val="006666"/>
                </a:solidFill>
                <a:latin typeface="+mn-lt"/>
              </a:defRPr>
            </a:lvl5pPr>
            <a:lvl6pPr marL="2514600" indent="-228600" algn="l" rtl="0" fontAlgn="base">
              <a:spcBef>
                <a:spcPct val="20000"/>
              </a:spcBef>
              <a:spcAft>
                <a:spcPct val="0"/>
              </a:spcAft>
              <a:defRPr sz="2000" b="1" i="1">
                <a:solidFill>
                  <a:srgbClr val="006666"/>
                </a:solidFill>
                <a:latin typeface="+mn-lt"/>
              </a:defRPr>
            </a:lvl6pPr>
            <a:lvl7pPr marL="2971800" indent="-228600" algn="l" rtl="0" fontAlgn="base">
              <a:spcBef>
                <a:spcPct val="20000"/>
              </a:spcBef>
              <a:spcAft>
                <a:spcPct val="0"/>
              </a:spcAft>
              <a:defRPr sz="2000" b="1" i="1">
                <a:solidFill>
                  <a:srgbClr val="006666"/>
                </a:solidFill>
                <a:latin typeface="+mn-lt"/>
              </a:defRPr>
            </a:lvl7pPr>
            <a:lvl8pPr marL="3429000" indent="-228600" algn="l" rtl="0" fontAlgn="base">
              <a:spcBef>
                <a:spcPct val="20000"/>
              </a:spcBef>
              <a:spcAft>
                <a:spcPct val="0"/>
              </a:spcAft>
              <a:defRPr sz="2000" b="1" i="1">
                <a:solidFill>
                  <a:srgbClr val="006666"/>
                </a:solidFill>
                <a:latin typeface="+mn-lt"/>
              </a:defRPr>
            </a:lvl8pPr>
            <a:lvl9pPr marL="3886200" indent="-228600" algn="l" rtl="0" fontAlgn="base">
              <a:spcBef>
                <a:spcPct val="20000"/>
              </a:spcBef>
              <a:spcAft>
                <a:spcPct val="0"/>
              </a:spcAft>
              <a:defRPr sz="2000" b="1" i="1">
                <a:solidFill>
                  <a:srgbClr val="006666"/>
                </a:solidFill>
                <a:latin typeface="+mn-lt"/>
              </a:defRPr>
            </a:lvl9pPr>
          </a:lstStyle>
          <a:p>
            <a:pPr eaLnBrk="1" hangingPunct="1"/>
            <a:r>
              <a:rPr lang="en-US" sz="2800" kern="0" dirty="0">
                <a:latin typeface="Myriad Roman" pitchFamily="34" charset="0"/>
              </a:rPr>
              <a:t>DESTINATION RESORT</a:t>
            </a:r>
            <a:endParaRPr lang="en-US" sz="2800" kern="0" dirty="0"/>
          </a:p>
        </p:txBody>
      </p:sp>
      <p:pic>
        <p:nvPicPr>
          <p:cNvPr id="6"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6989" y="3811950"/>
            <a:ext cx="7058022" cy="2726963"/>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002528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71" t="4068" r="3172" b="4092"/>
          <a:stretch/>
        </p:blipFill>
        <p:spPr bwMode="auto">
          <a:xfrm>
            <a:off x="1572596" y="844727"/>
            <a:ext cx="9046808" cy="5738635"/>
          </a:xfrm>
          <a:prstGeom prst="rect">
            <a:avLst/>
          </a:prstGeom>
          <a:noFill/>
          <a:ln w="25400" cmpd="sng">
            <a:solidFill>
              <a:srgbClr val="000000"/>
            </a:solidFill>
            <a:miter lim="800000"/>
            <a:headEnd/>
            <a:tailEnd/>
          </a:ln>
          <a:effectLst>
            <a:outerShdw blurRad="2921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sp>
        <p:nvSpPr>
          <p:cNvPr id="3"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b="1" i="1" dirty="0">
                <a:solidFill>
                  <a:srgbClr val="006666"/>
                </a:solidFill>
                <a:latin typeface="Myriad Roman" pitchFamily="34" charset="0"/>
              </a:rPr>
              <a:t>ECONOMIC GENERATORS</a:t>
            </a:r>
            <a:endParaRPr lang="en-US" sz="2800" i="1" dirty="0"/>
          </a:p>
        </p:txBody>
      </p:sp>
      <p:sp>
        <p:nvSpPr>
          <p:cNvPr id="4" name="TextBox 3"/>
          <p:cNvSpPr txBox="1"/>
          <p:nvPr/>
        </p:nvSpPr>
        <p:spPr>
          <a:xfrm>
            <a:off x="1784586" y="2036311"/>
            <a:ext cx="2176195" cy="2862322"/>
          </a:xfrm>
          <a:prstGeom prst="rect">
            <a:avLst/>
          </a:prstGeom>
          <a:solidFill>
            <a:schemeClr val="bg1"/>
          </a:solidFill>
          <a:ln w="25400" cmpd="sng">
            <a:solidFill>
              <a:schemeClr val="tx1"/>
            </a:solidFill>
          </a:ln>
        </p:spPr>
        <p:txBody>
          <a:bodyPr wrap="square" rtlCol="0">
            <a:spAutoFit/>
          </a:bodyPr>
          <a:lstStyle/>
          <a:p>
            <a:pPr marL="342900" indent="-342900">
              <a:spcBef>
                <a:spcPts val="600"/>
              </a:spcBef>
            </a:pPr>
            <a:r>
              <a:rPr lang="en-US" sz="1400" b="1" u="sng" dirty="0">
                <a:solidFill>
                  <a:srgbClr val="006666"/>
                </a:solidFill>
              </a:rPr>
              <a:t>Key Economic Sectors:</a:t>
            </a:r>
          </a:p>
          <a:p>
            <a:pPr marL="342900" indent="-230188">
              <a:spcBef>
                <a:spcPts val="600"/>
              </a:spcBef>
              <a:buFont typeface="Wingdings" pitchFamily="2" charset="2"/>
              <a:buChar char="§"/>
            </a:pPr>
            <a:r>
              <a:rPr lang="en-US" sz="1400" b="1" dirty="0">
                <a:solidFill>
                  <a:srgbClr val="006666"/>
                </a:solidFill>
              </a:rPr>
              <a:t>Federal Government</a:t>
            </a:r>
          </a:p>
          <a:p>
            <a:pPr marL="342900" indent="-230188">
              <a:spcBef>
                <a:spcPts val="600"/>
              </a:spcBef>
              <a:buFont typeface="Wingdings" pitchFamily="2" charset="2"/>
              <a:buChar char="§"/>
            </a:pPr>
            <a:r>
              <a:rPr lang="en-US" sz="1400" b="1" dirty="0">
                <a:solidFill>
                  <a:srgbClr val="006666"/>
                </a:solidFill>
              </a:rPr>
              <a:t>Aviation</a:t>
            </a:r>
          </a:p>
          <a:p>
            <a:pPr marL="342900" indent="-230188">
              <a:spcBef>
                <a:spcPts val="600"/>
              </a:spcBef>
              <a:buFont typeface="Wingdings" pitchFamily="2" charset="2"/>
              <a:buChar char="§"/>
            </a:pPr>
            <a:r>
              <a:rPr lang="en-US" sz="1400" b="1" dirty="0">
                <a:solidFill>
                  <a:srgbClr val="006666"/>
                </a:solidFill>
              </a:rPr>
              <a:t>Education</a:t>
            </a:r>
          </a:p>
          <a:p>
            <a:pPr marL="342900" indent="-230188">
              <a:spcBef>
                <a:spcPts val="600"/>
              </a:spcBef>
              <a:buFont typeface="Wingdings" pitchFamily="2" charset="2"/>
              <a:buChar char="§"/>
            </a:pPr>
            <a:r>
              <a:rPr lang="en-US" sz="1400" b="1" dirty="0">
                <a:solidFill>
                  <a:srgbClr val="006666"/>
                </a:solidFill>
              </a:rPr>
              <a:t>Energy</a:t>
            </a:r>
          </a:p>
          <a:p>
            <a:pPr marL="342900" indent="-230188">
              <a:spcBef>
                <a:spcPts val="600"/>
              </a:spcBef>
              <a:buFont typeface="Wingdings" pitchFamily="2" charset="2"/>
              <a:buChar char="§"/>
            </a:pPr>
            <a:r>
              <a:rPr lang="en-US" sz="1400" b="1" dirty="0">
                <a:solidFill>
                  <a:srgbClr val="006666"/>
                </a:solidFill>
              </a:rPr>
              <a:t>Health Care</a:t>
            </a:r>
          </a:p>
          <a:p>
            <a:pPr marL="342900" indent="-230188">
              <a:spcBef>
                <a:spcPts val="600"/>
              </a:spcBef>
              <a:buFont typeface="Wingdings" pitchFamily="2" charset="2"/>
              <a:buChar char="§"/>
            </a:pPr>
            <a:r>
              <a:rPr lang="en-US" sz="1400" b="1" dirty="0">
                <a:solidFill>
                  <a:srgbClr val="006666"/>
                </a:solidFill>
              </a:rPr>
              <a:t>Hospitality</a:t>
            </a:r>
          </a:p>
          <a:p>
            <a:pPr marL="342900" indent="-230188">
              <a:spcBef>
                <a:spcPts val="600"/>
              </a:spcBef>
              <a:buFont typeface="Wingdings" pitchFamily="2" charset="2"/>
              <a:buChar char="§"/>
            </a:pPr>
            <a:r>
              <a:rPr lang="en-US" sz="1400" b="1" dirty="0">
                <a:solidFill>
                  <a:srgbClr val="006666"/>
                </a:solidFill>
              </a:rPr>
              <a:t>Engineering and Technology</a:t>
            </a:r>
          </a:p>
          <a:p>
            <a:pPr marL="342900" indent="-230188">
              <a:spcBef>
                <a:spcPts val="600"/>
              </a:spcBef>
              <a:buFont typeface="Wingdings" pitchFamily="2" charset="2"/>
              <a:buChar char="§"/>
            </a:pPr>
            <a:r>
              <a:rPr lang="en-US" sz="1400" b="1" dirty="0">
                <a:solidFill>
                  <a:srgbClr val="006666"/>
                </a:solidFill>
              </a:rPr>
              <a:t>Arts and Recreation</a:t>
            </a:r>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4</a:t>
            </a:fld>
            <a:r>
              <a:rPr lang="en-US" dirty="0">
                <a:latin typeface="Arial" charset="0"/>
              </a:rPr>
              <a:t> </a:t>
            </a:r>
            <a:r>
              <a:rPr lang="en-US" dirty="0">
                <a:ln>
                  <a:noFill/>
                </a:ln>
                <a:latin typeface="Arial" charset="0"/>
              </a:rPr>
              <a:t>-</a:t>
            </a:r>
          </a:p>
        </p:txBody>
      </p:sp>
    </p:spTree>
    <p:extLst>
      <p:ext uri="{BB962C8B-B14F-4D97-AF65-F5344CB8AC3E}">
        <p14:creationId xmlns:p14="http://schemas.microsoft.com/office/powerpoint/2010/main" val="1611428375"/>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fontAlgn="base">
              <a:spcBef>
                <a:spcPct val="0"/>
              </a:spcBef>
              <a:spcAft>
                <a:spcPct val="0"/>
              </a:spcAft>
            </a:pPr>
            <a:r>
              <a:rPr lang="en-US">
                <a:ln>
                  <a:noFill/>
                </a:ln>
                <a:latin typeface="Arial" charset="0"/>
              </a:rPr>
              <a:t>-</a:t>
            </a:r>
            <a:r>
              <a:rPr lang="en-US">
                <a:latin typeface="Arial" charset="0"/>
              </a:rPr>
              <a:t> </a:t>
            </a:r>
            <a:fld id="{07E484A8-8E26-4ECF-B19B-6A912EAD88A0}" type="slidenum">
              <a:rPr lang="en-US" smtClean="0">
                <a:ln>
                  <a:noFill/>
                </a:ln>
                <a:latin typeface="Arial" charset="0"/>
              </a:rPr>
              <a:pPr fontAlgn="base">
                <a:spcBef>
                  <a:spcPct val="0"/>
                </a:spcBef>
                <a:spcAft>
                  <a:spcPct val="0"/>
                </a:spcAft>
              </a:pPr>
              <a:t>40</a:t>
            </a:fld>
            <a:r>
              <a:rPr lang="en-US">
                <a:latin typeface="Arial" charset="0"/>
              </a:rPr>
              <a:t> </a:t>
            </a:r>
            <a:r>
              <a:rPr lang="en-US">
                <a:ln>
                  <a:noFill/>
                </a:ln>
                <a:latin typeface="Arial" charset="0"/>
              </a:rPr>
              <a:t>-</a:t>
            </a:r>
            <a:endParaRPr lang="en-US" dirty="0">
              <a:ln>
                <a:noFill/>
              </a:ln>
              <a:latin typeface="Arial" charset="0"/>
            </a:endParaRPr>
          </a:p>
        </p:txBody>
      </p:sp>
      <p:sp>
        <p:nvSpPr>
          <p:cNvPr id="4" name="Title 1"/>
          <p:cNvSpPr txBox="1">
            <a:spLocks/>
          </p:cNvSpPr>
          <p:nvPr/>
        </p:nvSpPr>
        <p:spPr bwMode="auto">
          <a:xfrm>
            <a:off x="2915933" y="231608"/>
            <a:ext cx="6293223" cy="677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buFont typeface="Wingdings" pitchFamily="2" charset="2"/>
              <a:defRPr sz="2400" b="1" i="1">
                <a:solidFill>
                  <a:srgbClr val="006666"/>
                </a:solidFill>
                <a:latin typeface="+mn-lt"/>
                <a:ea typeface="+mn-ea"/>
                <a:cs typeface="+mn-cs"/>
              </a:defRPr>
            </a:lvl1pPr>
            <a:lvl2pPr marL="742950" indent="-285750" algn="ctr" rtl="0" eaLnBrk="0" fontAlgn="base" hangingPunct="0">
              <a:spcBef>
                <a:spcPct val="20000"/>
              </a:spcBef>
              <a:spcAft>
                <a:spcPct val="0"/>
              </a:spcAft>
              <a:buFont typeface="Wingdings" pitchFamily="2" charset="2"/>
              <a:defRPr>
                <a:solidFill>
                  <a:srgbClr val="006666"/>
                </a:solidFill>
                <a:latin typeface="+mn-lt"/>
              </a:defRPr>
            </a:lvl2pPr>
            <a:lvl3pPr marL="1143000" indent="-228600" algn="ctr" rtl="0" eaLnBrk="0" fontAlgn="base" hangingPunct="0">
              <a:spcBef>
                <a:spcPct val="20000"/>
              </a:spcBef>
              <a:spcAft>
                <a:spcPct val="0"/>
              </a:spcAft>
              <a:defRPr sz="2400" b="1" i="1">
                <a:solidFill>
                  <a:srgbClr val="006666"/>
                </a:solidFill>
                <a:latin typeface="+mn-lt"/>
              </a:defRPr>
            </a:lvl3pPr>
            <a:lvl4pPr marL="1600200" indent="-228600" algn="l" rtl="0" eaLnBrk="0" fontAlgn="base" hangingPunct="0">
              <a:spcBef>
                <a:spcPct val="20000"/>
              </a:spcBef>
              <a:spcAft>
                <a:spcPct val="0"/>
              </a:spcAft>
              <a:buFont typeface="Arial" charset="0"/>
              <a:defRPr sz="2000" b="1" i="1">
                <a:solidFill>
                  <a:srgbClr val="006666"/>
                </a:solidFill>
                <a:latin typeface="+mn-lt"/>
              </a:defRPr>
            </a:lvl4pPr>
            <a:lvl5pPr marL="2057400" indent="-228600" algn="l" rtl="0" eaLnBrk="0" fontAlgn="base" hangingPunct="0">
              <a:spcBef>
                <a:spcPct val="20000"/>
              </a:spcBef>
              <a:spcAft>
                <a:spcPct val="0"/>
              </a:spcAft>
              <a:defRPr sz="2000" b="1" i="1">
                <a:solidFill>
                  <a:srgbClr val="006666"/>
                </a:solidFill>
                <a:latin typeface="+mn-lt"/>
              </a:defRPr>
            </a:lvl5pPr>
            <a:lvl6pPr marL="2514600" indent="-228600" algn="l" rtl="0" fontAlgn="base">
              <a:spcBef>
                <a:spcPct val="20000"/>
              </a:spcBef>
              <a:spcAft>
                <a:spcPct val="0"/>
              </a:spcAft>
              <a:defRPr sz="2000" b="1" i="1">
                <a:solidFill>
                  <a:srgbClr val="006666"/>
                </a:solidFill>
                <a:latin typeface="+mn-lt"/>
              </a:defRPr>
            </a:lvl6pPr>
            <a:lvl7pPr marL="2971800" indent="-228600" algn="l" rtl="0" fontAlgn="base">
              <a:spcBef>
                <a:spcPct val="20000"/>
              </a:spcBef>
              <a:spcAft>
                <a:spcPct val="0"/>
              </a:spcAft>
              <a:defRPr sz="2000" b="1" i="1">
                <a:solidFill>
                  <a:srgbClr val="006666"/>
                </a:solidFill>
                <a:latin typeface="+mn-lt"/>
              </a:defRPr>
            </a:lvl7pPr>
            <a:lvl8pPr marL="3429000" indent="-228600" algn="l" rtl="0" fontAlgn="base">
              <a:spcBef>
                <a:spcPct val="20000"/>
              </a:spcBef>
              <a:spcAft>
                <a:spcPct val="0"/>
              </a:spcAft>
              <a:defRPr sz="2000" b="1" i="1">
                <a:solidFill>
                  <a:srgbClr val="006666"/>
                </a:solidFill>
                <a:latin typeface="+mn-lt"/>
              </a:defRPr>
            </a:lvl8pPr>
            <a:lvl9pPr marL="3886200" indent="-228600" algn="l" rtl="0" fontAlgn="base">
              <a:spcBef>
                <a:spcPct val="20000"/>
              </a:spcBef>
              <a:spcAft>
                <a:spcPct val="0"/>
              </a:spcAft>
              <a:defRPr sz="2000" b="1" i="1">
                <a:solidFill>
                  <a:srgbClr val="006666"/>
                </a:solidFill>
                <a:latin typeface="+mn-lt"/>
              </a:defRPr>
            </a:lvl9pPr>
          </a:lstStyle>
          <a:p>
            <a:pPr eaLnBrk="1" hangingPunct="1"/>
            <a:r>
              <a:rPr lang="en-US" sz="2800" kern="0" dirty="0">
                <a:latin typeface="Myriad Roman" pitchFamily="34" charset="0"/>
              </a:rPr>
              <a:t>DESTINATION RESORT</a:t>
            </a:r>
            <a:endParaRPr lang="en-US" sz="2800" kern="0" dirty="0"/>
          </a:p>
        </p:txBody>
      </p:sp>
      <p:pic>
        <p:nvPicPr>
          <p:cNvPr id="2" name="Content Placeholder 2">
            <a:extLst>
              <a:ext uri="{FF2B5EF4-FFF2-40B4-BE49-F238E27FC236}">
                <a16:creationId xmlns:a16="http://schemas.microsoft.com/office/drawing/2014/main" id="{13A41677-380F-B1A8-4440-619EA7E71F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6988" y="997228"/>
            <a:ext cx="7058023" cy="2726963"/>
          </a:xfrm>
          <a:prstGeom prst="rect">
            <a:avLst/>
          </a:prstGeom>
          <a:ln>
            <a:solidFill>
              <a:schemeClr val="tx1"/>
            </a:solidFill>
          </a:ln>
          <a:effectLst>
            <a:outerShdw blurRad="292100" dist="139700" dir="2700000" algn="tl" rotWithShape="0">
              <a:prstClr val="black">
                <a:alpha val="65000"/>
              </a:prstClr>
            </a:outerShdw>
          </a:effectLst>
        </p:spPr>
      </p:pic>
      <p:pic>
        <p:nvPicPr>
          <p:cNvPr id="7" name="Content Placeholder 2">
            <a:extLst>
              <a:ext uri="{FF2B5EF4-FFF2-40B4-BE49-F238E27FC236}">
                <a16:creationId xmlns:a16="http://schemas.microsoft.com/office/drawing/2014/main" id="{032C9C4C-5CFA-D901-8DEA-63D4B6BA7E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6988" y="3899429"/>
            <a:ext cx="7058023" cy="2728117"/>
          </a:xfrm>
          <a:prstGeom prst="rect">
            <a:avLst/>
          </a:prstGeom>
          <a:ln>
            <a:solidFill>
              <a:schemeClr val="tx1"/>
            </a:solidFill>
          </a:ln>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1318845146"/>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fontAlgn="base">
              <a:spcBef>
                <a:spcPct val="0"/>
              </a:spcBef>
              <a:spcAft>
                <a:spcPct val="0"/>
              </a:spcAft>
            </a:pPr>
            <a:r>
              <a:rPr lang="en-US">
                <a:ln>
                  <a:noFill/>
                </a:ln>
                <a:latin typeface="Arial" charset="0"/>
              </a:rPr>
              <a:t>-</a:t>
            </a:r>
            <a:r>
              <a:rPr lang="en-US">
                <a:latin typeface="Arial" charset="0"/>
              </a:rPr>
              <a:t> </a:t>
            </a:r>
            <a:fld id="{07E484A8-8E26-4ECF-B19B-6A912EAD88A0}" type="slidenum">
              <a:rPr lang="en-US" smtClean="0">
                <a:ln>
                  <a:noFill/>
                </a:ln>
                <a:latin typeface="Arial" charset="0"/>
              </a:rPr>
              <a:pPr fontAlgn="base">
                <a:spcBef>
                  <a:spcPct val="0"/>
                </a:spcBef>
                <a:spcAft>
                  <a:spcPct val="0"/>
                </a:spcAft>
              </a:pPr>
              <a:t>41</a:t>
            </a:fld>
            <a:r>
              <a:rPr lang="en-US">
                <a:latin typeface="Arial" charset="0"/>
              </a:rPr>
              <a:t> </a:t>
            </a:r>
            <a:r>
              <a:rPr lang="en-US">
                <a:ln>
                  <a:noFill/>
                </a:ln>
                <a:latin typeface="Arial" charset="0"/>
              </a:rPr>
              <a:t>-</a:t>
            </a:r>
            <a:endParaRPr lang="en-US" dirty="0">
              <a:ln>
                <a:noFill/>
              </a:ln>
              <a:latin typeface="Arial" charset="0"/>
            </a:endParaRPr>
          </a:p>
        </p:txBody>
      </p:sp>
      <p:sp>
        <p:nvSpPr>
          <p:cNvPr id="4" name="Title 1"/>
          <p:cNvSpPr txBox="1">
            <a:spLocks/>
          </p:cNvSpPr>
          <p:nvPr/>
        </p:nvSpPr>
        <p:spPr bwMode="auto">
          <a:xfrm>
            <a:off x="2927085" y="231608"/>
            <a:ext cx="6293223" cy="677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buFont typeface="Wingdings" pitchFamily="2" charset="2"/>
              <a:defRPr sz="2400" b="1" i="1">
                <a:solidFill>
                  <a:srgbClr val="006666"/>
                </a:solidFill>
                <a:latin typeface="+mn-lt"/>
                <a:ea typeface="+mn-ea"/>
                <a:cs typeface="+mn-cs"/>
              </a:defRPr>
            </a:lvl1pPr>
            <a:lvl2pPr marL="742950" indent="-285750" algn="ctr" rtl="0" eaLnBrk="0" fontAlgn="base" hangingPunct="0">
              <a:spcBef>
                <a:spcPct val="20000"/>
              </a:spcBef>
              <a:spcAft>
                <a:spcPct val="0"/>
              </a:spcAft>
              <a:buFont typeface="Wingdings" pitchFamily="2" charset="2"/>
              <a:defRPr>
                <a:solidFill>
                  <a:srgbClr val="006666"/>
                </a:solidFill>
                <a:latin typeface="+mn-lt"/>
              </a:defRPr>
            </a:lvl2pPr>
            <a:lvl3pPr marL="1143000" indent="-228600" algn="ctr" rtl="0" eaLnBrk="0" fontAlgn="base" hangingPunct="0">
              <a:spcBef>
                <a:spcPct val="20000"/>
              </a:spcBef>
              <a:spcAft>
                <a:spcPct val="0"/>
              </a:spcAft>
              <a:defRPr sz="2400" b="1" i="1">
                <a:solidFill>
                  <a:srgbClr val="006666"/>
                </a:solidFill>
                <a:latin typeface="+mn-lt"/>
              </a:defRPr>
            </a:lvl3pPr>
            <a:lvl4pPr marL="1600200" indent="-228600" algn="l" rtl="0" eaLnBrk="0" fontAlgn="base" hangingPunct="0">
              <a:spcBef>
                <a:spcPct val="20000"/>
              </a:spcBef>
              <a:spcAft>
                <a:spcPct val="0"/>
              </a:spcAft>
              <a:buFont typeface="Arial" charset="0"/>
              <a:defRPr sz="2000" b="1" i="1">
                <a:solidFill>
                  <a:srgbClr val="006666"/>
                </a:solidFill>
                <a:latin typeface="+mn-lt"/>
              </a:defRPr>
            </a:lvl4pPr>
            <a:lvl5pPr marL="2057400" indent="-228600" algn="l" rtl="0" eaLnBrk="0" fontAlgn="base" hangingPunct="0">
              <a:spcBef>
                <a:spcPct val="20000"/>
              </a:spcBef>
              <a:spcAft>
                <a:spcPct val="0"/>
              </a:spcAft>
              <a:defRPr sz="2000" b="1" i="1">
                <a:solidFill>
                  <a:srgbClr val="006666"/>
                </a:solidFill>
                <a:latin typeface="+mn-lt"/>
              </a:defRPr>
            </a:lvl5pPr>
            <a:lvl6pPr marL="2514600" indent="-228600" algn="l" rtl="0" fontAlgn="base">
              <a:spcBef>
                <a:spcPct val="20000"/>
              </a:spcBef>
              <a:spcAft>
                <a:spcPct val="0"/>
              </a:spcAft>
              <a:defRPr sz="2000" b="1" i="1">
                <a:solidFill>
                  <a:srgbClr val="006666"/>
                </a:solidFill>
                <a:latin typeface="+mn-lt"/>
              </a:defRPr>
            </a:lvl6pPr>
            <a:lvl7pPr marL="2971800" indent="-228600" algn="l" rtl="0" fontAlgn="base">
              <a:spcBef>
                <a:spcPct val="20000"/>
              </a:spcBef>
              <a:spcAft>
                <a:spcPct val="0"/>
              </a:spcAft>
              <a:defRPr sz="2000" b="1" i="1">
                <a:solidFill>
                  <a:srgbClr val="006666"/>
                </a:solidFill>
                <a:latin typeface="+mn-lt"/>
              </a:defRPr>
            </a:lvl7pPr>
            <a:lvl8pPr marL="3429000" indent="-228600" algn="l" rtl="0" fontAlgn="base">
              <a:spcBef>
                <a:spcPct val="20000"/>
              </a:spcBef>
              <a:spcAft>
                <a:spcPct val="0"/>
              </a:spcAft>
              <a:defRPr sz="2000" b="1" i="1">
                <a:solidFill>
                  <a:srgbClr val="006666"/>
                </a:solidFill>
                <a:latin typeface="+mn-lt"/>
              </a:defRPr>
            </a:lvl8pPr>
            <a:lvl9pPr marL="3886200" indent="-228600" algn="l" rtl="0" fontAlgn="base">
              <a:spcBef>
                <a:spcPct val="20000"/>
              </a:spcBef>
              <a:spcAft>
                <a:spcPct val="0"/>
              </a:spcAft>
              <a:defRPr sz="2000" b="1" i="1">
                <a:solidFill>
                  <a:srgbClr val="006666"/>
                </a:solidFill>
                <a:latin typeface="+mn-lt"/>
              </a:defRPr>
            </a:lvl9pPr>
          </a:lstStyle>
          <a:p>
            <a:pPr eaLnBrk="1" hangingPunct="1"/>
            <a:r>
              <a:rPr lang="en-US" sz="2800" kern="0" dirty="0">
                <a:latin typeface="Myriad Roman" pitchFamily="34" charset="0"/>
              </a:rPr>
              <a:t>DESTINATION RESORT</a:t>
            </a:r>
            <a:endParaRPr lang="en-US" sz="2800" kern="0" dirty="0"/>
          </a:p>
        </p:txBody>
      </p:sp>
      <p:pic>
        <p:nvPicPr>
          <p:cNvPr id="2" name="Content Placeholder 2">
            <a:extLst>
              <a:ext uri="{FF2B5EF4-FFF2-40B4-BE49-F238E27FC236}">
                <a16:creationId xmlns:a16="http://schemas.microsoft.com/office/drawing/2014/main" id="{04701D51-5E36-A572-037E-2B65B761F7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6989" y="909470"/>
            <a:ext cx="7058024" cy="2726963"/>
          </a:xfrm>
          <a:prstGeom prst="rect">
            <a:avLst/>
          </a:prstGeom>
          <a:ln>
            <a:solidFill>
              <a:schemeClr val="tx1"/>
            </a:solidFill>
          </a:ln>
          <a:effectLst>
            <a:outerShdw blurRad="292100" dist="139700" dir="2700000" algn="tl" rotWithShape="0">
              <a:prstClr val="black">
                <a:alpha val="65000"/>
              </a:prstClr>
            </a:outerShdw>
          </a:effectLst>
        </p:spPr>
      </p:pic>
      <p:pic>
        <p:nvPicPr>
          <p:cNvPr id="7" name="Content Placeholder 2">
            <a:extLst>
              <a:ext uri="{FF2B5EF4-FFF2-40B4-BE49-F238E27FC236}">
                <a16:creationId xmlns:a16="http://schemas.microsoft.com/office/drawing/2014/main" id="{CE82452D-4A0E-5EC9-8F6C-5E00799247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6988" y="3760960"/>
            <a:ext cx="7058023" cy="2726963"/>
          </a:xfrm>
          <a:prstGeom prst="rect">
            <a:avLst/>
          </a:prstGeom>
          <a:ln>
            <a:solidFill>
              <a:schemeClr val="tx1"/>
            </a:solidFill>
          </a:ln>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4166602142"/>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fontAlgn="base">
              <a:spcBef>
                <a:spcPct val="0"/>
              </a:spcBef>
              <a:spcAft>
                <a:spcPct val="0"/>
              </a:spcAft>
            </a:pPr>
            <a:r>
              <a:rPr lang="en-US">
                <a:ln>
                  <a:noFill/>
                </a:ln>
                <a:latin typeface="Arial" charset="0"/>
              </a:rPr>
              <a:t>-</a:t>
            </a:r>
            <a:r>
              <a:rPr lang="en-US">
                <a:latin typeface="Arial" charset="0"/>
              </a:rPr>
              <a:t> </a:t>
            </a:r>
            <a:fld id="{07E484A8-8E26-4ECF-B19B-6A912EAD88A0}" type="slidenum">
              <a:rPr lang="en-US" smtClean="0">
                <a:ln>
                  <a:noFill/>
                </a:ln>
                <a:latin typeface="Arial" charset="0"/>
              </a:rPr>
              <a:pPr fontAlgn="base">
                <a:spcBef>
                  <a:spcPct val="0"/>
                </a:spcBef>
                <a:spcAft>
                  <a:spcPct val="0"/>
                </a:spcAft>
              </a:pPr>
              <a:t>42</a:t>
            </a:fld>
            <a:r>
              <a:rPr lang="en-US">
                <a:latin typeface="Arial" charset="0"/>
              </a:rPr>
              <a:t> </a:t>
            </a:r>
            <a:r>
              <a:rPr lang="en-US">
                <a:ln>
                  <a:noFill/>
                </a:ln>
                <a:latin typeface="Arial" charset="0"/>
              </a:rPr>
              <a:t>-</a:t>
            </a:r>
            <a:endParaRPr lang="en-US" dirty="0">
              <a:ln>
                <a:noFill/>
              </a:ln>
              <a:latin typeface="Arial" charset="0"/>
            </a:endParaRPr>
          </a:p>
        </p:txBody>
      </p:sp>
      <p:sp>
        <p:nvSpPr>
          <p:cNvPr id="3" name="Title 1"/>
          <p:cNvSpPr txBox="1">
            <a:spLocks/>
          </p:cNvSpPr>
          <p:nvPr/>
        </p:nvSpPr>
        <p:spPr bwMode="auto">
          <a:xfrm>
            <a:off x="2915932" y="227291"/>
            <a:ext cx="6293223" cy="677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buFont typeface="Wingdings" pitchFamily="2" charset="2"/>
              <a:defRPr sz="2400" b="1" i="1">
                <a:solidFill>
                  <a:srgbClr val="006666"/>
                </a:solidFill>
                <a:latin typeface="+mn-lt"/>
                <a:ea typeface="+mn-ea"/>
                <a:cs typeface="+mn-cs"/>
              </a:defRPr>
            </a:lvl1pPr>
            <a:lvl2pPr marL="742950" indent="-285750" algn="ctr" rtl="0" eaLnBrk="0" fontAlgn="base" hangingPunct="0">
              <a:spcBef>
                <a:spcPct val="20000"/>
              </a:spcBef>
              <a:spcAft>
                <a:spcPct val="0"/>
              </a:spcAft>
              <a:buFont typeface="Wingdings" pitchFamily="2" charset="2"/>
              <a:defRPr>
                <a:solidFill>
                  <a:srgbClr val="006666"/>
                </a:solidFill>
                <a:latin typeface="+mn-lt"/>
              </a:defRPr>
            </a:lvl2pPr>
            <a:lvl3pPr marL="1143000" indent="-228600" algn="ctr" rtl="0" eaLnBrk="0" fontAlgn="base" hangingPunct="0">
              <a:spcBef>
                <a:spcPct val="20000"/>
              </a:spcBef>
              <a:spcAft>
                <a:spcPct val="0"/>
              </a:spcAft>
              <a:defRPr sz="2400" b="1" i="1">
                <a:solidFill>
                  <a:srgbClr val="006666"/>
                </a:solidFill>
                <a:latin typeface="+mn-lt"/>
              </a:defRPr>
            </a:lvl3pPr>
            <a:lvl4pPr marL="1600200" indent="-228600" algn="l" rtl="0" eaLnBrk="0" fontAlgn="base" hangingPunct="0">
              <a:spcBef>
                <a:spcPct val="20000"/>
              </a:spcBef>
              <a:spcAft>
                <a:spcPct val="0"/>
              </a:spcAft>
              <a:buFont typeface="Arial" charset="0"/>
              <a:defRPr sz="2000" b="1" i="1">
                <a:solidFill>
                  <a:srgbClr val="006666"/>
                </a:solidFill>
                <a:latin typeface="+mn-lt"/>
              </a:defRPr>
            </a:lvl4pPr>
            <a:lvl5pPr marL="2057400" indent="-228600" algn="l" rtl="0" eaLnBrk="0" fontAlgn="base" hangingPunct="0">
              <a:spcBef>
                <a:spcPct val="20000"/>
              </a:spcBef>
              <a:spcAft>
                <a:spcPct val="0"/>
              </a:spcAft>
              <a:defRPr sz="2000" b="1" i="1">
                <a:solidFill>
                  <a:srgbClr val="006666"/>
                </a:solidFill>
                <a:latin typeface="+mn-lt"/>
              </a:defRPr>
            </a:lvl5pPr>
            <a:lvl6pPr marL="2514600" indent="-228600" algn="l" rtl="0" fontAlgn="base">
              <a:spcBef>
                <a:spcPct val="20000"/>
              </a:spcBef>
              <a:spcAft>
                <a:spcPct val="0"/>
              </a:spcAft>
              <a:defRPr sz="2000" b="1" i="1">
                <a:solidFill>
                  <a:srgbClr val="006666"/>
                </a:solidFill>
                <a:latin typeface="+mn-lt"/>
              </a:defRPr>
            </a:lvl6pPr>
            <a:lvl7pPr marL="2971800" indent="-228600" algn="l" rtl="0" fontAlgn="base">
              <a:spcBef>
                <a:spcPct val="20000"/>
              </a:spcBef>
              <a:spcAft>
                <a:spcPct val="0"/>
              </a:spcAft>
              <a:defRPr sz="2000" b="1" i="1">
                <a:solidFill>
                  <a:srgbClr val="006666"/>
                </a:solidFill>
                <a:latin typeface="+mn-lt"/>
              </a:defRPr>
            </a:lvl7pPr>
            <a:lvl8pPr marL="3429000" indent="-228600" algn="l" rtl="0" fontAlgn="base">
              <a:spcBef>
                <a:spcPct val="20000"/>
              </a:spcBef>
              <a:spcAft>
                <a:spcPct val="0"/>
              </a:spcAft>
              <a:defRPr sz="2000" b="1" i="1">
                <a:solidFill>
                  <a:srgbClr val="006666"/>
                </a:solidFill>
                <a:latin typeface="+mn-lt"/>
              </a:defRPr>
            </a:lvl8pPr>
            <a:lvl9pPr marL="3886200" indent="-228600" algn="l" rtl="0" fontAlgn="base">
              <a:spcBef>
                <a:spcPct val="20000"/>
              </a:spcBef>
              <a:spcAft>
                <a:spcPct val="0"/>
              </a:spcAft>
              <a:defRPr sz="2000" b="1" i="1">
                <a:solidFill>
                  <a:srgbClr val="006666"/>
                </a:solidFill>
                <a:latin typeface="+mn-lt"/>
              </a:defRPr>
            </a:lvl9pPr>
          </a:lstStyle>
          <a:p>
            <a:pPr eaLnBrk="1" hangingPunct="1"/>
            <a:r>
              <a:rPr lang="en-US" sz="2800" kern="0" dirty="0">
                <a:latin typeface="Myriad Roman" pitchFamily="34" charset="0"/>
              </a:rPr>
              <a:t>DESTINATION RESORT</a:t>
            </a:r>
            <a:endParaRPr lang="en-US" sz="2800" kern="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0189" r="12529"/>
          <a:stretch/>
        </p:blipFill>
        <p:spPr>
          <a:xfrm>
            <a:off x="1949470" y="1232453"/>
            <a:ext cx="5125121" cy="5059325"/>
          </a:xfrm>
          <a:prstGeom prst="rect">
            <a:avLst/>
          </a:prstGeom>
          <a:ln>
            <a:solidFill>
              <a:schemeClr val="tx1"/>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955"/>
          <a:stretch/>
        </p:blipFill>
        <p:spPr>
          <a:xfrm>
            <a:off x="7285798" y="3762114"/>
            <a:ext cx="2950349" cy="2719902"/>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12679" r="33698"/>
          <a:stretch/>
        </p:blipFill>
        <p:spPr>
          <a:xfrm>
            <a:off x="7285798" y="848200"/>
            <a:ext cx="2950349" cy="25808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2140197"/>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AAA0D9-3606-98B8-FE73-3590C91506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3" t="4985" r="788" b="4436"/>
          <a:stretch/>
        </p:blipFill>
        <p:spPr>
          <a:xfrm>
            <a:off x="1361951" y="1032734"/>
            <a:ext cx="9468097" cy="5323617"/>
          </a:xfrm>
          <a:prstGeom prst="rect">
            <a:avLst/>
          </a:prstGeom>
          <a:effectLst>
            <a:outerShdw blurRad="292100" dist="139700" dir="2700000" algn="tl" rotWithShape="0">
              <a:prstClr val="black">
                <a:alpha val="65000"/>
              </a:prstClr>
            </a:outerShdw>
          </a:effectLst>
        </p:spPr>
      </p:pic>
      <p:sp>
        <p:nvSpPr>
          <p:cNvPr id="3075"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b="1" i="1" dirty="0">
                <a:solidFill>
                  <a:srgbClr val="006666"/>
                </a:solidFill>
                <a:latin typeface="Myriad Roman" pitchFamily="34" charset="0"/>
              </a:rPr>
              <a:t>MASTER PLAN - Mixed Use Village &amp; Civic Center Area</a:t>
            </a:r>
            <a:endParaRPr lang="en-US" sz="2800" i="1" dirty="0"/>
          </a:p>
        </p:txBody>
      </p:sp>
      <p:sp>
        <p:nvSpPr>
          <p:cNvPr id="3" name="Slide Number Placeholder 2"/>
          <p:cNvSpPr>
            <a:spLocks noGrp="1"/>
          </p:cNvSpPr>
          <p:nvPr>
            <p:ph type="sldNum" sz="quarter" idx="4"/>
          </p:nvPr>
        </p:nvSpPr>
        <p:spPr/>
        <p:txBody>
          <a:bodyPr/>
          <a:lstStyle/>
          <a:p>
            <a:pPr fontAlgn="base">
              <a:spcBef>
                <a:spcPct val="0"/>
              </a:spcBef>
              <a:spcAft>
                <a:spcPct val="0"/>
              </a:spcAft>
            </a:pPr>
            <a:r>
              <a:rPr lang="en-US" dirty="0">
                <a:ln>
                  <a:noFill/>
                </a:ln>
                <a:solidFill>
                  <a:schemeClr val="bg1">
                    <a:lumMod val="75000"/>
                  </a:schemeClr>
                </a:solidFill>
                <a:latin typeface="Arial" charset="0"/>
              </a:rPr>
              <a:t>- </a:t>
            </a:r>
            <a:fld id="{07E484A8-8E26-4ECF-B19B-6A912EAD88A0}" type="slidenum">
              <a:rPr lang="en-US" smtClean="0">
                <a:ln>
                  <a:noFill/>
                </a:ln>
                <a:solidFill>
                  <a:schemeClr val="bg1">
                    <a:lumMod val="75000"/>
                  </a:schemeClr>
                </a:solidFill>
                <a:latin typeface="Arial" charset="0"/>
              </a:rPr>
              <a:pPr fontAlgn="base">
                <a:spcBef>
                  <a:spcPct val="0"/>
                </a:spcBef>
                <a:spcAft>
                  <a:spcPct val="0"/>
                </a:spcAft>
              </a:pPr>
              <a:t>43</a:t>
            </a:fld>
            <a:r>
              <a:rPr lang="en-US" dirty="0">
                <a:ln>
                  <a:noFill/>
                </a:ln>
                <a:solidFill>
                  <a:schemeClr val="bg1">
                    <a:lumMod val="75000"/>
                  </a:schemeClr>
                </a:solidFill>
                <a:latin typeface="Arial" charset="0"/>
              </a:rPr>
              <a:t> -</a:t>
            </a:r>
          </a:p>
        </p:txBody>
      </p:sp>
      <p:sp>
        <p:nvSpPr>
          <p:cNvPr id="6" name="Oval Callout 5"/>
          <p:cNvSpPr/>
          <p:nvPr/>
        </p:nvSpPr>
        <p:spPr>
          <a:xfrm flipV="1">
            <a:off x="3133725" y="1417638"/>
            <a:ext cx="3630294" cy="3120858"/>
          </a:xfrm>
          <a:prstGeom prst="wedgeEllipseCallout">
            <a:avLst>
              <a:gd name="adj1" fmla="val 77041"/>
              <a:gd name="adj2" fmla="val -21057"/>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64943" t="39191" r="23491" b="43741"/>
          <a:stretch/>
        </p:blipFill>
        <p:spPr>
          <a:xfrm>
            <a:off x="3148986" y="1417638"/>
            <a:ext cx="3615033" cy="3151029"/>
          </a:xfrm>
          <a:prstGeom prst="ellipse">
            <a:avLst/>
          </a:prstGeom>
          <a:ln>
            <a:noFill/>
          </a:ln>
          <a:effectLst>
            <a:softEdge rad="112500"/>
          </a:effectLst>
        </p:spPr>
      </p:pic>
    </p:spTree>
    <p:extLst>
      <p:ext uri="{BB962C8B-B14F-4D97-AF65-F5344CB8AC3E}">
        <p14:creationId xmlns:p14="http://schemas.microsoft.com/office/powerpoint/2010/main" val="3297886077"/>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fontAlgn="base">
              <a:spcBef>
                <a:spcPct val="0"/>
              </a:spcBef>
              <a:spcAft>
                <a:spcPct val="0"/>
              </a:spcAft>
            </a:pPr>
            <a:r>
              <a:rPr lang="en-US">
                <a:ln>
                  <a:noFill/>
                </a:ln>
                <a:latin typeface="Arial" charset="0"/>
              </a:rPr>
              <a:t>-</a:t>
            </a:r>
            <a:r>
              <a:rPr lang="en-US">
                <a:latin typeface="Arial" charset="0"/>
              </a:rPr>
              <a:t> </a:t>
            </a:r>
            <a:fld id="{07E484A8-8E26-4ECF-B19B-6A912EAD88A0}" type="slidenum">
              <a:rPr lang="en-US" smtClean="0">
                <a:ln>
                  <a:noFill/>
                </a:ln>
                <a:latin typeface="Arial" charset="0"/>
              </a:rPr>
              <a:pPr fontAlgn="base">
                <a:spcBef>
                  <a:spcPct val="0"/>
                </a:spcBef>
                <a:spcAft>
                  <a:spcPct val="0"/>
                </a:spcAft>
              </a:pPr>
              <a:t>44</a:t>
            </a:fld>
            <a:r>
              <a:rPr lang="en-US">
                <a:latin typeface="Arial" charset="0"/>
              </a:rPr>
              <a:t> </a:t>
            </a:r>
            <a:r>
              <a:rPr lang="en-US">
                <a:ln>
                  <a:noFill/>
                </a:ln>
                <a:latin typeface="Arial" charset="0"/>
              </a:rPr>
              <a:t>-</a:t>
            </a:r>
            <a:endParaRPr lang="en-US" dirty="0">
              <a:ln>
                <a:noFill/>
              </a:ln>
              <a:latin typeface="Arial"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224" t="908" r="23035" b="908"/>
          <a:stretch/>
        </p:blipFill>
        <p:spPr>
          <a:xfrm>
            <a:off x="6083121" y="883938"/>
            <a:ext cx="4122874" cy="5568378"/>
          </a:xfrm>
          <a:prstGeom prst="rect">
            <a:avLst/>
          </a:prstGeom>
          <a:ln>
            <a:solidFill>
              <a:schemeClr val="tx1"/>
            </a:solidFill>
          </a:ln>
          <a:effectLst>
            <a:outerShdw blurRad="292100" dist="139700" dir="2700000" algn="tl" rotWithShape="0">
              <a:srgbClr val="333333">
                <a:alpha val="65000"/>
              </a:srgbClr>
            </a:outerShdw>
          </a:effectLst>
        </p:spPr>
      </p:pic>
      <p:sp>
        <p:nvSpPr>
          <p:cNvPr id="4" name="TextBox 3"/>
          <p:cNvSpPr txBox="1"/>
          <p:nvPr/>
        </p:nvSpPr>
        <p:spPr>
          <a:xfrm>
            <a:off x="1961880" y="1145484"/>
            <a:ext cx="3953816" cy="5232202"/>
          </a:xfrm>
          <a:prstGeom prst="rect">
            <a:avLst/>
          </a:prstGeom>
          <a:noFill/>
        </p:spPr>
        <p:txBody>
          <a:bodyPr wrap="square" rtlCol="0">
            <a:spAutoFit/>
          </a:bodyPr>
          <a:lstStyle/>
          <a:p>
            <a:pPr marL="342900" indent="-342900">
              <a:spcAft>
                <a:spcPts val="1200"/>
              </a:spcAft>
              <a:buFont typeface="Wingdings" pitchFamily="2" charset="2"/>
              <a:buChar char="§"/>
            </a:pPr>
            <a:r>
              <a:rPr lang="en-US" sz="2400" dirty="0">
                <a:solidFill>
                  <a:schemeClr val="tx1">
                    <a:lumMod val="65000"/>
                    <a:lumOff val="35000"/>
                  </a:schemeClr>
                </a:solidFill>
              </a:rPr>
              <a:t>Heart of Charles Pointe</a:t>
            </a:r>
          </a:p>
          <a:p>
            <a:pPr marL="342900" indent="-342900">
              <a:spcAft>
                <a:spcPts val="1200"/>
              </a:spcAft>
              <a:buFont typeface="Wingdings" pitchFamily="2" charset="2"/>
              <a:buChar char="§"/>
            </a:pPr>
            <a:r>
              <a:rPr lang="en-US" sz="2400" dirty="0">
                <a:solidFill>
                  <a:schemeClr val="tx1">
                    <a:lumMod val="65000"/>
                    <a:lumOff val="35000"/>
                  </a:schemeClr>
                </a:solidFill>
              </a:rPr>
              <a:t>Mixed uses of retail, office, services, and civic facilities</a:t>
            </a:r>
          </a:p>
          <a:p>
            <a:pPr marL="342900" indent="-342900">
              <a:spcAft>
                <a:spcPts val="1200"/>
              </a:spcAft>
              <a:buFont typeface="Wingdings" pitchFamily="2" charset="2"/>
              <a:buChar char="§"/>
            </a:pPr>
            <a:r>
              <a:rPr lang="en-US" sz="2400" dirty="0">
                <a:solidFill>
                  <a:schemeClr val="tx1">
                    <a:lumMod val="65000"/>
                    <a:lumOff val="35000"/>
                  </a:schemeClr>
                </a:solidFill>
              </a:rPr>
              <a:t>Includes:</a:t>
            </a:r>
          </a:p>
          <a:p>
            <a:pPr marL="800100" lvl="1" indent="-342900">
              <a:spcAft>
                <a:spcPts val="1200"/>
              </a:spcAft>
              <a:buFont typeface="Wingdings" pitchFamily="2" charset="2"/>
              <a:buChar char="§"/>
            </a:pPr>
            <a:r>
              <a:rPr lang="en-US" sz="2000" dirty="0">
                <a:solidFill>
                  <a:schemeClr val="tx1">
                    <a:lumMod val="65000"/>
                    <a:lumOff val="35000"/>
                  </a:schemeClr>
                </a:solidFill>
              </a:rPr>
              <a:t>Civic center</a:t>
            </a:r>
          </a:p>
          <a:p>
            <a:pPr marL="800100" lvl="1" indent="-342900">
              <a:spcAft>
                <a:spcPts val="1200"/>
              </a:spcAft>
              <a:buFont typeface="Wingdings" pitchFamily="2" charset="2"/>
              <a:buChar char="§"/>
            </a:pPr>
            <a:r>
              <a:rPr lang="en-US" sz="2000" dirty="0">
                <a:solidFill>
                  <a:schemeClr val="tx1">
                    <a:lumMod val="65000"/>
                    <a:lumOff val="35000"/>
                  </a:schemeClr>
                </a:solidFill>
              </a:rPr>
              <a:t>Mixed use</a:t>
            </a:r>
          </a:p>
          <a:p>
            <a:pPr marL="800100" lvl="1" indent="-342900">
              <a:spcAft>
                <a:spcPts val="1200"/>
              </a:spcAft>
              <a:buFont typeface="Wingdings" pitchFamily="2" charset="2"/>
              <a:buChar char="§"/>
            </a:pPr>
            <a:r>
              <a:rPr lang="en-US" sz="2000" dirty="0">
                <a:solidFill>
                  <a:schemeClr val="tx1">
                    <a:lumMod val="65000"/>
                    <a:lumOff val="35000"/>
                  </a:schemeClr>
                </a:solidFill>
              </a:rPr>
              <a:t>Loft style residential: 430 units</a:t>
            </a:r>
          </a:p>
          <a:p>
            <a:pPr marL="800100" lvl="1" indent="-342900">
              <a:spcAft>
                <a:spcPts val="1200"/>
              </a:spcAft>
              <a:buFont typeface="Wingdings" pitchFamily="2" charset="2"/>
              <a:buChar char="§"/>
            </a:pPr>
            <a:r>
              <a:rPr lang="en-US" sz="2000" dirty="0">
                <a:solidFill>
                  <a:schemeClr val="tx1">
                    <a:lumMod val="65000"/>
                    <a:lumOff val="35000"/>
                  </a:schemeClr>
                </a:solidFill>
              </a:rPr>
              <a:t>Structure and surface parking: 2,281 spaces</a:t>
            </a:r>
          </a:p>
          <a:p>
            <a:pPr marL="342900" indent="-342900">
              <a:spcAft>
                <a:spcPts val="1200"/>
              </a:spcAft>
              <a:buFont typeface="Wingdings" pitchFamily="2" charset="2"/>
              <a:buChar char="§"/>
            </a:pPr>
            <a:endParaRPr lang="en-US" sz="2400" dirty="0">
              <a:solidFill>
                <a:schemeClr val="tx1">
                  <a:lumMod val="65000"/>
                  <a:lumOff val="35000"/>
                </a:schemeClr>
              </a:solidFill>
            </a:endParaRPr>
          </a:p>
        </p:txBody>
      </p:sp>
      <p:sp>
        <p:nvSpPr>
          <p:cNvPr id="6" name="Title 1"/>
          <p:cNvSpPr txBox="1">
            <a:spLocks/>
          </p:cNvSpPr>
          <p:nvPr/>
        </p:nvSpPr>
        <p:spPr bwMode="auto">
          <a:xfrm>
            <a:off x="2722469" y="206076"/>
            <a:ext cx="6747062" cy="677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buFont typeface="Wingdings" pitchFamily="2" charset="2"/>
              <a:defRPr sz="2400" b="1" i="1">
                <a:solidFill>
                  <a:srgbClr val="006666"/>
                </a:solidFill>
                <a:latin typeface="+mn-lt"/>
                <a:ea typeface="+mn-ea"/>
                <a:cs typeface="+mn-cs"/>
              </a:defRPr>
            </a:lvl1pPr>
            <a:lvl2pPr marL="742950" indent="-285750" algn="ctr" rtl="0" eaLnBrk="0" fontAlgn="base" hangingPunct="0">
              <a:spcBef>
                <a:spcPct val="20000"/>
              </a:spcBef>
              <a:spcAft>
                <a:spcPct val="0"/>
              </a:spcAft>
              <a:buFont typeface="Wingdings" pitchFamily="2" charset="2"/>
              <a:defRPr>
                <a:solidFill>
                  <a:srgbClr val="006666"/>
                </a:solidFill>
                <a:latin typeface="+mn-lt"/>
              </a:defRPr>
            </a:lvl2pPr>
            <a:lvl3pPr marL="1143000" indent="-228600" algn="ctr" rtl="0" eaLnBrk="0" fontAlgn="base" hangingPunct="0">
              <a:spcBef>
                <a:spcPct val="20000"/>
              </a:spcBef>
              <a:spcAft>
                <a:spcPct val="0"/>
              </a:spcAft>
              <a:defRPr sz="2400" b="1" i="1">
                <a:solidFill>
                  <a:srgbClr val="006666"/>
                </a:solidFill>
                <a:latin typeface="+mn-lt"/>
              </a:defRPr>
            </a:lvl3pPr>
            <a:lvl4pPr marL="1600200" indent="-228600" algn="l" rtl="0" eaLnBrk="0" fontAlgn="base" hangingPunct="0">
              <a:spcBef>
                <a:spcPct val="20000"/>
              </a:spcBef>
              <a:spcAft>
                <a:spcPct val="0"/>
              </a:spcAft>
              <a:buFont typeface="Arial" charset="0"/>
              <a:defRPr sz="2000" b="1" i="1">
                <a:solidFill>
                  <a:srgbClr val="006666"/>
                </a:solidFill>
                <a:latin typeface="+mn-lt"/>
              </a:defRPr>
            </a:lvl4pPr>
            <a:lvl5pPr marL="2057400" indent="-228600" algn="l" rtl="0" eaLnBrk="0" fontAlgn="base" hangingPunct="0">
              <a:spcBef>
                <a:spcPct val="20000"/>
              </a:spcBef>
              <a:spcAft>
                <a:spcPct val="0"/>
              </a:spcAft>
              <a:defRPr sz="2000" b="1" i="1">
                <a:solidFill>
                  <a:srgbClr val="006666"/>
                </a:solidFill>
                <a:latin typeface="+mn-lt"/>
              </a:defRPr>
            </a:lvl5pPr>
            <a:lvl6pPr marL="2514600" indent="-228600" algn="l" rtl="0" fontAlgn="base">
              <a:spcBef>
                <a:spcPct val="20000"/>
              </a:spcBef>
              <a:spcAft>
                <a:spcPct val="0"/>
              </a:spcAft>
              <a:defRPr sz="2000" b="1" i="1">
                <a:solidFill>
                  <a:srgbClr val="006666"/>
                </a:solidFill>
                <a:latin typeface="+mn-lt"/>
              </a:defRPr>
            </a:lvl6pPr>
            <a:lvl7pPr marL="2971800" indent="-228600" algn="l" rtl="0" fontAlgn="base">
              <a:spcBef>
                <a:spcPct val="20000"/>
              </a:spcBef>
              <a:spcAft>
                <a:spcPct val="0"/>
              </a:spcAft>
              <a:defRPr sz="2000" b="1" i="1">
                <a:solidFill>
                  <a:srgbClr val="006666"/>
                </a:solidFill>
                <a:latin typeface="+mn-lt"/>
              </a:defRPr>
            </a:lvl7pPr>
            <a:lvl8pPr marL="3429000" indent="-228600" algn="l" rtl="0" fontAlgn="base">
              <a:spcBef>
                <a:spcPct val="20000"/>
              </a:spcBef>
              <a:spcAft>
                <a:spcPct val="0"/>
              </a:spcAft>
              <a:defRPr sz="2000" b="1" i="1">
                <a:solidFill>
                  <a:srgbClr val="006666"/>
                </a:solidFill>
                <a:latin typeface="+mn-lt"/>
              </a:defRPr>
            </a:lvl8pPr>
            <a:lvl9pPr marL="3886200" indent="-228600" algn="l" rtl="0" fontAlgn="base">
              <a:spcBef>
                <a:spcPct val="20000"/>
              </a:spcBef>
              <a:spcAft>
                <a:spcPct val="0"/>
              </a:spcAft>
              <a:defRPr sz="2000" b="1" i="1">
                <a:solidFill>
                  <a:srgbClr val="006666"/>
                </a:solidFill>
                <a:latin typeface="+mn-lt"/>
              </a:defRPr>
            </a:lvl9pPr>
          </a:lstStyle>
          <a:p>
            <a:pPr eaLnBrk="1" hangingPunct="1"/>
            <a:r>
              <a:rPr lang="en-US" sz="2800" kern="0" dirty="0">
                <a:latin typeface="Myriad Roman" pitchFamily="34" charset="0"/>
              </a:rPr>
              <a:t>MIXED USE VILLAGE &amp; CIVIC CENTER</a:t>
            </a:r>
            <a:endParaRPr lang="en-US" sz="2800" kern="0" dirty="0"/>
          </a:p>
        </p:txBody>
      </p:sp>
    </p:spTree>
    <p:extLst>
      <p:ext uri="{BB962C8B-B14F-4D97-AF65-F5344CB8AC3E}">
        <p14:creationId xmlns:p14="http://schemas.microsoft.com/office/powerpoint/2010/main" val="999774956"/>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fontAlgn="base">
              <a:spcBef>
                <a:spcPct val="0"/>
              </a:spcBef>
              <a:spcAft>
                <a:spcPct val="0"/>
              </a:spcAft>
            </a:pPr>
            <a:r>
              <a:rPr lang="en-US">
                <a:ln>
                  <a:noFill/>
                </a:ln>
                <a:latin typeface="Arial" charset="0"/>
              </a:rPr>
              <a:t>-</a:t>
            </a:r>
            <a:r>
              <a:rPr lang="en-US">
                <a:latin typeface="Arial" charset="0"/>
              </a:rPr>
              <a:t> </a:t>
            </a:r>
            <a:fld id="{07E484A8-8E26-4ECF-B19B-6A912EAD88A0}" type="slidenum">
              <a:rPr lang="en-US" smtClean="0">
                <a:ln>
                  <a:noFill/>
                </a:ln>
                <a:latin typeface="Arial" charset="0"/>
              </a:rPr>
              <a:pPr fontAlgn="base">
                <a:spcBef>
                  <a:spcPct val="0"/>
                </a:spcBef>
                <a:spcAft>
                  <a:spcPct val="0"/>
                </a:spcAft>
              </a:pPr>
              <a:t>45</a:t>
            </a:fld>
            <a:r>
              <a:rPr lang="en-US">
                <a:latin typeface="Arial" charset="0"/>
              </a:rPr>
              <a:t> </a:t>
            </a:r>
            <a:r>
              <a:rPr lang="en-US">
                <a:ln>
                  <a:noFill/>
                </a:ln>
                <a:latin typeface="Arial" charset="0"/>
              </a:rPr>
              <a:t>-</a:t>
            </a:r>
            <a:endParaRPr lang="en-US" dirty="0">
              <a:ln>
                <a:noFill/>
              </a:ln>
              <a:latin typeface="Arial" charset="0"/>
            </a:endParaRPr>
          </a:p>
        </p:txBody>
      </p:sp>
      <p:sp>
        <p:nvSpPr>
          <p:cNvPr id="3" name="Title 1"/>
          <p:cNvSpPr txBox="1">
            <a:spLocks/>
          </p:cNvSpPr>
          <p:nvPr/>
        </p:nvSpPr>
        <p:spPr bwMode="auto">
          <a:xfrm>
            <a:off x="2715421" y="214027"/>
            <a:ext cx="6747062" cy="677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buFont typeface="Wingdings" pitchFamily="2" charset="2"/>
              <a:defRPr sz="2400" b="1" i="1">
                <a:solidFill>
                  <a:srgbClr val="006666"/>
                </a:solidFill>
                <a:latin typeface="+mn-lt"/>
                <a:ea typeface="+mn-ea"/>
                <a:cs typeface="+mn-cs"/>
              </a:defRPr>
            </a:lvl1pPr>
            <a:lvl2pPr marL="742950" indent="-285750" algn="ctr" rtl="0" eaLnBrk="0" fontAlgn="base" hangingPunct="0">
              <a:spcBef>
                <a:spcPct val="20000"/>
              </a:spcBef>
              <a:spcAft>
                <a:spcPct val="0"/>
              </a:spcAft>
              <a:buFont typeface="Wingdings" pitchFamily="2" charset="2"/>
              <a:defRPr>
                <a:solidFill>
                  <a:srgbClr val="006666"/>
                </a:solidFill>
                <a:latin typeface="+mn-lt"/>
              </a:defRPr>
            </a:lvl2pPr>
            <a:lvl3pPr marL="1143000" indent="-228600" algn="ctr" rtl="0" eaLnBrk="0" fontAlgn="base" hangingPunct="0">
              <a:spcBef>
                <a:spcPct val="20000"/>
              </a:spcBef>
              <a:spcAft>
                <a:spcPct val="0"/>
              </a:spcAft>
              <a:defRPr sz="2400" b="1" i="1">
                <a:solidFill>
                  <a:srgbClr val="006666"/>
                </a:solidFill>
                <a:latin typeface="+mn-lt"/>
              </a:defRPr>
            </a:lvl3pPr>
            <a:lvl4pPr marL="1600200" indent="-228600" algn="l" rtl="0" eaLnBrk="0" fontAlgn="base" hangingPunct="0">
              <a:spcBef>
                <a:spcPct val="20000"/>
              </a:spcBef>
              <a:spcAft>
                <a:spcPct val="0"/>
              </a:spcAft>
              <a:buFont typeface="Arial" charset="0"/>
              <a:defRPr sz="2000" b="1" i="1">
                <a:solidFill>
                  <a:srgbClr val="006666"/>
                </a:solidFill>
                <a:latin typeface="+mn-lt"/>
              </a:defRPr>
            </a:lvl4pPr>
            <a:lvl5pPr marL="2057400" indent="-228600" algn="l" rtl="0" eaLnBrk="0" fontAlgn="base" hangingPunct="0">
              <a:spcBef>
                <a:spcPct val="20000"/>
              </a:spcBef>
              <a:spcAft>
                <a:spcPct val="0"/>
              </a:spcAft>
              <a:defRPr sz="2000" b="1" i="1">
                <a:solidFill>
                  <a:srgbClr val="006666"/>
                </a:solidFill>
                <a:latin typeface="+mn-lt"/>
              </a:defRPr>
            </a:lvl5pPr>
            <a:lvl6pPr marL="2514600" indent="-228600" algn="l" rtl="0" fontAlgn="base">
              <a:spcBef>
                <a:spcPct val="20000"/>
              </a:spcBef>
              <a:spcAft>
                <a:spcPct val="0"/>
              </a:spcAft>
              <a:defRPr sz="2000" b="1" i="1">
                <a:solidFill>
                  <a:srgbClr val="006666"/>
                </a:solidFill>
                <a:latin typeface="+mn-lt"/>
              </a:defRPr>
            </a:lvl6pPr>
            <a:lvl7pPr marL="2971800" indent="-228600" algn="l" rtl="0" fontAlgn="base">
              <a:spcBef>
                <a:spcPct val="20000"/>
              </a:spcBef>
              <a:spcAft>
                <a:spcPct val="0"/>
              </a:spcAft>
              <a:defRPr sz="2000" b="1" i="1">
                <a:solidFill>
                  <a:srgbClr val="006666"/>
                </a:solidFill>
                <a:latin typeface="+mn-lt"/>
              </a:defRPr>
            </a:lvl7pPr>
            <a:lvl8pPr marL="3429000" indent="-228600" algn="l" rtl="0" fontAlgn="base">
              <a:spcBef>
                <a:spcPct val="20000"/>
              </a:spcBef>
              <a:spcAft>
                <a:spcPct val="0"/>
              </a:spcAft>
              <a:defRPr sz="2000" b="1" i="1">
                <a:solidFill>
                  <a:srgbClr val="006666"/>
                </a:solidFill>
                <a:latin typeface="+mn-lt"/>
              </a:defRPr>
            </a:lvl8pPr>
            <a:lvl9pPr marL="3886200" indent="-228600" algn="l" rtl="0" fontAlgn="base">
              <a:spcBef>
                <a:spcPct val="20000"/>
              </a:spcBef>
              <a:spcAft>
                <a:spcPct val="0"/>
              </a:spcAft>
              <a:defRPr sz="2000" b="1" i="1">
                <a:solidFill>
                  <a:srgbClr val="006666"/>
                </a:solidFill>
                <a:latin typeface="+mn-lt"/>
              </a:defRPr>
            </a:lvl9pPr>
          </a:lstStyle>
          <a:p>
            <a:pPr eaLnBrk="1" hangingPunct="1"/>
            <a:r>
              <a:rPr lang="en-US" sz="2800" kern="0" dirty="0">
                <a:latin typeface="Myriad Roman" pitchFamily="34" charset="0"/>
              </a:rPr>
              <a:t>MIXED USE VILLAGE &amp; CIVIC CENTER</a:t>
            </a:r>
            <a:endParaRPr lang="en-US" sz="2800" kern="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2637" r="5446"/>
          <a:stretch/>
        </p:blipFill>
        <p:spPr>
          <a:xfrm rot="5400000">
            <a:off x="1509990" y="3574941"/>
            <a:ext cx="3067051" cy="2489418"/>
          </a:xfrm>
          <a:prstGeom prst="rect">
            <a:avLst/>
          </a:prstGeom>
          <a:ln>
            <a:solidFill>
              <a:schemeClr val="tx1"/>
            </a:solidFill>
          </a:ln>
          <a:effectLst>
            <a:outerShdw blurRad="292100" dist="139700" dir="2700000" algn="tl" rotWithShape="0">
              <a:srgbClr val="333333">
                <a:alpha val="65000"/>
              </a:srgbClr>
            </a:outerShdw>
          </a:effectLst>
        </p:spPr>
      </p:pic>
      <p:pic>
        <p:nvPicPr>
          <p:cNvPr id="6" name="Picture 2" descr="J:\CAD DATA\_Projects\_Image Reference Library\Architecture\Mixed Use\Dilworth and South End\DSC_01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2654" y="971870"/>
            <a:ext cx="3252597" cy="2162766"/>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3" descr="J:\CAD DATA\_Projects\_Image Reference Library\Architecture\Mixed Use\Dilworth and South End\DSC_018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87" r="9417"/>
          <a:stretch/>
        </p:blipFill>
        <p:spPr bwMode="auto">
          <a:xfrm rot="5400000">
            <a:off x="7506996" y="1558970"/>
            <a:ext cx="3328988" cy="2576997"/>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9123"/>
          <a:stretch/>
        </p:blipFill>
        <p:spPr>
          <a:xfrm>
            <a:off x="4462654" y="3286124"/>
            <a:ext cx="3252597" cy="3067052"/>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2000" contrast="22000"/>
                    </a14:imgEffect>
                  </a14:imgLayer>
                </a14:imgProps>
              </a:ext>
              <a:ext uri="{28A0092B-C50C-407E-A947-70E740481C1C}">
                <a14:useLocalDpi xmlns:a14="http://schemas.microsoft.com/office/drawing/2010/main" val="0"/>
              </a:ext>
            </a:extLst>
          </a:blip>
          <a:srcRect b="8785"/>
          <a:stretch/>
        </p:blipFill>
        <p:spPr>
          <a:xfrm>
            <a:off x="7882991" y="4671926"/>
            <a:ext cx="2576998" cy="1681250"/>
          </a:xfrm>
          <a:prstGeom prst="rect">
            <a:avLst/>
          </a:prstGeom>
          <a:ln>
            <a:solidFill>
              <a:schemeClr val="tx1"/>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19000" contrast="-9000"/>
                    </a14:imgEffect>
                  </a14:imgLayer>
                </a14:imgProps>
              </a:ext>
              <a:ext uri="{28A0092B-C50C-407E-A947-70E740481C1C}">
                <a14:useLocalDpi xmlns:a14="http://schemas.microsoft.com/office/drawing/2010/main" val="0"/>
              </a:ext>
            </a:extLst>
          </a:blip>
          <a:srcRect l="11054"/>
          <a:stretch/>
        </p:blipFill>
        <p:spPr>
          <a:xfrm>
            <a:off x="1798806" y="1273726"/>
            <a:ext cx="2489419" cy="1860911"/>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3236521"/>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BD785B-1838-4481-A41A-B30F58826C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3" t="4985" r="788" b="4436"/>
          <a:stretch/>
        </p:blipFill>
        <p:spPr>
          <a:xfrm>
            <a:off x="1361951" y="1108038"/>
            <a:ext cx="9468097" cy="5323617"/>
          </a:xfrm>
          <a:prstGeom prst="rect">
            <a:avLst/>
          </a:prstGeom>
          <a:effectLst>
            <a:outerShdw blurRad="292100" dist="139700" dir="2700000" algn="tl" rotWithShape="0">
              <a:prstClr val="black">
                <a:alpha val="65000"/>
              </a:prstClr>
            </a:outerShdw>
          </a:effectLst>
        </p:spPr>
      </p:pic>
      <p:sp>
        <p:nvSpPr>
          <p:cNvPr id="3075"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b="1" i="1" dirty="0">
                <a:solidFill>
                  <a:srgbClr val="006666"/>
                </a:solidFill>
                <a:latin typeface="Myriad Roman" pitchFamily="34" charset="0"/>
              </a:rPr>
              <a:t>MASTER PLAN - Tuscan Village Retail</a:t>
            </a:r>
            <a:endParaRPr lang="en-US" sz="2800" i="1" dirty="0"/>
          </a:p>
        </p:txBody>
      </p:sp>
      <p:sp>
        <p:nvSpPr>
          <p:cNvPr id="6" name="Oval Callout 5"/>
          <p:cNvSpPr/>
          <p:nvPr/>
        </p:nvSpPr>
        <p:spPr>
          <a:xfrm flipH="1" flipV="1">
            <a:off x="7220268" y="1467018"/>
            <a:ext cx="1741806" cy="3046245"/>
          </a:xfrm>
          <a:prstGeom prst="wedgeEllipseCallout">
            <a:avLst>
              <a:gd name="adj1" fmla="val 88324"/>
              <a:gd name="adj2" fmla="val -7671"/>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51955" t="28969" r="42073" b="53589"/>
          <a:stretch/>
        </p:blipFill>
        <p:spPr>
          <a:xfrm>
            <a:off x="7175870" y="1467018"/>
            <a:ext cx="1786204" cy="3095625"/>
          </a:xfrm>
          <a:prstGeom prst="ellipse">
            <a:avLst/>
          </a:prstGeom>
          <a:ln>
            <a:noFill/>
          </a:ln>
          <a:effectLst>
            <a:softEdge rad="112500"/>
          </a:effectLst>
        </p:spPr>
      </p:pic>
      <p:sp>
        <p:nvSpPr>
          <p:cNvPr id="2" name="Slide Number Placeholder 2">
            <a:extLst>
              <a:ext uri="{FF2B5EF4-FFF2-40B4-BE49-F238E27FC236}">
                <a16:creationId xmlns:a16="http://schemas.microsoft.com/office/drawing/2014/main" id="{0A6F1E5A-CD7C-8A20-22C0-3C92DF51DE52}"/>
              </a:ext>
            </a:extLst>
          </p:cNvPr>
          <p:cNvSpPr>
            <a:spLocks noGrp="1"/>
          </p:cNvSpPr>
          <p:nvPr>
            <p:ph type="sldNum" sz="quarter" idx="4"/>
          </p:nvPr>
        </p:nvSpPr>
        <p:spPr>
          <a:xfrm>
            <a:off x="11302321" y="6356351"/>
            <a:ext cx="680672" cy="365125"/>
          </a:xfrm>
        </p:spPr>
        <p:txBody>
          <a:bodyPr/>
          <a:lstStyle/>
          <a:p>
            <a:pPr fontAlgn="base">
              <a:spcBef>
                <a:spcPct val="0"/>
              </a:spcBef>
              <a:spcAft>
                <a:spcPct val="0"/>
              </a:spcAft>
            </a:pPr>
            <a:r>
              <a:rPr lang="en-US" dirty="0">
                <a:ln>
                  <a:noFill/>
                </a:ln>
                <a:solidFill>
                  <a:schemeClr val="bg1">
                    <a:lumMod val="75000"/>
                  </a:schemeClr>
                </a:solidFill>
                <a:latin typeface="Arial" charset="0"/>
              </a:rPr>
              <a:t>- </a:t>
            </a:r>
            <a:fld id="{07E484A8-8E26-4ECF-B19B-6A912EAD88A0}" type="slidenum">
              <a:rPr lang="en-US" smtClean="0">
                <a:ln>
                  <a:noFill/>
                </a:ln>
                <a:solidFill>
                  <a:schemeClr val="bg1">
                    <a:lumMod val="75000"/>
                  </a:schemeClr>
                </a:solidFill>
                <a:latin typeface="Arial" charset="0"/>
              </a:rPr>
              <a:pPr fontAlgn="base">
                <a:spcBef>
                  <a:spcPct val="0"/>
                </a:spcBef>
                <a:spcAft>
                  <a:spcPct val="0"/>
                </a:spcAft>
              </a:pPr>
              <a:t>46</a:t>
            </a:fld>
            <a:r>
              <a:rPr lang="en-US" dirty="0">
                <a:ln>
                  <a:noFill/>
                </a:ln>
                <a:solidFill>
                  <a:schemeClr val="bg1">
                    <a:lumMod val="75000"/>
                  </a:schemeClr>
                </a:solidFill>
                <a:latin typeface="Arial" charset="0"/>
              </a:rPr>
              <a:t> -</a:t>
            </a:r>
          </a:p>
        </p:txBody>
      </p:sp>
    </p:spTree>
    <p:extLst>
      <p:ext uri="{BB962C8B-B14F-4D97-AF65-F5344CB8AC3E}">
        <p14:creationId xmlns:p14="http://schemas.microsoft.com/office/powerpoint/2010/main" val="1012628654"/>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47</a:t>
            </a:fld>
            <a:r>
              <a:rPr lang="en-US" dirty="0">
                <a:latin typeface="Arial" charset="0"/>
              </a:rPr>
              <a:t> </a:t>
            </a:r>
            <a:r>
              <a:rPr lang="en-US" dirty="0">
                <a:ln>
                  <a:noFill/>
                </a:ln>
                <a:latin typeface="Arial" charset="0"/>
              </a:rPr>
              <a:t>-</a:t>
            </a:r>
          </a:p>
        </p:txBody>
      </p:sp>
      <p:sp>
        <p:nvSpPr>
          <p:cNvPr id="3" name="Title 1"/>
          <p:cNvSpPr txBox="1">
            <a:spLocks/>
          </p:cNvSpPr>
          <p:nvPr/>
        </p:nvSpPr>
        <p:spPr bwMode="auto">
          <a:xfrm>
            <a:off x="2949389" y="231608"/>
            <a:ext cx="6293223" cy="677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buFont typeface="Wingdings" pitchFamily="2" charset="2"/>
              <a:defRPr sz="2400" b="1" i="1">
                <a:solidFill>
                  <a:srgbClr val="006666"/>
                </a:solidFill>
                <a:latin typeface="+mn-lt"/>
                <a:ea typeface="+mn-ea"/>
                <a:cs typeface="+mn-cs"/>
              </a:defRPr>
            </a:lvl1pPr>
            <a:lvl2pPr marL="742950" indent="-285750" algn="ctr" rtl="0" eaLnBrk="0" fontAlgn="base" hangingPunct="0">
              <a:spcBef>
                <a:spcPct val="20000"/>
              </a:spcBef>
              <a:spcAft>
                <a:spcPct val="0"/>
              </a:spcAft>
              <a:buFont typeface="Wingdings" pitchFamily="2" charset="2"/>
              <a:defRPr>
                <a:solidFill>
                  <a:srgbClr val="006666"/>
                </a:solidFill>
                <a:latin typeface="+mn-lt"/>
              </a:defRPr>
            </a:lvl2pPr>
            <a:lvl3pPr marL="1143000" indent="-228600" algn="ctr" rtl="0" eaLnBrk="0" fontAlgn="base" hangingPunct="0">
              <a:spcBef>
                <a:spcPct val="20000"/>
              </a:spcBef>
              <a:spcAft>
                <a:spcPct val="0"/>
              </a:spcAft>
              <a:defRPr sz="2400" b="1" i="1">
                <a:solidFill>
                  <a:srgbClr val="006666"/>
                </a:solidFill>
                <a:latin typeface="+mn-lt"/>
              </a:defRPr>
            </a:lvl3pPr>
            <a:lvl4pPr marL="1600200" indent="-228600" algn="l" rtl="0" eaLnBrk="0" fontAlgn="base" hangingPunct="0">
              <a:spcBef>
                <a:spcPct val="20000"/>
              </a:spcBef>
              <a:spcAft>
                <a:spcPct val="0"/>
              </a:spcAft>
              <a:buFont typeface="Arial" charset="0"/>
              <a:defRPr sz="2000" b="1" i="1">
                <a:solidFill>
                  <a:srgbClr val="006666"/>
                </a:solidFill>
                <a:latin typeface="+mn-lt"/>
              </a:defRPr>
            </a:lvl4pPr>
            <a:lvl5pPr marL="2057400" indent="-228600" algn="l" rtl="0" eaLnBrk="0" fontAlgn="base" hangingPunct="0">
              <a:spcBef>
                <a:spcPct val="20000"/>
              </a:spcBef>
              <a:spcAft>
                <a:spcPct val="0"/>
              </a:spcAft>
              <a:defRPr sz="2000" b="1" i="1">
                <a:solidFill>
                  <a:srgbClr val="006666"/>
                </a:solidFill>
                <a:latin typeface="+mn-lt"/>
              </a:defRPr>
            </a:lvl5pPr>
            <a:lvl6pPr marL="2514600" indent="-228600" algn="l" rtl="0" fontAlgn="base">
              <a:spcBef>
                <a:spcPct val="20000"/>
              </a:spcBef>
              <a:spcAft>
                <a:spcPct val="0"/>
              </a:spcAft>
              <a:defRPr sz="2000" b="1" i="1">
                <a:solidFill>
                  <a:srgbClr val="006666"/>
                </a:solidFill>
                <a:latin typeface="+mn-lt"/>
              </a:defRPr>
            </a:lvl6pPr>
            <a:lvl7pPr marL="2971800" indent="-228600" algn="l" rtl="0" fontAlgn="base">
              <a:spcBef>
                <a:spcPct val="20000"/>
              </a:spcBef>
              <a:spcAft>
                <a:spcPct val="0"/>
              </a:spcAft>
              <a:defRPr sz="2000" b="1" i="1">
                <a:solidFill>
                  <a:srgbClr val="006666"/>
                </a:solidFill>
                <a:latin typeface="+mn-lt"/>
              </a:defRPr>
            </a:lvl7pPr>
            <a:lvl8pPr marL="3429000" indent="-228600" algn="l" rtl="0" fontAlgn="base">
              <a:spcBef>
                <a:spcPct val="20000"/>
              </a:spcBef>
              <a:spcAft>
                <a:spcPct val="0"/>
              </a:spcAft>
              <a:defRPr sz="2000" b="1" i="1">
                <a:solidFill>
                  <a:srgbClr val="006666"/>
                </a:solidFill>
                <a:latin typeface="+mn-lt"/>
              </a:defRPr>
            </a:lvl8pPr>
            <a:lvl9pPr marL="3886200" indent="-228600" algn="l" rtl="0" fontAlgn="base">
              <a:spcBef>
                <a:spcPct val="20000"/>
              </a:spcBef>
              <a:spcAft>
                <a:spcPct val="0"/>
              </a:spcAft>
              <a:defRPr sz="2000" b="1" i="1">
                <a:solidFill>
                  <a:srgbClr val="006666"/>
                </a:solidFill>
                <a:latin typeface="+mn-lt"/>
              </a:defRPr>
            </a:lvl9pPr>
          </a:lstStyle>
          <a:p>
            <a:pPr eaLnBrk="1" hangingPunct="1"/>
            <a:r>
              <a:rPr lang="en-US" sz="2800" kern="0" dirty="0">
                <a:latin typeface="Myriad Roman" pitchFamily="34" charset="0"/>
              </a:rPr>
              <a:t>TUSCAN VILLAGE RETAIL</a:t>
            </a:r>
            <a:endParaRPr lang="en-US" sz="2800" kern="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874"/>
          <a:stretch/>
        </p:blipFill>
        <p:spPr>
          <a:xfrm>
            <a:off x="6078903" y="888641"/>
            <a:ext cx="3288554" cy="5563675"/>
          </a:xfrm>
          <a:prstGeom prst="rect">
            <a:avLst/>
          </a:prstGeom>
          <a:ln>
            <a:solidFill>
              <a:schemeClr val="tx1"/>
            </a:solidFill>
          </a:ln>
          <a:effectLst>
            <a:outerShdw blurRad="292100" dist="139700" dir="2700000" algn="tl" rotWithShape="0">
              <a:srgbClr val="333333">
                <a:alpha val="65000"/>
              </a:srgbClr>
            </a:outerShdw>
          </a:effectLst>
        </p:spPr>
      </p:pic>
      <p:sp>
        <p:nvSpPr>
          <p:cNvPr id="6" name="TextBox 5"/>
          <p:cNvSpPr txBox="1"/>
          <p:nvPr/>
        </p:nvSpPr>
        <p:spPr>
          <a:xfrm>
            <a:off x="1961880" y="1145484"/>
            <a:ext cx="3953816" cy="4462760"/>
          </a:xfrm>
          <a:prstGeom prst="rect">
            <a:avLst/>
          </a:prstGeom>
          <a:noFill/>
        </p:spPr>
        <p:txBody>
          <a:bodyPr wrap="square" rtlCol="0">
            <a:spAutoFit/>
          </a:bodyPr>
          <a:lstStyle/>
          <a:p>
            <a:pPr marL="342900" indent="-342900">
              <a:spcAft>
                <a:spcPts val="1200"/>
              </a:spcAft>
              <a:buFont typeface="Wingdings" pitchFamily="2" charset="2"/>
              <a:buChar char="§"/>
            </a:pPr>
            <a:r>
              <a:rPr lang="en-US" sz="2400" dirty="0">
                <a:solidFill>
                  <a:schemeClr val="tx1">
                    <a:lumMod val="65000"/>
                    <a:lumOff val="35000"/>
                  </a:schemeClr>
                </a:solidFill>
              </a:rPr>
              <a:t>Hilltop village</a:t>
            </a:r>
          </a:p>
          <a:p>
            <a:pPr marL="342900" indent="-342900">
              <a:spcAft>
                <a:spcPts val="1200"/>
              </a:spcAft>
              <a:buFont typeface="Wingdings" pitchFamily="2" charset="2"/>
              <a:buChar char="§"/>
            </a:pPr>
            <a:r>
              <a:rPr lang="en-US" sz="2400" dirty="0">
                <a:solidFill>
                  <a:schemeClr val="tx1">
                    <a:lumMod val="65000"/>
                    <a:lumOff val="35000"/>
                  </a:schemeClr>
                </a:solidFill>
              </a:rPr>
              <a:t>Italian themed shops</a:t>
            </a:r>
          </a:p>
          <a:p>
            <a:pPr marL="342900" indent="-342900">
              <a:spcAft>
                <a:spcPts val="1200"/>
              </a:spcAft>
              <a:buFont typeface="Wingdings" pitchFamily="2" charset="2"/>
              <a:buChar char="§"/>
            </a:pPr>
            <a:r>
              <a:rPr lang="en-US" sz="2400" dirty="0">
                <a:solidFill>
                  <a:schemeClr val="tx1">
                    <a:lumMod val="65000"/>
                    <a:lumOff val="35000"/>
                  </a:schemeClr>
                </a:solidFill>
              </a:rPr>
              <a:t>Shops, restaurants, food markets, and boutiques</a:t>
            </a:r>
          </a:p>
          <a:p>
            <a:pPr marL="342900" indent="-342900">
              <a:spcAft>
                <a:spcPts val="1200"/>
              </a:spcAft>
              <a:buFont typeface="Wingdings" pitchFamily="2" charset="2"/>
              <a:buChar char="§"/>
            </a:pPr>
            <a:r>
              <a:rPr lang="en-US" sz="2400" dirty="0">
                <a:solidFill>
                  <a:schemeClr val="tx1">
                    <a:lumMod val="65000"/>
                    <a:lumOff val="35000"/>
                  </a:schemeClr>
                </a:solidFill>
              </a:rPr>
              <a:t>Includes:</a:t>
            </a:r>
          </a:p>
          <a:p>
            <a:pPr marL="800100" lvl="1" indent="-342900">
              <a:spcAft>
                <a:spcPts val="1200"/>
              </a:spcAft>
              <a:buFont typeface="Wingdings" pitchFamily="2" charset="2"/>
              <a:buChar char="§"/>
            </a:pPr>
            <a:r>
              <a:rPr lang="en-US" sz="2000" dirty="0">
                <a:solidFill>
                  <a:schemeClr val="tx1">
                    <a:lumMod val="65000"/>
                    <a:lumOff val="35000"/>
                  </a:schemeClr>
                </a:solidFill>
              </a:rPr>
              <a:t>Front and back retail: 120,000sf </a:t>
            </a:r>
          </a:p>
          <a:p>
            <a:pPr marL="800100" lvl="1" indent="-342900">
              <a:spcAft>
                <a:spcPts val="1200"/>
              </a:spcAft>
              <a:buFont typeface="Wingdings" pitchFamily="2" charset="2"/>
              <a:buChar char="§"/>
            </a:pPr>
            <a:r>
              <a:rPr lang="en-US" sz="2000" dirty="0">
                <a:solidFill>
                  <a:schemeClr val="tx1">
                    <a:lumMod val="65000"/>
                    <a:lumOff val="35000"/>
                  </a:schemeClr>
                </a:solidFill>
              </a:rPr>
              <a:t>Surface parking: 480 spaces</a:t>
            </a:r>
          </a:p>
          <a:p>
            <a:pPr marL="342900" indent="-342900">
              <a:spcAft>
                <a:spcPts val="1200"/>
              </a:spcAft>
              <a:buFont typeface="Wingdings" pitchFamily="2" charset="2"/>
              <a:buChar char="§"/>
            </a:pPr>
            <a:endParaRPr lang="en-US" sz="2400" dirty="0">
              <a:solidFill>
                <a:schemeClr val="tx1">
                  <a:lumMod val="65000"/>
                  <a:lumOff val="35000"/>
                </a:schemeClr>
              </a:solidFill>
            </a:endParaRPr>
          </a:p>
        </p:txBody>
      </p:sp>
    </p:spTree>
    <p:extLst>
      <p:ext uri="{BB962C8B-B14F-4D97-AF65-F5344CB8AC3E}">
        <p14:creationId xmlns:p14="http://schemas.microsoft.com/office/powerpoint/2010/main" val="3320633075"/>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48</a:t>
            </a:fld>
            <a:r>
              <a:rPr lang="en-US" dirty="0">
                <a:latin typeface="Arial" charset="0"/>
              </a:rPr>
              <a:t> </a:t>
            </a:r>
            <a:r>
              <a:rPr lang="en-US" dirty="0">
                <a:ln>
                  <a:noFill/>
                </a:ln>
                <a:latin typeface="Arial" charset="0"/>
              </a:rPr>
              <a:t>-</a:t>
            </a:r>
          </a:p>
        </p:txBody>
      </p:sp>
      <p:sp>
        <p:nvSpPr>
          <p:cNvPr id="3" name="Title 1"/>
          <p:cNvSpPr txBox="1">
            <a:spLocks/>
          </p:cNvSpPr>
          <p:nvPr/>
        </p:nvSpPr>
        <p:spPr bwMode="auto">
          <a:xfrm>
            <a:off x="2949389" y="231608"/>
            <a:ext cx="6293223" cy="677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buFont typeface="Wingdings" pitchFamily="2" charset="2"/>
              <a:defRPr sz="2400" b="1" i="1">
                <a:solidFill>
                  <a:srgbClr val="006666"/>
                </a:solidFill>
                <a:latin typeface="+mn-lt"/>
                <a:ea typeface="+mn-ea"/>
                <a:cs typeface="+mn-cs"/>
              </a:defRPr>
            </a:lvl1pPr>
            <a:lvl2pPr marL="742950" indent="-285750" algn="ctr" rtl="0" eaLnBrk="0" fontAlgn="base" hangingPunct="0">
              <a:spcBef>
                <a:spcPct val="20000"/>
              </a:spcBef>
              <a:spcAft>
                <a:spcPct val="0"/>
              </a:spcAft>
              <a:buFont typeface="Wingdings" pitchFamily="2" charset="2"/>
              <a:defRPr>
                <a:solidFill>
                  <a:srgbClr val="006666"/>
                </a:solidFill>
                <a:latin typeface="+mn-lt"/>
              </a:defRPr>
            </a:lvl2pPr>
            <a:lvl3pPr marL="1143000" indent="-228600" algn="ctr" rtl="0" eaLnBrk="0" fontAlgn="base" hangingPunct="0">
              <a:spcBef>
                <a:spcPct val="20000"/>
              </a:spcBef>
              <a:spcAft>
                <a:spcPct val="0"/>
              </a:spcAft>
              <a:defRPr sz="2400" b="1" i="1">
                <a:solidFill>
                  <a:srgbClr val="006666"/>
                </a:solidFill>
                <a:latin typeface="+mn-lt"/>
              </a:defRPr>
            </a:lvl3pPr>
            <a:lvl4pPr marL="1600200" indent="-228600" algn="l" rtl="0" eaLnBrk="0" fontAlgn="base" hangingPunct="0">
              <a:spcBef>
                <a:spcPct val="20000"/>
              </a:spcBef>
              <a:spcAft>
                <a:spcPct val="0"/>
              </a:spcAft>
              <a:buFont typeface="Arial" charset="0"/>
              <a:defRPr sz="2000" b="1" i="1">
                <a:solidFill>
                  <a:srgbClr val="006666"/>
                </a:solidFill>
                <a:latin typeface="+mn-lt"/>
              </a:defRPr>
            </a:lvl4pPr>
            <a:lvl5pPr marL="2057400" indent="-228600" algn="l" rtl="0" eaLnBrk="0" fontAlgn="base" hangingPunct="0">
              <a:spcBef>
                <a:spcPct val="20000"/>
              </a:spcBef>
              <a:spcAft>
                <a:spcPct val="0"/>
              </a:spcAft>
              <a:defRPr sz="2000" b="1" i="1">
                <a:solidFill>
                  <a:srgbClr val="006666"/>
                </a:solidFill>
                <a:latin typeface="+mn-lt"/>
              </a:defRPr>
            </a:lvl5pPr>
            <a:lvl6pPr marL="2514600" indent="-228600" algn="l" rtl="0" fontAlgn="base">
              <a:spcBef>
                <a:spcPct val="20000"/>
              </a:spcBef>
              <a:spcAft>
                <a:spcPct val="0"/>
              </a:spcAft>
              <a:defRPr sz="2000" b="1" i="1">
                <a:solidFill>
                  <a:srgbClr val="006666"/>
                </a:solidFill>
                <a:latin typeface="+mn-lt"/>
              </a:defRPr>
            </a:lvl6pPr>
            <a:lvl7pPr marL="2971800" indent="-228600" algn="l" rtl="0" fontAlgn="base">
              <a:spcBef>
                <a:spcPct val="20000"/>
              </a:spcBef>
              <a:spcAft>
                <a:spcPct val="0"/>
              </a:spcAft>
              <a:defRPr sz="2000" b="1" i="1">
                <a:solidFill>
                  <a:srgbClr val="006666"/>
                </a:solidFill>
                <a:latin typeface="+mn-lt"/>
              </a:defRPr>
            </a:lvl7pPr>
            <a:lvl8pPr marL="3429000" indent="-228600" algn="l" rtl="0" fontAlgn="base">
              <a:spcBef>
                <a:spcPct val="20000"/>
              </a:spcBef>
              <a:spcAft>
                <a:spcPct val="0"/>
              </a:spcAft>
              <a:defRPr sz="2000" b="1" i="1">
                <a:solidFill>
                  <a:srgbClr val="006666"/>
                </a:solidFill>
                <a:latin typeface="+mn-lt"/>
              </a:defRPr>
            </a:lvl8pPr>
            <a:lvl9pPr marL="3886200" indent="-228600" algn="l" rtl="0" fontAlgn="base">
              <a:spcBef>
                <a:spcPct val="20000"/>
              </a:spcBef>
              <a:spcAft>
                <a:spcPct val="0"/>
              </a:spcAft>
              <a:defRPr sz="2000" b="1" i="1">
                <a:solidFill>
                  <a:srgbClr val="006666"/>
                </a:solidFill>
                <a:latin typeface="+mn-lt"/>
              </a:defRPr>
            </a:lvl9pPr>
          </a:lstStyle>
          <a:p>
            <a:pPr eaLnBrk="1" hangingPunct="1"/>
            <a:r>
              <a:rPr lang="en-US" sz="2800" kern="0" dirty="0">
                <a:latin typeface="Myriad Roman" pitchFamily="34" charset="0"/>
              </a:rPr>
              <a:t>TUSCAN VILLAGE RETAIL</a:t>
            </a:r>
            <a:endParaRPr lang="en-US" sz="2800" kern="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6358" y="1144520"/>
            <a:ext cx="1853534" cy="1719595"/>
          </a:xfrm>
          <a:prstGeom prst="rect">
            <a:avLst/>
          </a:prstGeom>
          <a:ln>
            <a:solidFill>
              <a:schemeClr val="tx1"/>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7170" y="3005471"/>
            <a:ext cx="4552722" cy="3567394"/>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6214"/>
          <a:stretch/>
        </p:blipFill>
        <p:spPr>
          <a:xfrm>
            <a:off x="6496050" y="1144520"/>
            <a:ext cx="3952875" cy="5428347"/>
          </a:xfrm>
          <a:prstGeom prst="rect">
            <a:avLst/>
          </a:prstGeom>
          <a:ln>
            <a:solidFill>
              <a:schemeClr val="tx1"/>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7869"/>
          <a:stretch/>
        </p:blipFill>
        <p:spPr>
          <a:xfrm>
            <a:off x="1767171" y="1144521"/>
            <a:ext cx="2540389" cy="1719595"/>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4519358"/>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256154-AE4E-4682-B7D8-D43CBB80F0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4" t="4732" r="640" b="4521"/>
          <a:stretch/>
        </p:blipFill>
        <p:spPr>
          <a:xfrm>
            <a:off x="1490849" y="1056018"/>
            <a:ext cx="9210301" cy="5482895"/>
          </a:xfrm>
          <a:prstGeom prst="rect">
            <a:avLst/>
          </a:prstGeom>
          <a:effectLst>
            <a:outerShdw blurRad="292100" dist="139700" dir="2700000" algn="tl" rotWithShape="0">
              <a:prstClr val="black">
                <a:alpha val="65000"/>
              </a:prstClr>
            </a:outerShdw>
          </a:effectLst>
        </p:spPr>
      </p:pic>
      <p:sp>
        <p:nvSpPr>
          <p:cNvPr id="3075"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b="1" i="1" dirty="0">
                <a:solidFill>
                  <a:srgbClr val="006666"/>
                </a:solidFill>
                <a:latin typeface="Myriad Roman" pitchFamily="34" charset="0"/>
              </a:rPr>
              <a:t>MASTER PLAN - Tuscan Resort &amp; Residential Village</a:t>
            </a:r>
            <a:endParaRPr lang="en-US" sz="2800" i="1" dirty="0"/>
          </a:p>
        </p:txBody>
      </p:sp>
      <p:sp>
        <p:nvSpPr>
          <p:cNvPr id="3" name="Slide Number Placeholder 2"/>
          <p:cNvSpPr>
            <a:spLocks noGrp="1"/>
          </p:cNvSpPr>
          <p:nvPr>
            <p:ph type="sldNum" sz="quarter" idx="4"/>
          </p:nvPr>
        </p:nvSpPr>
        <p:spPr/>
        <p:txBody>
          <a:bodyPr/>
          <a:lstStyle/>
          <a:p>
            <a:pPr fontAlgn="base">
              <a:spcBef>
                <a:spcPct val="0"/>
              </a:spcBef>
              <a:spcAft>
                <a:spcPct val="0"/>
              </a:spcAft>
            </a:pPr>
            <a:r>
              <a:rPr lang="en-US" dirty="0">
                <a:ln>
                  <a:noFill/>
                </a:ln>
                <a:solidFill>
                  <a:schemeClr val="bg1">
                    <a:lumMod val="75000"/>
                  </a:schemeClr>
                </a:solidFill>
                <a:latin typeface="Arial" charset="0"/>
              </a:rPr>
              <a:t>- </a:t>
            </a:r>
            <a:fld id="{07E484A8-8E26-4ECF-B19B-6A912EAD88A0}" type="slidenum">
              <a:rPr lang="en-US" smtClean="0">
                <a:ln>
                  <a:noFill/>
                </a:ln>
                <a:solidFill>
                  <a:schemeClr val="bg1">
                    <a:lumMod val="75000"/>
                  </a:schemeClr>
                </a:solidFill>
                <a:latin typeface="Arial" charset="0"/>
              </a:rPr>
              <a:pPr fontAlgn="base">
                <a:spcBef>
                  <a:spcPct val="0"/>
                </a:spcBef>
                <a:spcAft>
                  <a:spcPct val="0"/>
                </a:spcAft>
              </a:pPr>
              <a:t>49</a:t>
            </a:fld>
            <a:r>
              <a:rPr lang="en-US" dirty="0">
                <a:ln>
                  <a:noFill/>
                </a:ln>
                <a:solidFill>
                  <a:schemeClr val="bg1">
                    <a:lumMod val="75000"/>
                  </a:schemeClr>
                </a:solidFill>
                <a:latin typeface="Arial" charset="0"/>
              </a:rPr>
              <a:t> -</a:t>
            </a:r>
          </a:p>
        </p:txBody>
      </p:sp>
      <p:sp>
        <p:nvSpPr>
          <p:cNvPr id="6" name="Oval Callout 5"/>
          <p:cNvSpPr/>
          <p:nvPr/>
        </p:nvSpPr>
        <p:spPr>
          <a:xfrm flipH="1" flipV="1">
            <a:off x="6255967" y="3103563"/>
            <a:ext cx="4256406" cy="3120858"/>
          </a:xfrm>
          <a:prstGeom prst="wedgeEllipseCallout">
            <a:avLst>
              <a:gd name="adj1" fmla="val 66972"/>
              <a:gd name="adj2" fmla="val 43952"/>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34348" t="26633" r="46687" b="50057"/>
          <a:stretch/>
        </p:blipFill>
        <p:spPr>
          <a:xfrm>
            <a:off x="6233136" y="3103563"/>
            <a:ext cx="4279238" cy="3120858"/>
          </a:xfrm>
          <a:prstGeom prst="ellipse">
            <a:avLst/>
          </a:prstGeom>
          <a:ln>
            <a:noFill/>
          </a:ln>
          <a:effectLst>
            <a:softEdge rad="112500"/>
          </a:effectLst>
        </p:spPr>
      </p:pic>
    </p:spTree>
    <p:extLst>
      <p:ext uri="{BB962C8B-B14F-4D97-AF65-F5344CB8AC3E}">
        <p14:creationId xmlns:p14="http://schemas.microsoft.com/office/powerpoint/2010/main" val="1282976748"/>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b="1" i="1" dirty="0">
                <a:solidFill>
                  <a:srgbClr val="006666"/>
                </a:solidFill>
                <a:latin typeface="Myriad Roman" pitchFamily="34" charset="0"/>
              </a:rPr>
              <a:t>ECONOMIC GENERATORS - FBI (CJIS)</a:t>
            </a:r>
            <a:endParaRPr lang="en-US" sz="2800" i="1" dirty="0"/>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5</a:t>
            </a:fld>
            <a:r>
              <a:rPr lang="en-US" dirty="0">
                <a:latin typeface="Arial" charset="0"/>
              </a:rPr>
              <a:t> </a:t>
            </a:r>
            <a:r>
              <a:rPr lang="en-US" dirty="0">
                <a:ln>
                  <a:noFill/>
                </a:ln>
                <a:latin typeface="Arial" charset="0"/>
              </a:rPr>
              <a:t>-</a:t>
            </a:r>
          </a:p>
        </p:txBody>
      </p:sp>
      <p:pic>
        <p:nvPicPr>
          <p:cNvPr id="12295" name="Picture 7" descr="CJIS building"/>
          <p:cNvPicPr>
            <a:picLocks noChangeAspect="1" noChangeArrowheads="1"/>
          </p:cNvPicPr>
          <p:nvPr/>
        </p:nvPicPr>
        <p:blipFill rotWithShape="1">
          <a:blip r:embed="rId3">
            <a:extLst>
              <a:ext uri="{28A0092B-C50C-407E-A947-70E740481C1C}">
                <a14:useLocalDpi xmlns:a14="http://schemas.microsoft.com/office/drawing/2010/main" val="0"/>
              </a:ext>
            </a:extLst>
          </a:blip>
          <a:srcRect l="1451" t="3156" r="1687" b="3737"/>
          <a:stretch/>
        </p:blipFill>
        <p:spPr bwMode="auto">
          <a:xfrm>
            <a:off x="1080867" y="1417638"/>
            <a:ext cx="10030265" cy="4501662"/>
          </a:xfrm>
          <a:prstGeom prst="rect">
            <a:avLst/>
          </a:prstGeom>
          <a:noFill/>
          <a:ln w="25400">
            <a:solidFill>
              <a:srgbClr val="000000"/>
            </a:solidFill>
          </a:ln>
          <a:effectLst>
            <a:outerShdw blurRad="2921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549640"/>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50</a:t>
            </a:fld>
            <a:r>
              <a:rPr lang="en-US" dirty="0">
                <a:latin typeface="Arial" charset="0"/>
              </a:rPr>
              <a:t> </a:t>
            </a:r>
            <a:r>
              <a:rPr lang="en-US" dirty="0">
                <a:ln>
                  <a:noFill/>
                </a:ln>
                <a:latin typeface="Arial" charset="0"/>
              </a:rPr>
              <a:t>-</a:t>
            </a:r>
          </a:p>
        </p:txBody>
      </p:sp>
      <p:sp>
        <p:nvSpPr>
          <p:cNvPr id="3" name="Title 1"/>
          <p:cNvSpPr txBox="1">
            <a:spLocks/>
          </p:cNvSpPr>
          <p:nvPr/>
        </p:nvSpPr>
        <p:spPr bwMode="auto">
          <a:xfrm>
            <a:off x="2949389" y="231608"/>
            <a:ext cx="6293223" cy="677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buFont typeface="Wingdings" pitchFamily="2" charset="2"/>
              <a:defRPr sz="2400" b="1" i="1">
                <a:solidFill>
                  <a:srgbClr val="006666"/>
                </a:solidFill>
                <a:latin typeface="+mn-lt"/>
                <a:ea typeface="+mn-ea"/>
                <a:cs typeface="+mn-cs"/>
              </a:defRPr>
            </a:lvl1pPr>
            <a:lvl2pPr marL="742950" indent="-285750" algn="ctr" rtl="0" eaLnBrk="0" fontAlgn="base" hangingPunct="0">
              <a:spcBef>
                <a:spcPct val="20000"/>
              </a:spcBef>
              <a:spcAft>
                <a:spcPct val="0"/>
              </a:spcAft>
              <a:buFont typeface="Wingdings" pitchFamily="2" charset="2"/>
              <a:defRPr>
                <a:solidFill>
                  <a:srgbClr val="006666"/>
                </a:solidFill>
                <a:latin typeface="+mn-lt"/>
              </a:defRPr>
            </a:lvl2pPr>
            <a:lvl3pPr marL="1143000" indent="-228600" algn="ctr" rtl="0" eaLnBrk="0" fontAlgn="base" hangingPunct="0">
              <a:spcBef>
                <a:spcPct val="20000"/>
              </a:spcBef>
              <a:spcAft>
                <a:spcPct val="0"/>
              </a:spcAft>
              <a:defRPr sz="2400" b="1" i="1">
                <a:solidFill>
                  <a:srgbClr val="006666"/>
                </a:solidFill>
                <a:latin typeface="+mn-lt"/>
              </a:defRPr>
            </a:lvl3pPr>
            <a:lvl4pPr marL="1600200" indent="-228600" algn="l" rtl="0" eaLnBrk="0" fontAlgn="base" hangingPunct="0">
              <a:spcBef>
                <a:spcPct val="20000"/>
              </a:spcBef>
              <a:spcAft>
                <a:spcPct val="0"/>
              </a:spcAft>
              <a:buFont typeface="Arial" charset="0"/>
              <a:defRPr sz="2000" b="1" i="1">
                <a:solidFill>
                  <a:srgbClr val="006666"/>
                </a:solidFill>
                <a:latin typeface="+mn-lt"/>
              </a:defRPr>
            </a:lvl4pPr>
            <a:lvl5pPr marL="2057400" indent="-228600" algn="l" rtl="0" eaLnBrk="0" fontAlgn="base" hangingPunct="0">
              <a:spcBef>
                <a:spcPct val="20000"/>
              </a:spcBef>
              <a:spcAft>
                <a:spcPct val="0"/>
              </a:spcAft>
              <a:defRPr sz="2000" b="1" i="1">
                <a:solidFill>
                  <a:srgbClr val="006666"/>
                </a:solidFill>
                <a:latin typeface="+mn-lt"/>
              </a:defRPr>
            </a:lvl5pPr>
            <a:lvl6pPr marL="2514600" indent="-228600" algn="l" rtl="0" fontAlgn="base">
              <a:spcBef>
                <a:spcPct val="20000"/>
              </a:spcBef>
              <a:spcAft>
                <a:spcPct val="0"/>
              </a:spcAft>
              <a:defRPr sz="2000" b="1" i="1">
                <a:solidFill>
                  <a:srgbClr val="006666"/>
                </a:solidFill>
                <a:latin typeface="+mn-lt"/>
              </a:defRPr>
            </a:lvl6pPr>
            <a:lvl7pPr marL="2971800" indent="-228600" algn="l" rtl="0" fontAlgn="base">
              <a:spcBef>
                <a:spcPct val="20000"/>
              </a:spcBef>
              <a:spcAft>
                <a:spcPct val="0"/>
              </a:spcAft>
              <a:defRPr sz="2000" b="1" i="1">
                <a:solidFill>
                  <a:srgbClr val="006666"/>
                </a:solidFill>
                <a:latin typeface="+mn-lt"/>
              </a:defRPr>
            </a:lvl7pPr>
            <a:lvl8pPr marL="3429000" indent="-228600" algn="l" rtl="0" fontAlgn="base">
              <a:spcBef>
                <a:spcPct val="20000"/>
              </a:spcBef>
              <a:spcAft>
                <a:spcPct val="0"/>
              </a:spcAft>
              <a:defRPr sz="2000" b="1" i="1">
                <a:solidFill>
                  <a:srgbClr val="006666"/>
                </a:solidFill>
                <a:latin typeface="+mn-lt"/>
              </a:defRPr>
            </a:lvl8pPr>
            <a:lvl9pPr marL="3886200" indent="-228600" algn="l" rtl="0" fontAlgn="base">
              <a:spcBef>
                <a:spcPct val="20000"/>
              </a:spcBef>
              <a:spcAft>
                <a:spcPct val="0"/>
              </a:spcAft>
              <a:defRPr sz="2000" b="1" i="1">
                <a:solidFill>
                  <a:srgbClr val="006666"/>
                </a:solidFill>
                <a:latin typeface="+mn-lt"/>
              </a:defRPr>
            </a:lvl9pPr>
          </a:lstStyle>
          <a:p>
            <a:pPr eaLnBrk="1" hangingPunct="1"/>
            <a:r>
              <a:rPr lang="en-US" sz="2800" kern="0" dirty="0">
                <a:latin typeface="Myriad Roman" pitchFamily="34" charset="0"/>
              </a:rPr>
              <a:t>‘TUSCAN’ RESORT &amp; </a:t>
            </a:r>
            <a:br>
              <a:rPr lang="en-US" sz="2800" kern="0" dirty="0">
                <a:latin typeface="Myriad Roman" pitchFamily="34" charset="0"/>
              </a:rPr>
            </a:br>
            <a:r>
              <a:rPr lang="en-US" sz="2800" kern="0" dirty="0">
                <a:latin typeface="Myriad Roman" pitchFamily="34" charset="0"/>
              </a:rPr>
              <a:t>RESIDENTIAL VILLAGE</a:t>
            </a:r>
            <a:endParaRPr lang="en-US" sz="2800" kern="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7926" r="26186"/>
          <a:stretch/>
        </p:blipFill>
        <p:spPr>
          <a:xfrm>
            <a:off x="6103502" y="1305454"/>
            <a:ext cx="3840599" cy="5159741"/>
          </a:xfrm>
          <a:prstGeom prst="rect">
            <a:avLst/>
          </a:prstGeom>
          <a:ln>
            <a:solidFill>
              <a:schemeClr val="tx1"/>
            </a:solidFill>
          </a:ln>
          <a:effectLst>
            <a:outerShdw blurRad="292100" dist="139700" dir="2700000" algn="tl" rotWithShape="0">
              <a:srgbClr val="333333">
                <a:alpha val="65000"/>
              </a:srgbClr>
            </a:outerShdw>
          </a:effectLst>
        </p:spPr>
      </p:pic>
      <p:sp>
        <p:nvSpPr>
          <p:cNvPr id="6" name="TextBox 5"/>
          <p:cNvSpPr txBox="1"/>
          <p:nvPr/>
        </p:nvSpPr>
        <p:spPr>
          <a:xfrm>
            <a:off x="1961880" y="1145484"/>
            <a:ext cx="3953816" cy="5232202"/>
          </a:xfrm>
          <a:prstGeom prst="rect">
            <a:avLst/>
          </a:prstGeom>
          <a:noFill/>
        </p:spPr>
        <p:txBody>
          <a:bodyPr wrap="square" rtlCol="0">
            <a:spAutoFit/>
          </a:bodyPr>
          <a:lstStyle/>
          <a:p>
            <a:pPr marL="342900" indent="-342900">
              <a:spcAft>
                <a:spcPts val="1200"/>
              </a:spcAft>
              <a:buFont typeface="Wingdings" pitchFamily="2" charset="2"/>
              <a:buChar char="§"/>
            </a:pPr>
            <a:r>
              <a:rPr lang="en-US" sz="2400" dirty="0">
                <a:solidFill>
                  <a:schemeClr val="tx1">
                    <a:lumMod val="65000"/>
                    <a:lumOff val="35000"/>
                  </a:schemeClr>
                </a:solidFill>
              </a:rPr>
              <a:t>Resort inn: 40 rooms</a:t>
            </a:r>
          </a:p>
          <a:p>
            <a:pPr marL="342900" indent="-342900">
              <a:spcAft>
                <a:spcPts val="1200"/>
              </a:spcAft>
              <a:buFont typeface="Wingdings" pitchFamily="2" charset="2"/>
              <a:buChar char="§"/>
            </a:pPr>
            <a:r>
              <a:rPr lang="en-US" sz="2400" dirty="0">
                <a:solidFill>
                  <a:schemeClr val="tx1">
                    <a:lumMod val="65000"/>
                    <a:lumOff val="35000"/>
                  </a:schemeClr>
                </a:solidFill>
              </a:rPr>
              <a:t>Single family villas</a:t>
            </a:r>
          </a:p>
          <a:p>
            <a:pPr marL="342900" indent="-342900">
              <a:spcAft>
                <a:spcPts val="1200"/>
              </a:spcAft>
              <a:buFont typeface="Wingdings" pitchFamily="2" charset="2"/>
              <a:buChar char="§"/>
            </a:pPr>
            <a:r>
              <a:rPr lang="en-US" sz="2400" dirty="0">
                <a:solidFill>
                  <a:schemeClr val="tx1">
                    <a:lumMod val="65000"/>
                    <a:lumOff val="35000"/>
                  </a:schemeClr>
                </a:solidFill>
              </a:rPr>
              <a:t>Views to valley, vineyards, and orchard</a:t>
            </a:r>
          </a:p>
          <a:p>
            <a:pPr marL="342900" indent="-342900">
              <a:spcAft>
                <a:spcPts val="1200"/>
              </a:spcAft>
              <a:buFont typeface="Wingdings" pitchFamily="2" charset="2"/>
              <a:buChar char="§"/>
            </a:pPr>
            <a:r>
              <a:rPr lang="en-US" sz="2400" dirty="0">
                <a:solidFill>
                  <a:schemeClr val="tx1">
                    <a:lumMod val="65000"/>
                    <a:lumOff val="35000"/>
                  </a:schemeClr>
                </a:solidFill>
              </a:rPr>
              <a:t>Includes:</a:t>
            </a:r>
          </a:p>
          <a:p>
            <a:pPr marL="800100" lvl="1" indent="-342900">
              <a:spcAft>
                <a:spcPts val="1200"/>
              </a:spcAft>
              <a:buFont typeface="Wingdings" pitchFamily="2" charset="2"/>
              <a:buChar char="§"/>
            </a:pPr>
            <a:r>
              <a:rPr lang="en-US" sz="2000" dirty="0">
                <a:solidFill>
                  <a:schemeClr val="tx1">
                    <a:lumMod val="65000"/>
                    <a:lumOff val="35000"/>
                  </a:schemeClr>
                </a:solidFill>
              </a:rPr>
              <a:t>Inn: 25 rooms</a:t>
            </a:r>
          </a:p>
          <a:p>
            <a:pPr marL="800100" lvl="1" indent="-342900">
              <a:spcAft>
                <a:spcPts val="1200"/>
              </a:spcAft>
              <a:buFont typeface="Wingdings" pitchFamily="2" charset="2"/>
              <a:buChar char="§"/>
            </a:pPr>
            <a:r>
              <a:rPr lang="en-US" sz="2000" dirty="0">
                <a:solidFill>
                  <a:schemeClr val="tx1">
                    <a:lumMod val="65000"/>
                    <a:lumOff val="35000"/>
                  </a:schemeClr>
                </a:solidFill>
              </a:rPr>
              <a:t>Inn villas: 15</a:t>
            </a:r>
          </a:p>
          <a:p>
            <a:pPr marL="800100" lvl="1" indent="-342900">
              <a:spcAft>
                <a:spcPts val="1200"/>
              </a:spcAft>
              <a:buFont typeface="Wingdings" pitchFamily="2" charset="2"/>
              <a:buChar char="§"/>
            </a:pPr>
            <a:r>
              <a:rPr lang="en-US" sz="2000" dirty="0">
                <a:solidFill>
                  <a:schemeClr val="tx1">
                    <a:lumMod val="65000"/>
                    <a:lumOff val="35000"/>
                  </a:schemeClr>
                </a:solidFill>
              </a:rPr>
              <a:t>Resort spa</a:t>
            </a:r>
          </a:p>
          <a:p>
            <a:pPr marL="800100" lvl="1" indent="-342900">
              <a:spcAft>
                <a:spcPts val="1200"/>
              </a:spcAft>
              <a:buFont typeface="Wingdings" pitchFamily="2" charset="2"/>
              <a:buChar char="§"/>
            </a:pPr>
            <a:r>
              <a:rPr lang="en-US" sz="2000" dirty="0">
                <a:solidFill>
                  <a:schemeClr val="tx1">
                    <a:lumMod val="65000"/>
                    <a:lumOff val="35000"/>
                  </a:schemeClr>
                </a:solidFill>
              </a:rPr>
              <a:t>Single family villas</a:t>
            </a:r>
          </a:p>
          <a:p>
            <a:pPr marL="800100" lvl="1" indent="-342900">
              <a:spcAft>
                <a:spcPts val="1200"/>
              </a:spcAft>
              <a:buFont typeface="Wingdings" pitchFamily="2" charset="2"/>
              <a:buChar char="§"/>
            </a:pPr>
            <a:r>
              <a:rPr lang="en-US" sz="2000" dirty="0">
                <a:solidFill>
                  <a:schemeClr val="tx1">
                    <a:lumMod val="65000"/>
                    <a:lumOff val="35000"/>
                  </a:schemeClr>
                </a:solidFill>
              </a:rPr>
              <a:t>Resort amenities</a:t>
            </a:r>
          </a:p>
          <a:p>
            <a:pPr marL="342900" indent="-342900">
              <a:spcAft>
                <a:spcPts val="1200"/>
              </a:spcAft>
              <a:buFont typeface="Wingdings" pitchFamily="2" charset="2"/>
              <a:buChar char="§"/>
            </a:pPr>
            <a:endParaRPr lang="en-US" sz="2400" dirty="0">
              <a:solidFill>
                <a:schemeClr val="tx1">
                  <a:lumMod val="65000"/>
                  <a:lumOff val="35000"/>
                </a:schemeClr>
              </a:solidFill>
            </a:endParaRPr>
          </a:p>
        </p:txBody>
      </p:sp>
    </p:spTree>
    <p:extLst>
      <p:ext uri="{BB962C8B-B14F-4D97-AF65-F5344CB8AC3E}">
        <p14:creationId xmlns:p14="http://schemas.microsoft.com/office/powerpoint/2010/main" val="105975288"/>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51</a:t>
            </a:fld>
            <a:r>
              <a:rPr lang="en-US" dirty="0">
                <a:latin typeface="Arial" charset="0"/>
              </a:rPr>
              <a:t> </a:t>
            </a:r>
            <a:r>
              <a:rPr lang="en-US" dirty="0">
                <a:ln>
                  <a:noFill/>
                </a:ln>
                <a:latin typeface="Arial" charset="0"/>
              </a:rPr>
              <a:t>-</a:t>
            </a:r>
          </a:p>
        </p:txBody>
      </p:sp>
      <p:sp>
        <p:nvSpPr>
          <p:cNvPr id="3" name="Title 1"/>
          <p:cNvSpPr txBox="1">
            <a:spLocks/>
          </p:cNvSpPr>
          <p:nvPr/>
        </p:nvSpPr>
        <p:spPr bwMode="auto">
          <a:xfrm>
            <a:off x="2949389" y="231608"/>
            <a:ext cx="6293223" cy="677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buFont typeface="Wingdings" pitchFamily="2" charset="2"/>
              <a:defRPr sz="2400" b="1" i="1">
                <a:solidFill>
                  <a:srgbClr val="006666"/>
                </a:solidFill>
                <a:latin typeface="+mn-lt"/>
                <a:ea typeface="+mn-ea"/>
                <a:cs typeface="+mn-cs"/>
              </a:defRPr>
            </a:lvl1pPr>
            <a:lvl2pPr marL="742950" indent="-285750" algn="ctr" rtl="0" eaLnBrk="0" fontAlgn="base" hangingPunct="0">
              <a:spcBef>
                <a:spcPct val="20000"/>
              </a:spcBef>
              <a:spcAft>
                <a:spcPct val="0"/>
              </a:spcAft>
              <a:buFont typeface="Wingdings" pitchFamily="2" charset="2"/>
              <a:defRPr>
                <a:solidFill>
                  <a:srgbClr val="006666"/>
                </a:solidFill>
                <a:latin typeface="+mn-lt"/>
              </a:defRPr>
            </a:lvl2pPr>
            <a:lvl3pPr marL="1143000" indent="-228600" algn="ctr" rtl="0" eaLnBrk="0" fontAlgn="base" hangingPunct="0">
              <a:spcBef>
                <a:spcPct val="20000"/>
              </a:spcBef>
              <a:spcAft>
                <a:spcPct val="0"/>
              </a:spcAft>
              <a:defRPr sz="2400" b="1" i="1">
                <a:solidFill>
                  <a:srgbClr val="006666"/>
                </a:solidFill>
                <a:latin typeface="+mn-lt"/>
              </a:defRPr>
            </a:lvl3pPr>
            <a:lvl4pPr marL="1600200" indent="-228600" algn="l" rtl="0" eaLnBrk="0" fontAlgn="base" hangingPunct="0">
              <a:spcBef>
                <a:spcPct val="20000"/>
              </a:spcBef>
              <a:spcAft>
                <a:spcPct val="0"/>
              </a:spcAft>
              <a:buFont typeface="Arial" charset="0"/>
              <a:defRPr sz="2000" b="1" i="1">
                <a:solidFill>
                  <a:srgbClr val="006666"/>
                </a:solidFill>
                <a:latin typeface="+mn-lt"/>
              </a:defRPr>
            </a:lvl4pPr>
            <a:lvl5pPr marL="2057400" indent="-228600" algn="l" rtl="0" eaLnBrk="0" fontAlgn="base" hangingPunct="0">
              <a:spcBef>
                <a:spcPct val="20000"/>
              </a:spcBef>
              <a:spcAft>
                <a:spcPct val="0"/>
              </a:spcAft>
              <a:defRPr sz="2000" b="1" i="1">
                <a:solidFill>
                  <a:srgbClr val="006666"/>
                </a:solidFill>
                <a:latin typeface="+mn-lt"/>
              </a:defRPr>
            </a:lvl5pPr>
            <a:lvl6pPr marL="2514600" indent="-228600" algn="l" rtl="0" fontAlgn="base">
              <a:spcBef>
                <a:spcPct val="20000"/>
              </a:spcBef>
              <a:spcAft>
                <a:spcPct val="0"/>
              </a:spcAft>
              <a:defRPr sz="2000" b="1" i="1">
                <a:solidFill>
                  <a:srgbClr val="006666"/>
                </a:solidFill>
                <a:latin typeface="+mn-lt"/>
              </a:defRPr>
            </a:lvl6pPr>
            <a:lvl7pPr marL="2971800" indent="-228600" algn="l" rtl="0" fontAlgn="base">
              <a:spcBef>
                <a:spcPct val="20000"/>
              </a:spcBef>
              <a:spcAft>
                <a:spcPct val="0"/>
              </a:spcAft>
              <a:defRPr sz="2000" b="1" i="1">
                <a:solidFill>
                  <a:srgbClr val="006666"/>
                </a:solidFill>
                <a:latin typeface="+mn-lt"/>
              </a:defRPr>
            </a:lvl7pPr>
            <a:lvl8pPr marL="3429000" indent="-228600" algn="l" rtl="0" fontAlgn="base">
              <a:spcBef>
                <a:spcPct val="20000"/>
              </a:spcBef>
              <a:spcAft>
                <a:spcPct val="0"/>
              </a:spcAft>
              <a:defRPr sz="2000" b="1" i="1">
                <a:solidFill>
                  <a:srgbClr val="006666"/>
                </a:solidFill>
                <a:latin typeface="+mn-lt"/>
              </a:defRPr>
            </a:lvl8pPr>
            <a:lvl9pPr marL="3886200" indent="-228600" algn="l" rtl="0" fontAlgn="base">
              <a:spcBef>
                <a:spcPct val="20000"/>
              </a:spcBef>
              <a:spcAft>
                <a:spcPct val="0"/>
              </a:spcAft>
              <a:defRPr sz="2000" b="1" i="1">
                <a:solidFill>
                  <a:srgbClr val="006666"/>
                </a:solidFill>
                <a:latin typeface="+mn-lt"/>
              </a:defRPr>
            </a:lvl9pPr>
          </a:lstStyle>
          <a:p>
            <a:pPr eaLnBrk="1" hangingPunct="1"/>
            <a:r>
              <a:rPr lang="en-US" sz="2800" kern="0" dirty="0">
                <a:latin typeface="Myriad Roman" pitchFamily="34" charset="0"/>
              </a:rPr>
              <a:t>‘TUSCAN’ RESORT &amp; </a:t>
            </a:r>
            <a:br>
              <a:rPr lang="en-US" sz="2800" kern="0" dirty="0">
                <a:latin typeface="Myriad Roman" pitchFamily="34" charset="0"/>
              </a:rPr>
            </a:br>
            <a:r>
              <a:rPr lang="en-US" sz="2800" kern="0" dirty="0">
                <a:latin typeface="Myriad Roman" pitchFamily="34" charset="0"/>
              </a:rPr>
              <a:t>RESIDENTIAL VILLAGE</a:t>
            </a:r>
            <a:endParaRPr lang="en-US" sz="2800" kern="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4161" t="25174" b="31320"/>
          <a:stretch/>
        </p:blipFill>
        <p:spPr>
          <a:xfrm>
            <a:off x="1846570" y="1375969"/>
            <a:ext cx="2381921" cy="1599591"/>
          </a:xfrm>
          <a:prstGeom prst="rect">
            <a:avLst/>
          </a:prstGeom>
          <a:ln>
            <a:solidFill>
              <a:schemeClr val="tx1"/>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570" y="3133725"/>
            <a:ext cx="2381921" cy="3453156"/>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28589"/>
          <a:stretch/>
        </p:blipFill>
        <p:spPr>
          <a:xfrm>
            <a:off x="4418661" y="1375969"/>
            <a:ext cx="2164494" cy="1938637"/>
          </a:xfrm>
          <a:prstGeom prst="rect">
            <a:avLst/>
          </a:prstGeom>
          <a:ln>
            <a:solidFill>
              <a:schemeClr val="tx1"/>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b="56963"/>
          <a:stretch/>
        </p:blipFill>
        <p:spPr>
          <a:xfrm>
            <a:off x="4418661" y="3505201"/>
            <a:ext cx="5956256" cy="3081681"/>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t="23427" b="30641"/>
          <a:stretch/>
        </p:blipFill>
        <p:spPr>
          <a:xfrm>
            <a:off x="6743701" y="1375969"/>
            <a:ext cx="3631217" cy="1938637"/>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948221"/>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7274F8-A088-DB0A-43FE-F759A3E1CD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3" t="4985" r="788" b="4436"/>
          <a:stretch/>
        </p:blipFill>
        <p:spPr>
          <a:xfrm>
            <a:off x="1361951" y="1032734"/>
            <a:ext cx="9468097" cy="5323617"/>
          </a:xfrm>
          <a:prstGeom prst="rect">
            <a:avLst/>
          </a:prstGeom>
          <a:effectLst>
            <a:outerShdw blurRad="292100" dist="139700" dir="2700000" algn="tl" rotWithShape="0">
              <a:prstClr val="black">
                <a:alpha val="65000"/>
              </a:prstClr>
            </a:outerShdw>
          </a:effectLst>
        </p:spPr>
      </p:pic>
      <p:sp>
        <p:nvSpPr>
          <p:cNvPr id="3" name="Slide Number Placeholder 2"/>
          <p:cNvSpPr>
            <a:spLocks noGrp="1"/>
          </p:cNvSpPr>
          <p:nvPr>
            <p:ph type="sldNum" sz="quarter" idx="4"/>
          </p:nvPr>
        </p:nvSpPr>
        <p:spPr/>
        <p:txBody>
          <a:bodyPr/>
          <a:lstStyle/>
          <a:p>
            <a:pPr fontAlgn="base">
              <a:spcBef>
                <a:spcPct val="0"/>
              </a:spcBef>
              <a:spcAft>
                <a:spcPct val="0"/>
              </a:spcAft>
            </a:pPr>
            <a:r>
              <a:rPr lang="en-US" dirty="0">
                <a:ln>
                  <a:noFill/>
                </a:ln>
                <a:solidFill>
                  <a:schemeClr val="bg1">
                    <a:lumMod val="75000"/>
                  </a:schemeClr>
                </a:solidFill>
                <a:latin typeface="Arial" charset="0"/>
              </a:rPr>
              <a:t>- </a:t>
            </a:r>
            <a:fld id="{07E484A8-8E26-4ECF-B19B-6A912EAD88A0}" type="slidenum">
              <a:rPr lang="en-US" smtClean="0">
                <a:ln>
                  <a:noFill/>
                </a:ln>
                <a:solidFill>
                  <a:schemeClr val="bg1">
                    <a:lumMod val="75000"/>
                  </a:schemeClr>
                </a:solidFill>
                <a:latin typeface="Arial" charset="0"/>
              </a:rPr>
              <a:pPr fontAlgn="base">
                <a:spcBef>
                  <a:spcPct val="0"/>
                </a:spcBef>
                <a:spcAft>
                  <a:spcPct val="0"/>
                </a:spcAft>
              </a:pPr>
              <a:t>52</a:t>
            </a:fld>
            <a:r>
              <a:rPr lang="en-US" dirty="0">
                <a:ln>
                  <a:noFill/>
                </a:ln>
                <a:solidFill>
                  <a:schemeClr val="bg1">
                    <a:lumMod val="75000"/>
                  </a:schemeClr>
                </a:solidFill>
                <a:latin typeface="Arial" charset="0"/>
              </a:rPr>
              <a:t> -</a:t>
            </a:r>
          </a:p>
        </p:txBody>
      </p:sp>
      <p:sp>
        <p:nvSpPr>
          <p:cNvPr id="6" name="Oval Callout 5"/>
          <p:cNvSpPr/>
          <p:nvPr/>
        </p:nvSpPr>
        <p:spPr>
          <a:xfrm flipH="1" flipV="1">
            <a:off x="3905026" y="2485015"/>
            <a:ext cx="3607066" cy="2575421"/>
          </a:xfrm>
          <a:prstGeom prst="wedgeEllipseCallout">
            <a:avLst>
              <a:gd name="adj1" fmla="val -60742"/>
              <a:gd name="adj2" fmla="val -39116"/>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l="59435" t="53422" r="18110" b="18994"/>
          <a:stretch/>
        </p:blipFill>
        <p:spPr>
          <a:xfrm>
            <a:off x="3905026" y="2494744"/>
            <a:ext cx="3580295" cy="2586644"/>
          </a:xfrm>
          <a:prstGeom prst="ellipse">
            <a:avLst/>
          </a:prstGeom>
          <a:ln>
            <a:noFill/>
          </a:ln>
          <a:effectLst>
            <a:softEdge rad="112500"/>
          </a:effectLst>
        </p:spPr>
      </p:pic>
      <p:sp>
        <p:nvSpPr>
          <p:cNvPr id="2" name="Title 1">
            <a:extLst>
              <a:ext uri="{FF2B5EF4-FFF2-40B4-BE49-F238E27FC236}">
                <a16:creationId xmlns:a16="http://schemas.microsoft.com/office/drawing/2014/main" id="{33556F94-FADA-15F9-1707-159F304FD1C0}"/>
              </a:ext>
            </a:extLst>
          </p:cNvPr>
          <p:cNvSpPr txBox="1">
            <a:spLocks/>
          </p:cNvSpPr>
          <p:nvPr/>
        </p:nvSpPr>
        <p:spPr bwMode="auto">
          <a:xfrm>
            <a:off x="2054225" y="291048"/>
            <a:ext cx="8083550" cy="5222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buFont typeface="Wingdings" pitchFamily="2" charset="2"/>
              <a:defRPr sz="2400" b="1" i="1">
                <a:solidFill>
                  <a:srgbClr val="006666"/>
                </a:solidFill>
                <a:latin typeface="+mn-lt"/>
                <a:ea typeface="+mn-ea"/>
                <a:cs typeface="+mn-cs"/>
              </a:defRPr>
            </a:lvl1pPr>
            <a:lvl2pPr marL="742950" indent="-285750" algn="ctr" rtl="0" eaLnBrk="0" fontAlgn="base" hangingPunct="0">
              <a:spcBef>
                <a:spcPct val="20000"/>
              </a:spcBef>
              <a:spcAft>
                <a:spcPct val="0"/>
              </a:spcAft>
              <a:buFont typeface="Wingdings" pitchFamily="2" charset="2"/>
              <a:defRPr>
                <a:solidFill>
                  <a:srgbClr val="006666"/>
                </a:solidFill>
                <a:latin typeface="+mn-lt"/>
              </a:defRPr>
            </a:lvl2pPr>
            <a:lvl3pPr marL="1143000" indent="-228600" algn="ctr" rtl="0" eaLnBrk="0" fontAlgn="base" hangingPunct="0">
              <a:spcBef>
                <a:spcPct val="20000"/>
              </a:spcBef>
              <a:spcAft>
                <a:spcPct val="0"/>
              </a:spcAft>
              <a:defRPr sz="2400" b="1" i="1">
                <a:solidFill>
                  <a:srgbClr val="006666"/>
                </a:solidFill>
                <a:latin typeface="+mn-lt"/>
              </a:defRPr>
            </a:lvl3pPr>
            <a:lvl4pPr marL="1600200" indent="-228600" algn="l" rtl="0" eaLnBrk="0" fontAlgn="base" hangingPunct="0">
              <a:spcBef>
                <a:spcPct val="20000"/>
              </a:spcBef>
              <a:spcAft>
                <a:spcPct val="0"/>
              </a:spcAft>
              <a:buFont typeface="Arial" charset="0"/>
              <a:defRPr sz="2000" b="1" i="1">
                <a:solidFill>
                  <a:srgbClr val="006666"/>
                </a:solidFill>
                <a:latin typeface="+mn-lt"/>
              </a:defRPr>
            </a:lvl4pPr>
            <a:lvl5pPr marL="2057400" indent="-228600" algn="l" rtl="0" eaLnBrk="0" fontAlgn="base" hangingPunct="0">
              <a:spcBef>
                <a:spcPct val="20000"/>
              </a:spcBef>
              <a:spcAft>
                <a:spcPct val="0"/>
              </a:spcAft>
              <a:defRPr sz="2000" b="1" i="1">
                <a:solidFill>
                  <a:srgbClr val="006666"/>
                </a:solidFill>
                <a:latin typeface="+mn-lt"/>
              </a:defRPr>
            </a:lvl5pPr>
            <a:lvl6pPr marL="2514600" indent="-228600" algn="l" rtl="0" fontAlgn="base">
              <a:spcBef>
                <a:spcPct val="20000"/>
              </a:spcBef>
              <a:spcAft>
                <a:spcPct val="0"/>
              </a:spcAft>
              <a:defRPr sz="2000" b="1" i="1">
                <a:solidFill>
                  <a:srgbClr val="006666"/>
                </a:solidFill>
                <a:latin typeface="+mn-lt"/>
              </a:defRPr>
            </a:lvl6pPr>
            <a:lvl7pPr marL="2971800" indent="-228600" algn="l" rtl="0" fontAlgn="base">
              <a:spcBef>
                <a:spcPct val="20000"/>
              </a:spcBef>
              <a:spcAft>
                <a:spcPct val="0"/>
              </a:spcAft>
              <a:defRPr sz="2000" b="1" i="1">
                <a:solidFill>
                  <a:srgbClr val="006666"/>
                </a:solidFill>
                <a:latin typeface="+mn-lt"/>
              </a:defRPr>
            </a:lvl7pPr>
            <a:lvl8pPr marL="3429000" indent="-228600" algn="l" rtl="0" fontAlgn="base">
              <a:spcBef>
                <a:spcPct val="20000"/>
              </a:spcBef>
              <a:spcAft>
                <a:spcPct val="0"/>
              </a:spcAft>
              <a:defRPr sz="2000" b="1" i="1">
                <a:solidFill>
                  <a:srgbClr val="006666"/>
                </a:solidFill>
                <a:latin typeface="+mn-lt"/>
              </a:defRPr>
            </a:lvl8pPr>
            <a:lvl9pPr marL="3886200" indent="-228600" algn="l" rtl="0" fontAlgn="base">
              <a:spcBef>
                <a:spcPct val="20000"/>
              </a:spcBef>
              <a:spcAft>
                <a:spcPct val="0"/>
              </a:spcAft>
              <a:defRPr sz="2000" b="1" i="1">
                <a:solidFill>
                  <a:srgbClr val="006666"/>
                </a:solidFill>
                <a:latin typeface="+mn-lt"/>
              </a:defRPr>
            </a:lvl9pPr>
          </a:lstStyle>
          <a:p>
            <a:pPr eaLnBrk="1" hangingPunct="1"/>
            <a:r>
              <a:rPr lang="en-US" sz="2800" kern="0" dirty="0">
                <a:latin typeface="Myriad Roman" pitchFamily="34" charset="0"/>
              </a:rPr>
              <a:t>Charles Pointe Innovation Technology Campus</a:t>
            </a:r>
          </a:p>
        </p:txBody>
      </p:sp>
    </p:spTree>
    <p:extLst>
      <p:ext uri="{BB962C8B-B14F-4D97-AF65-F5344CB8AC3E}">
        <p14:creationId xmlns:p14="http://schemas.microsoft.com/office/powerpoint/2010/main" val="3993867188"/>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fontAlgn="base">
              <a:spcBef>
                <a:spcPct val="0"/>
              </a:spcBef>
              <a:spcAft>
                <a:spcPct val="0"/>
              </a:spcAft>
            </a:pPr>
            <a:r>
              <a:rPr lang="en-US">
                <a:ln>
                  <a:noFill/>
                </a:ln>
                <a:latin typeface="Arial" charset="0"/>
              </a:rPr>
              <a:t>-</a:t>
            </a:r>
            <a:r>
              <a:rPr lang="en-US">
                <a:latin typeface="Arial" charset="0"/>
              </a:rPr>
              <a:t> </a:t>
            </a:r>
            <a:fld id="{07E484A8-8E26-4ECF-B19B-6A912EAD88A0}" type="slidenum">
              <a:rPr lang="en-US" smtClean="0">
                <a:ln>
                  <a:noFill/>
                </a:ln>
                <a:latin typeface="Arial" charset="0"/>
              </a:rPr>
              <a:pPr fontAlgn="base">
                <a:spcBef>
                  <a:spcPct val="0"/>
                </a:spcBef>
                <a:spcAft>
                  <a:spcPct val="0"/>
                </a:spcAft>
              </a:pPr>
              <a:t>53</a:t>
            </a:fld>
            <a:r>
              <a:rPr lang="en-US">
                <a:latin typeface="Arial" charset="0"/>
              </a:rPr>
              <a:t> </a:t>
            </a:r>
            <a:r>
              <a:rPr lang="en-US">
                <a:ln>
                  <a:noFill/>
                </a:ln>
                <a:latin typeface="Arial" charset="0"/>
              </a:rPr>
              <a:t>-</a:t>
            </a:r>
            <a:endParaRPr lang="en-US" dirty="0">
              <a:ln>
                <a:noFill/>
              </a:ln>
              <a:latin typeface="Arial" charset="0"/>
            </a:endParaRPr>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44" t="3054" r="1757" b="3054"/>
          <a:stretch/>
        </p:blipFill>
        <p:spPr bwMode="auto">
          <a:xfrm>
            <a:off x="1676400" y="1018690"/>
            <a:ext cx="8827477" cy="5549751"/>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A82A45C-5B8B-8749-EA33-97AF564E795E}"/>
              </a:ext>
            </a:extLst>
          </p:cNvPr>
          <p:cNvSpPr txBox="1">
            <a:spLocks/>
          </p:cNvSpPr>
          <p:nvPr/>
        </p:nvSpPr>
        <p:spPr bwMode="auto">
          <a:xfrm>
            <a:off x="2054225" y="289559"/>
            <a:ext cx="8083550" cy="5222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buFont typeface="Wingdings" pitchFamily="2" charset="2"/>
              <a:defRPr sz="2400" b="1" i="1">
                <a:solidFill>
                  <a:srgbClr val="006666"/>
                </a:solidFill>
                <a:latin typeface="+mn-lt"/>
                <a:ea typeface="+mn-ea"/>
                <a:cs typeface="+mn-cs"/>
              </a:defRPr>
            </a:lvl1pPr>
            <a:lvl2pPr marL="742950" indent="-285750" algn="ctr" rtl="0" eaLnBrk="0" fontAlgn="base" hangingPunct="0">
              <a:spcBef>
                <a:spcPct val="20000"/>
              </a:spcBef>
              <a:spcAft>
                <a:spcPct val="0"/>
              </a:spcAft>
              <a:buFont typeface="Wingdings" pitchFamily="2" charset="2"/>
              <a:defRPr>
                <a:solidFill>
                  <a:srgbClr val="006666"/>
                </a:solidFill>
                <a:latin typeface="+mn-lt"/>
              </a:defRPr>
            </a:lvl2pPr>
            <a:lvl3pPr marL="1143000" indent="-228600" algn="ctr" rtl="0" eaLnBrk="0" fontAlgn="base" hangingPunct="0">
              <a:spcBef>
                <a:spcPct val="20000"/>
              </a:spcBef>
              <a:spcAft>
                <a:spcPct val="0"/>
              </a:spcAft>
              <a:defRPr sz="2400" b="1" i="1">
                <a:solidFill>
                  <a:srgbClr val="006666"/>
                </a:solidFill>
                <a:latin typeface="+mn-lt"/>
              </a:defRPr>
            </a:lvl3pPr>
            <a:lvl4pPr marL="1600200" indent="-228600" algn="l" rtl="0" eaLnBrk="0" fontAlgn="base" hangingPunct="0">
              <a:spcBef>
                <a:spcPct val="20000"/>
              </a:spcBef>
              <a:spcAft>
                <a:spcPct val="0"/>
              </a:spcAft>
              <a:buFont typeface="Arial" charset="0"/>
              <a:defRPr sz="2000" b="1" i="1">
                <a:solidFill>
                  <a:srgbClr val="006666"/>
                </a:solidFill>
                <a:latin typeface="+mn-lt"/>
              </a:defRPr>
            </a:lvl4pPr>
            <a:lvl5pPr marL="2057400" indent="-228600" algn="l" rtl="0" eaLnBrk="0" fontAlgn="base" hangingPunct="0">
              <a:spcBef>
                <a:spcPct val="20000"/>
              </a:spcBef>
              <a:spcAft>
                <a:spcPct val="0"/>
              </a:spcAft>
              <a:defRPr sz="2000" b="1" i="1">
                <a:solidFill>
                  <a:srgbClr val="006666"/>
                </a:solidFill>
                <a:latin typeface="+mn-lt"/>
              </a:defRPr>
            </a:lvl5pPr>
            <a:lvl6pPr marL="2514600" indent="-228600" algn="l" rtl="0" fontAlgn="base">
              <a:spcBef>
                <a:spcPct val="20000"/>
              </a:spcBef>
              <a:spcAft>
                <a:spcPct val="0"/>
              </a:spcAft>
              <a:defRPr sz="2000" b="1" i="1">
                <a:solidFill>
                  <a:srgbClr val="006666"/>
                </a:solidFill>
                <a:latin typeface="+mn-lt"/>
              </a:defRPr>
            </a:lvl6pPr>
            <a:lvl7pPr marL="2971800" indent="-228600" algn="l" rtl="0" fontAlgn="base">
              <a:spcBef>
                <a:spcPct val="20000"/>
              </a:spcBef>
              <a:spcAft>
                <a:spcPct val="0"/>
              </a:spcAft>
              <a:defRPr sz="2000" b="1" i="1">
                <a:solidFill>
                  <a:srgbClr val="006666"/>
                </a:solidFill>
                <a:latin typeface="+mn-lt"/>
              </a:defRPr>
            </a:lvl7pPr>
            <a:lvl8pPr marL="3429000" indent="-228600" algn="l" rtl="0" fontAlgn="base">
              <a:spcBef>
                <a:spcPct val="20000"/>
              </a:spcBef>
              <a:spcAft>
                <a:spcPct val="0"/>
              </a:spcAft>
              <a:defRPr sz="2000" b="1" i="1">
                <a:solidFill>
                  <a:srgbClr val="006666"/>
                </a:solidFill>
                <a:latin typeface="+mn-lt"/>
              </a:defRPr>
            </a:lvl8pPr>
            <a:lvl9pPr marL="3886200" indent="-228600" algn="l" rtl="0" fontAlgn="base">
              <a:spcBef>
                <a:spcPct val="20000"/>
              </a:spcBef>
              <a:spcAft>
                <a:spcPct val="0"/>
              </a:spcAft>
              <a:defRPr sz="2000" b="1" i="1">
                <a:solidFill>
                  <a:srgbClr val="006666"/>
                </a:solidFill>
                <a:latin typeface="+mn-lt"/>
              </a:defRPr>
            </a:lvl9pPr>
          </a:lstStyle>
          <a:p>
            <a:pPr eaLnBrk="1" hangingPunct="1"/>
            <a:r>
              <a:rPr lang="en-US" sz="2800" kern="0" dirty="0">
                <a:latin typeface="Myriad Roman" pitchFamily="34" charset="0"/>
              </a:rPr>
              <a:t>Charles Pointe Innovation Technology Campus</a:t>
            </a:r>
          </a:p>
        </p:txBody>
      </p:sp>
    </p:spTree>
    <p:extLst>
      <p:ext uri="{BB962C8B-B14F-4D97-AF65-F5344CB8AC3E}">
        <p14:creationId xmlns:p14="http://schemas.microsoft.com/office/powerpoint/2010/main" val="532074098"/>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A06EF-7EC1-8486-5B3A-4EA3D6C269C2}"/>
            </a:ext>
          </a:extLst>
        </p:cNvPr>
        <p:cNvGrpSpPr/>
        <p:nvPr/>
      </p:nvGrpSpPr>
      <p:grpSpPr>
        <a:xfrm>
          <a:off x="0" y="0"/>
          <a:ext cx="0" cy="0"/>
          <a:chOff x="0" y="0"/>
          <a:chExt cx="0" cy="0"/>
        </a:xfrm>
      </p:grpSpPr>
      <p:sp>
        <p:nvSpPr>
          <p:cNvPr id="3075" name="Title 1">
            <a:extLst>
              <a:ext uri="{FF2B5EF4-FFF2-40B4-BE49-F238E27FC236}">
                <a16:creationId xmlns:a16="http://schemas.microsoft.com/office/drawing/2014/main" id="{F0044543-B2E5-CAE6-E3DC-50D052B67E2B}"/>
              </a:ext>
            </a:extLst>
          </p:cNvPr>
          <p:cNvSpPr>
            <a:spLocks noGrp="1"/>
          </p:cNvSpPr>
          <p:nvPr>
            <p:ph type="title"/>
          </p:nvPr>
        </p:nvSpPr>
        <p:spPr bwMode="auto">
          <a:xfrm>
            <a:off x="581720" y="274638"/>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b="1" i="1" dirty="0">
                <a:solidFill>
                  <a:srgbClr val="006666"/>
                </a:solidFill>
                <a:latin typeface="Myriad Roman" pitchFamily="34" charset="0"/>
              </a:rPr>
              <a:t>Award Winning - MASTER PLAN</a:t>
            </a:r>
            <a:endParaRPr lang="en-US" sz="2800" i="1" dirty="0"/>
          </a:p>
        </p:txBody>
      </p:sp>
      <p:sp>
        <p:nvSpPr>
          <p:cNvPr id="3" name="Slide Number Placeholder 2">
            <a:extLst>
              <a:ext uri="{FF2B5EF4-FFF2-40B4-BE49-F238E27FC236}">
                <a16:creationId xmlns:a16="http://schemas.microsoft.com/office/drawing/2014/main" id="{88CF2453-0505-82EA-A783-126CE98103FC}"/>
              </a:ext>
            </a:extLst>
          </p:cNvPr>
          <p:cNvSpPr>
            <a:spLocks noGrp="1"/>
          </p:cNvSpPr>
          <p:nvPr>
            <p:ph type="sldNum" sz="quarter" idx="4"/>
          </p:nvPr>
        </p:nvSpPr>
        <p:spPr/>
        <p:txBody>
          <a:bodyPr/>
          <a:lstStyle/>
          <a:p>
            <a:pPr fontAlgn="base">
              <a:spcBef>
                <a:spcPct val="0"/>
              </a:spcBef>
              <a:spcAft>
                <a:spcPct val="0"/>
              </a:spcAft>
            </a:pPr>
            <a:r>
              <a:rPr lang="en-US" dirty="0">
                <a:ln>
                  <a:noFill/>
                </a:ln>
                <a:solidFill>
                  <a:schemeClr val="bg1">
                    <a:lumMod val="75000"/>
                  </a:schemeClr>
                </a:solidFill>
                <a:latin typeface="Arial" charset="0"/>
              </a:rPr>
              <a:t>- </a:t>
            </a:r>
            <a:fld id="{07E484A8-8E26-4ECF-B19B-6A912EAD88A0}" type="slidenum">
              <a:rPr lang="en-US" smtClean="0">
                <a:ln>
                  <a:noFill/>
                </a:ln>
                <a:solidFill>
                  <a:schemeClr val="bg1">
                    <a:lumMod val="75000"/>
                  </a:schemeClr>
                </a:solidFill>
                <a:latin typeface="Arial" charset="0"/>
              </a:rPr>
              <a:pPr fontAlgn="base">
                <a:spcBef>
                  <a:spcPct val="0"/>
                </a:spcBef>
                <a:spcAft>
                  <a:spcPct val="0"/>
                </a:spcAft>
              </a:pPr>
              <a:t>54</a:t>
            </a:fld>
            <a:r>
              <a:rPr lang="en-US" dirty="0">
                <a:ln>
                  <a:noFill/>
                </a:ln>
                <a:solidFill>
                  <a:schemeClr val="bg1">
                    <a:lumMod val="75000"/>
                  </a:schemeClr>
                </a:solidFill>
                <a:latin typeface="Arial" charset="0"/>
              </a:rPr>
              <a:t> -</a:t>
            </a:r>
          </a:p>
        </p:txBody>
      </p:sp>
      <p:pic>
        <p:nvPicPr>
          <p:cNvPr id="2" name="Picture 1">
            <a:extLst>
              <a:ext uri="{FF2B5EF4-FFF2-40B4-BE49-F238E27FC236}">
                <a16:creationId xmlns:a16="http://schemas.microsoft.com/office/drawing/2014/main" id="{E882671C-E949-C404-A7A6-B7FAFF6CF9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0" t="4985" r="1139" b="4436"/>
          <a:stretch/>
        </p:blipFill>
        <p:spPr>
          <a:xfrm>
            <a:off x="1215623" y="989101"/>
            <a:ext cx="9704994" cy="5482895"/>
          </a:xfrm>
          <a:prstGeom prst="rect">
            <a:avLst/>
          </a:prstGeom>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1773869238"/>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55</a:t>
            </a:fld>
            <a:r>
              <a:rPr lang="en-US" dirty="0">
                <a:latin typeface="Arial" charset="0"/>
              </a:rPr>
              <a:t> </a:t>
            </a:r>
            <a:r>
              <a:rPr lang="en-US" dirty="0">
                <a:ln>
                  <a:noFill/>
                </a:ln>
                <a:latin typeface="Arial" charset="0"/>
              </a:rPr>
              <a:t>-</a:t>
            </a:r>
          </a:p>
        </p:txBody>
      </p:sp>
      <p:pic>
        <p:nvPicPr>
          <p:cNvPr id="5" name="Picture 4"/>
          <p:cNvPicPr>
            <a:picLocks noChangeAspect="1"/>
          </p:cNvPicPr>
          <p:nvPr/>
        </p:nvPicPr>
        <p:blipFill>
          <a:blip r:embed="rId3"/>
          <a:stretch>
            <a:fillRect/>
          </a:stretch>
        </p:blipFill>
        <p:spPr>
          <a:xfrm>
            <a:off x="4741634" y="1837722"/>
            <a:ext cx="2739323" cy="2907379"/>
          </a:xfrm>
          <a:prstGeom prst="rect">
            <a:avLst/>
          </a:prstGeom>
        </p:spPr>
      </p:pic>
      <p:sp>
        <p:nvSpPr>
          <p:cNvPr id="4" name="Action Button: Custom 3">
            <a:hlinkClick r:id="rId4" highlightClick="1"/>
          </p:cNvPr>
          <p:cNvSpPr/>
          <p:nvPr/>
        </p:nvSpPr>
        <p:spPr>
          <a:xfrm>
            <a:off x="4840638" y="2114709"/>
            <a:ext cx="2739323" cy="290737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3E7AB43E-1188-BC79-1ACB-DABA0F669B73}"/>
              </a:ext>
            </a:extLst>
          </p:cNvPr>
          <p:cNvSpPr txBox="1">
            <a:spLocks/>
          </p:cNvSpPr>
          <p:nvPr/>
        </p:nvSpPr>
        <p:spPr>
          <a:xfrm>
            <a:off x="4675663" y="5025263"/>
            <a:ext cx="2805294" cy="603788"/>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i="1" kern="0" dirty="0">
                <a:solidFill>
                  <a:srgbClr val="006666"/>
                </a:solidFill>
                <a:latin typeface="Myriad Roman" panose="020B0500000000000000" pitchFamily="34" charset="0"/>
              </a:rPr>
              <a:t>Thank You!</a:t>
            </a:r>
          </a:p>
        </p:txBody>
      </p:sp>
    </p:spTree>
    <p:extLst>
      <p:ext uri="{BB962C8B-B14F-4D97-AF65-F5344CB8AC3E}">
        <p14:creationId xmlns:p14="http://schemas.microsoft.com/office/powerpoint/2010/main" val="342193647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b="1" i="1" dirty="0">
                <a:solidFill>
                  <a:srgbClr val="006666"/>
                </a:solidFill>
                <a:latin typeface="Myriad Roman" pitchFamily="34" charset="0"/>
              </a:rPr>
              <a:t>ECONOMIC GENERATORS - DoD (BTC)</a:t>
            </a:r>
            <a:endParaRPr lang="en-US" sz="2800" i="1" dirty="0"/>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6</a:t>
            </a:fld>
            <a:r>
              <a:rPr lang="en-US" dirty="0">
                <a:latin typeface="Arial" charset="0"/>
              </a:rPr>
              <a:t> </a:t>
            </a:r>
            <a:r>
              <a:rPr lang="en-US" dirty="0">
                <a:ln>
                  <a:noFill/>
                </a:ln>
                <a:latin typeface="Arial" charset="0"/>
              </a:rPr>
              <a: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732" y="4401801"/>
            <a:ext cx="2098122" cy="1390006"/>
          </a:xfrm>
          <a:prstGeom prst="rect">
            <a:avLst/>
          </a:prstGeom>
          <a:ln w="25400">
            <a:solidFill>
              <a:srgbClr val="000000"/>
            </a:solidFill>
          </a:ln>
          <a:effectLst>
            <a:outerShdw blurRad="292100" dist="139700" dir="2700000" algn="tl" rotWithShape="0">
              <a:prstClr val="black">
                <a:alpha val="65000"/>
              </a:prst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887195"/>
            <a:ext cx="6850132" cy="4354727"/>
          </a:xfrm>
          <a:prstGeom prst="rect">
            <a:avLst/>
          </a:prstGeom>
          <a:ln w="25400">
            <a:solidFill>
              <a:srgbClr val="000000"/>
            </a:solidFill>
          </a:ln>
          <a:effectLst>
            <a:outerShdw blurRad="292100" dist="139700" dir="2700000" algn="tl" rotWithShape="0">
              <a:prstClr val="black">
                <a:alpha val="65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5379" y="1083568"/>
            <a:ext cx="4577021" cy="2746212"/>
          </a:xfrm>
          <a:prstGeom prst="rect">
            <a:avLst/>
          </a:prstGeom>
          <a:ln w="25400">
            <a:solidFill>
              <a:srgbClr val="000000"/>
            </a:solidFill>
          </a:ln>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379586319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ll images">
            <a:extLst>
              <a:ext uri="{FF2B5EF4-FFF2-40B4-BE49-F238E27FC236}">
                <a16:creationId xmlns:a16="http://schemas.microsoft.com/office/drawing/2014/main" id="{2219D1E8-C402-6F1B-C93D-DB8E14F999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492" b="31803"/>
          <a:stretch/>
        </p:blipFill>
        <p:spPr bwMode="auto">
          <a:xfrm>
            <a:off x="9142259" y="4127148"/>
            <a:ext cx="1790700" cy="44892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noGrp="1"/>
          </p:cNvSpPr>
          <p:nvPr>
            <p:ph type="title"/>
          </p:nvPr>
        </p:nvSpPr>
        <p:spPr bwMode="auto">
          <a:xfrm>
            <a:off x="724358" y="221634"/>
            <a:ext cx="1097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b="1" i="1" dirty="0">
                <a:solidFill>
                  <a:srgbClr val="006666"/>
                </a:solidFill>
                <a:latin typeface="Myriad Roman" pitchFamily="34" charset="0"/>
              </a:rPr>
              <a:t>ECONOMIC GENERATORS - Aviation</a:t>
            </a:r>
            <a:endParaRPr lang="en-US" sz="2800" i="1" dirty="0"/>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7</a:t>
            </a:fld>
            <a:r>
              <a:rPr lang="en-US" dirty="0">
                <a:latin typeface="Arial" charset="0"/>
              </a:rPr>
              <a:t> </a:t>
            </a:r>
            <a:r>
              <a:rPr lang="en-US" dirty="0">
                <a:ln>
                  <a:noFill/>
                </a:ln>
                <a:latin typeface="Arial" charset="0"/>
              </a:rPr>
              <a: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160" y="1660642"/>
            <a:ext cx="5937289" cy="2210693"/>
          </a:xfrm>
          <a:prstGeom prst="rect">
            <a:avLst/>
          </a:prstGeom>
          <a:ln>
            <a:solidFill>
              <a:srgbClr val="000000"/>
            </a:solidFill>
          </a:ln>
          <a:effectLst>
            <a:outerShdw blurRad="292100" dist="139700" dir="2700000" algn="tl" rotWithShape="0">
              <a:prstClr val="black">
                <a:alpha val="65000"/>
              </a:prst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4625" y="4707056"/>
            <a:ext cx="5452533" cy="1600200"/>
          </a:xfrm>
          <a:prstGeom prst="rect">
            <a:avLst/>
          </a:prstGeom>
          <a:ln>
            <a:solidFill>
              <a:srgbClr val="000000"/>
            </a:solidFill>
          </a:ln>
          <a:effectLst>
            <a:outerShdw blurRad="292100" dist="139700" dir="2700000" algn="tl" rotWithShape="0">
              <a:prstClr val="black">
                <a:alpha val="65000"/>
              </a:prst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3213" y="3823606"/>
            <a:ext cx="5452533" cy="1615565"/>
          </a:xfrm>
          <a:prstGeom prst="rect">
            <a:avLst/>
          </a:prstGeom>
          <a:ln>
            <a:solidFill>
              <a:srgbClr val="000000"/>
            </a:solidFill>
          </a:ln>
          <a:effectLst>
            <a:outerShdw blurRad="292100" dist="139700" dir="2700000" algn="tl" rotWithShape="0">
              <a:prstClr val="black">
                <a:alpha val="65000"/>
              </a:prstClr>
            </a:outerShdw>
          </a:effec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0932" y="1352224"/>
            <a:ext cx="3881389" cy="2587593"/>
          </a:xfrm>
          <a:prstGeom prst="rect">
            <a:avLst/>
          </a:prstGeom>
          <a:ln>
            <a:solidFill>
              <a:srgbClr val="000000"/>
            </a:solidFill>
          </a:ln>
          <a:effectLst>
            <a:outerShdw blurRad="292100" dist="139700" dir="2700000" algn="tl" rotWithShape="0">
              <a:prstClr val="black">
                <a:alpha val="65000"/>
              </a:prstClr>
            </a:outerShdw>
          </a:effec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160" y="3467100"/>
            <a:ext cx="1754525" cy="366855"/>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37124" y="1378518"/>
            <a:ext cx="1604962" cy="417408"/>
          </a:xfrm>
          <a:prstGeom prst="rect">
            <a:avLst/>
          </a:prstGeom>
        </p:spPr>
      </p:pic>
      <p:pic>
        <p:nvPicPr>
          <p:cNvPr id="12" name="Picture 11">
            <a:extLst>
              <a:ext uri="{FF2B5EF4-FFF2-40B4-BE49-F238E27FC236}">
                <a16:creationId xmlns:a16="http://schemas.microsoft.com/office/drawing/2014/main" id="{743D68F9-1264-4996-ADCD-0B138D64CFA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52276" y="2867476"/>
            <a:ext cx="3810000" cy="1781175"/>
          </a:xfrm>
          <a:prstGeom prst="rect">
            <a:avLst/>
          </a:prstGeom>
        </p:spPr>
      </p:pic>
      <p:pic>
        <p:nvPicPr>
          <p:cNvPr id="14" name="Picture 13">
            <a:extLst>
              <a:ext uri="{FF2B5EF4-FFF2-40B4-BE49-F238E27FC236}">
                <a16:creationId xmlns:a16="http://schemas.microsoft.com/office/drawing/2014/main" id="{62F88215-F249-45F8-B7B6-BEFBB07457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77220" y="745044"/>
            <a:ext cx="2172277" cy="829415"/>
          </a:xfrm>
          <a:prstGeom prst="rect">
            <a:avLst/>
          </a:prstGeom>
        </p:spPr>
      </p:pic>
      <p:sp>
        <p:nvSpPr>
          <p:cNvPr id="15" name="TextBox 14">
            <a:extLst>
              <a:ext uri="{FF2B5EF4-FFF2-40B4-BE49-F238E27FC236}">
                <a16:creationId xmlns:a16="http://schemas.microsoft.com/office/drawing/2014/main" id="{442A6700-4EDC-45AE-BEDC-86DD433DE1A6}"/>
              </a:ext>
            </a:extLst>
          </p:cNvPr>
          <p:cNvSpPr txBox="1"/>
          <p:nvPr/>
        </p:nvSpPr>
        <p:spPr>
          <a:xfrm>
            <a:off x="664101" y="5614534"/>
            <a:ext cx="4863775" cy="830997"/>
          </a:xfrm>
          <a:prstGeom prst="rect">
            <a:avLst/>
          </a:prstGeom>
          <a:noFill/>
        </p:spPr>
        <p:txBody>
          <a:bodyPr wrap="square">
            <a:spAutoFit/>
          </a:bodyPr>
          <a:lstStyle/>
          <a:p>
            <a:r>
              <a:rPr lang="en-US" sz="1600" b="1" i="0" dirty="0">
                <a:solidFill>
                  <a:srgbClr val="0070C0"/>
                </a:solidFill>
                <a:effectLst/>
                <a:latin typeface="DINNextLTPro-Regular"/>
              </a:rPr>
              <a:t>MHIRJ is the merging of two important heritages:</a:t>
            </a:r>
            <a:br>
              <a:rPr lang="en-US" sz="1600" b="1" dirty="0">
                <a:solidFill>
                  <a:srgbClr val="0070C0"/>
                </a:solidFill>
              </a:rPr>
            </a:br>
            <a:r>
              <a:rPr lang="en-US" sz="1600" b="1" i="0" dirty="0">
                <a:solidFill>
                  <a:srgbClr val="0070C0"/>
                </a:solidFill>
                <a:effectLst/>
                <a:latin typeface="DINNextLTPro-Regular"/>
              </a:rPr>
              <a:t>Mitsubishi Heavy Industries (MHI) and the CRJ Series program from Bombardier.</a:t>
            </a:r>
            <a:endParaRPr lang="en-US" sz="1600" b="1" dirty="0">
              <a:solidFill>
                <a:srgbClr val="0070C0"/>
              </a:solidFill>
            </a:endParaRPr>
          </a:p>
        </p:txBody>
      </p:sp>
      <p:pic>
        <p:nvPicPr>
          <p:cNvPr id="1028" name="Picture 4" descr="Logo Boeing: valor, histria, png, vector">
            <a:extLst>
              <a:ext uri="{FF2B5EF4-FFF2-40B4-BE49-F238E27FC236}">
                <a16:creationId xmlns:a16="http://schemas.microsoft.com/office/drawing/2014/main" id="{94B2E56E-D73A-478E-10C0-608FAA3F08C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7215" y="4259007"/>
            <a:ext cx="1852241" cy="10418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mpowerMX Suite of Software Products">
            <a:extLst>
              <a:ext uri="{FF2B5EF4-FFF2-40B4-BE49-F238E27FC236}">
                <a16:creationId xmlns:a16="http://schemas.microsoft.com/office/drawing/2014/main" id="{7072841F-2A44-E9FD-8B3E-6F6467BC893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57162" y="5525354"/>
            <a:ext cx="1901121" cy="84030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CD1CF17-095E-1253-ACB3-1B3D4F35D229}"/>
              </a:ext>
            </a:extLst>
          </p:cNvPr>
          <p:cNvSpPr txBox="1"/>
          <p:nvPr/>
        </p:nvSpPr>
        <p:spPr>
          <a:xfrm>
            <a:off x="3412541" y="6402590"/>
            <a:ext cx="5451697" cy="369332"/>
          </a:xfrm>
          <a:prstGeom prst="rect">
            <a:avLst/>
          </a:prstGeom>
          <a:noFill/>
        </p:spPr>
        <p:txBody>
          <a:bodyPr wrap="square">
            <a:spAutoFit/>
          </a:bodyPr>
          <a:lstStyle/>
          <a:p>
            <a:r>
              <a:rPr lang="en-US" b="1" dirty="0"/>
              <a:t>FIXED WING ARNG AVIATION TRAINING SITE (FWAATS)</a:t>
            </a:r>
          </a:p>
        </p:txBody>
      </p:sp>
      <p:sp>
        <p:nvSpPr>
          <p:cNvPr id="17" name="TextBox 16">
            <a:extLst>
              <a:ext uri="{FF2B5EF4-FFF2-40B4-BE49-F238E27FC236}">
                <a16:creationId xmlns:a16="http://schemas.microsoft.com/office/drawing/2014/main" id="{3721B806-9989-51CB-92BC-D2A79CFB0F26}"/>
              </a:ext>
            </a:extLst>
          </p:cNvPr>
          <p:cNvSpPr txBox="1"/>
          <p:nvPr/>
        </p:nvSpPr>
        <p:spPr>
          <a:xfrm>
            <a:off x="6819716" y="863306"/>
            <a:ext cx="3045577" cy="369332"/>
          </a:xfrm>
          <a:prstGeom prst="rect">
            <a:avLst/>
          </a:prstGeom>
          <a:noFill/>
        </p:spPr>
        <p:txBody>
          <a:bodyPr wrap="square">
            <a:spAutoFit/>
          </a:bodyPr>
          <a:lstStyle/>
          <a:p>
            <a:pPr marL="0" marR="0">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rPr>
              <a:t>Aviation Center of Excellence</a:t>
            </a:r>
            <a:endParaRPr lang="en-US" sz="1800" dirty="0">
              <a:effectLst/>
              <a:latin typeface="Calibri" panose="020F0502020204030204" pitchFamily="34" charset="0"/>
              <a:ea typeface="Calibri" panose="020F0502020204030204" pitchFamily="34" charset="0"/>
            </a:endParaRPr>
          </a:p>
        </p:txBody>
      </p:sp>
      <p:pic>
        <p:nvPicPr>
          <p:cNvPr id="1032" name="Picture 8" descr="University Brand | About Fairmont State University">
            <a:extLst>
              <a:ext uri="{FF2B5EF4-FFF2-40B4-BE49-F238E27FC236}">
                <a16:creationId xmlns:a16="http://schemas.microsoft.com/office/drawing/2014/main" id="{0F405C16-125A-D6B4-8A47-49BC33DB902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52276" y="889787"/>
            <a:ext cx="1700303" cy="316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59676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bwMode="auto">
          <a:xfrm>
            <a:off x="576144" y="356830"/>
            <a:ext cx="10972800" cy="5468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b="1" i="1" dirty="0">
                <a:solidFill>
                  <a:srgbClr val="006666"/>
                </a:solidFill>
                <a:latin typeface="Myriad Roman" pitchFamily="34" charset="0"/>
              </a:rPr>
              <a:t>ECONOMIC GENERATORS - Education</a:t>
            </a:r>
            <a:endParaRPr lang="en-US" sz="2800" i="1" dirty="0"/>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8</a:t>
            </a:fld>
            <a:r>
              <a:rPr lang="en-US" dirty="0">
                <a:latin typeface="Arial" charset="0"/>
              </a:rPr>
              <a:t> </a:t>
            </a:r>
            <a:r>
              <a:rPr lang="en-US" dirty="0">
                <a:ln>
                  <a:noFill/>
                </a:ln>
                <a:latin typeface="Arial" charset="0"/>
              </a:rPr>
              <a:t>-</a:t>
            </a:r>
          </a:p>
        </p:txBody>
      </p:sp>
      <p:pic>
        <p:nvPicPr>
          <p:cNvPr id="14" name="Picture 13">
            <a:extLst>
              <a:ext uri="{FF2B5EF4-FFF2-40B4-BE49-F238E27FC236}">
                <a16:creationId xmlns:a16="http://schemas.microsoft.com/office/drawing/2014/main" id="{C4EB3E71-E4F7-4055-91BC-39F49C9D9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5947" y="1313567"/>
            <a:ext cx="5710980" cy="1300520"/>
          </a:xfrm>
          <a:prstGeom prst="rect">
            <a:avLst/>
          </a:prstGeom>
          <a:solidFill>
            <a:srgbClr val="960000"/>
          </a:solidFill>
          <a:ln>
            <a:solidFill>
              <a:srgbClr val="000000"/>
            </a:solidFill>
          </a:ln>
        </p:spPr>
      </p:pic>
      <p:pic>
        <p:nvPicPr>
          <p:cNvPr id="1026" name="Picture 2" descr="See the source image">
            <a:extLst>
              <a:ext uri="{FF2B5EF4-FFF2-40B4-BE49-F238E27FC236}">
                <a16:creationId xmlns:a16="http://schemas.microsoft.com/office/drawing/2014/main" id="{19C7C36C-3FD3-BEE9-BC14-B1B1E99563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301" y="4842915"/>
            <a:ext cx="6374410" cy="98968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a:extLst>
              <a:ext uri="{FF2B5EF4-FFF2-40B4-BE49-F238E27FC236}">
                <a16:creationId xmlns:a16="http://schemas.microsoft.com/office/drawing/2014/main" id="{6C773E52-1989-68AF-EE50-F0B0D8E823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8017457C-3550-1876-0633-7F4459A67344}"/>
              </a:ext>
            </a:extLst>
          </p:cNvPr>
          <p:cNvPicPr>
            <a:picLocks noChangeAspect="1"/>
          </p:cNvPicPr>
          <p:nvPr/>
        </p:nvPicPr>
        <p:blipFill>
          <a:blip r:embed="rId5"/>
          <a:stretch>
            <a:fillRect/>
          </a:stretch>
        </p:blipFill>
        <p:spPr>
          <a:xfrm>
            <a:off x="6588640" y="3544824"/>
            <a:ext cx="3429000" cy="1419225"/>
          </a:xfrm>
          <a:prstGeom prst="rect">
            <a:avLst/>
          </a:prstGeom>
        </p:spPr>
      </p:pic>
      <p:pic>
        <p:nvPicPr>
          <p:cNvPr id="9" name="Picture 8">
            <a:extLst>
              <a:ext uri="{FF2B5EF4-FFF2-40B4-BE49-F238E27FC236}">
                <a16:creationId xmlns:a16="http://schemas.microsoft.com/office/drawing/2014/main" id="{6BC647F8-9892-F108-389C-C7982B158AD1}"/>
              </a:ext>
            </a:extLst>
          </p:cNvPr>
          <p:cNvPicPr>
            <a:picLocks noChangeAspect="1"/>
          </p:cNvPicPr>
          <p:nvPr/>
        </p:nvPicPr>
        <p:blipFill>
          <a:blip r:embed="rId6"/>
          <a:stretch>
            <a:fillRect/>
          </a:stretch>
        </p:blipFill>
        <p:spPr>
          <a:xfrm>
            <a:off x="1338339" y="2609384"/>
            <a:ext cx="3048000" cy="1466850"/>
          </a:xfrm>
          <a:prstGeom prst="rect">
            <a:avLst/>
          </a:prstGeom>
        </p:spPr>
      </p:pic>
    </p:spTree>
    <p:extLst>
      <p:ext uri="{BB962C8B-B14F-4D97-AF65-F5344CB8AC3E}">
        <p14:creationId xmlns:p14="http://schemas.microsoft.com/office/powerpoint/2010/main" val="1901919343"/>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b="1" i="1" dirty="0">
                <a:solidFill>
                  <a:srgbClr val="006666"/>
                </a:solidFill>
                <a:latin typeface="Myriad Roman" pitchFamily="34" charset="0"/>
              </a:rPr>
              <a:t>ECONOMIC GENERATORS - Energy</a:t>
            </a:r>
            <a:endParaRPr lang="en-US" sz="2800" i="1" dirty="0"/>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dirty="0">
                <a:ln>
                  <a:noFill/>
                </a:ln>
                <a:latin typeface="Arial" charset="0"/>
              </a:rPr>
              <a:t>-</a:t>
            </a:r>
            <a:r>
              <a:rPr lang="en-US" dirty="0">
                <a:latin typeface="Arial" charset="0"/>
              </a:rPr>
              <a:t> </a:t>
            </a:r>
            <a:fld id="{07E484A8-8E26-4ECF-B19B-6A912EAD88A0}" type="slidenum">
              <a:rPr lang="en-US" smtClean="0">
                <a:ln>
                  <a:noFill/>
                </a:ln>
                <a:latin typeface="Arial" charset="0"/>
              </a:rPr>
              <a:pPr fontAlgn="base">
                <a:spcBef>
                  <a:spcPct val="0"/>
                </a:spcBef>
                <a:spcAft>
                  <a:spcPct val="0"/>
                </a:spcAft>
              </a:pPr>
              <a:t>9</a:t>
            </a:fld>
            <a:r>
              <a:rPr lang="en-US" dirty="0">
                <a:latin typeface="Arial" charset="0"/>
              </a:rPr>
              <a:t> </a:t>
            </a:r>
            <a:r>
              <a:rPr lang="en-US" dirty="0">
                <a:ln>
                  <a:noFill/>
                </a:ln>
                <a:latin typeface="Arial" charset="0"/>
              </a:rPr>
              <a:t>-</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829" t="2385" r="8554" b="5765"/>
          <a:stretch/>
        </p:blipFill>
        <p:spPr>
          <a:xfrm>
            <a:off x="1692874" y="1012654"/>
            <a:ext cx="4015947" cy="5708822"/>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8083" t="7167" r="9840" b="16797"/>
          <a:stretch/>
        </p:blipFill>
        <p:spPr>
          <a:xfrm>
            <a:off x="6536725" y="1012654"/>
            <a:ext cx="4349578" cy="5214552"/>
          </a:xfrm>
          <a:prstGeom prst="rect">
            <a:avLst/>
          </a:prstGeom>
        </p:spPr>
      </p:pic>
    </p:spTree>
    <p:extLst>
      <p:ext uri="{BB962C8B-B14F-4D97-AF65-F5344CB8AC3E}">
        <p14:creationId xmlns:p14="http://schemas.microsoft.com/office/powerpoint/2010/main" val="1636677905"/>
      </p:ext>
    </p:extLst>
  </p:cSld>
  <p:clrMapOvr>
    <a:masterClrMapping/>
  </p:clrMapOvr>
  <p:transition spd="slow">
    <p:fade/>
  </p:transition>
</p:sld>
</file>

<file path=ppt/theme/theme1.xml><?xml version="1.0" encoding="utf-8"?>
<a:theme xmlns:a="http://schemas.openxmlformats.org/drawingml/2006/main" name="CP Title">
  <a:themeElements>
    <a:clrScheme name="CP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 Title">
      <a:majorFont>
        <a:latin typeface="Myriad Roman"/>
        <a:ea typeface=""/>
        <a:cs typeface=""/>
      </a:majorFont>
      <a:minorFont>
        <a:latin typeface="Myriad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 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 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 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 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 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 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 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 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 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 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 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P Logo &amp; Water Mark">
  <a:themeElements>
    <a:clrScheme name="1_CP Logo &amp; Water M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P Logo &amp; Water Mark">
      <a:majorFont>
        <a:latin typeface="Arial"/>
        <a:ea typeface=""/>
        <a:cs typeface=""/>
      </a:majorFont>
      <a:minorFont>
        <a:latin typeface="Myriad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P Logo &amp; Water M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P Logo &amp; Water Mar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P Logo &amp; Water Mar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P Logo &amp; Water Mar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P Logo &amp; Water Mar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P Logo &amp; Water Mar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P Logo &amp; Water Mar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P Logo &amp; Water Mar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P Logo &amp; Water Mar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P Logo &amp; Water Mar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P Logo &amp; Water Mar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P Logo &amp; Water Mar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19668</TotalTime>
  <Words>2437</Words>
  <Application>Microsoft Office PowerPoint</Application>
  <PresentationFormat>Widescreen</PresentationFormat>
  <Paragraphs>339</Paragraphs>
  <Slides>55</Slides>
  <Notes>36</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55</vt:i4>
      </vt:variant>
    </vt:vector>
  </HeadingPairs>
  <TitlesOfParts>
    <vt:vector size="65" baseType="lpstr">
      <vt:lpstr>Aptos</vt:lpstr>
      <vt:lpstr>Arial</vt:lpstr>
      <vt:lpstr>Calibri</vt:lpstr>
      <vt:lpstr>DINNextLTPro-Regular</vt:lpstr>
      <vt:lpstr>inherit</vt:lpstr>
      <vt:lpstr>Myriad Roman</vt:lpstr>
      <vt:lpstr>Wingdings</vt:lpstr>
      <vt:lpstr>CP Title</vt:lpstr>
      <vt:lpstr>1_CP Logo &amp; Water Mark</vt:lpstr>
      <vt:lpstr>Document</vt:lpstr>
      <vt:lpstr>PowerPoint Presentation</vt:lpstr>
      <vt:lpstr>PowerPoint Presentation</vt:lpstr>
      <vt:lpstr>Award Winning - MASTER PLAN</vt:lpstr>
      <vt:lpstr>ECONOMIC GENERATORS</vt:lpstr>
      <vt:lpstr>ECONOMIC GENERATORS - FBI (CJIS)</vt:lpstr>
      <vt:lpstr>ECONOMIC GENERATORS - DoD (BTC)</vt:lpstr>
      <vt:lpstr>ECONOMIC GENERATORS - Aviation</vt:lpstr>
      <vt:lpstr>ECONOMIC GENERATORS - Education</vt:lpstr>
      <vt:lpstr>ECONOMIC GENERATORS - Energy</vt:lpstr>
      <vt:lpstr>ECONOMIC GENERATORS - United Hospital Center Part of the WVU Health System</vt:lpstr>
      <vt:lpstr>PowerPoint Presentation</vt:lpstr>
      <vt:lpstr>ECONOMIC GENERATORS - Engineering &amp; Technology NASA, NOAA and Biometrics</vt:lpstr>
      <vt:lpstr>BRIDGEPORT RECREATION COMPLEX</vt:lpstr>
      <vt:lpstr>PowerPoint Presentation</vt:lpstr>
      <vt:lpstr>PowerPoint Presentation</vt:lpstr>
      <vt:lpstr>PERMIT APPROVALS AND AUTHORIZATIONS</vt:lpstr>
      <vt:lpstr>PowerPoint Presentation</vt:lpstr>
      <vt:lpstr>PowerPoint Presentation</vt:lpstr>
      <vt:lpstr>PowerPoint Presentation</vt:lpstr>
      <vt:lpstr>PowerPoint Presentation</vt:lpstr>
      <vt:lpstr>PowerPoint Presentation</vt:lpstr>
      <vt:lpstr>PowerPoint Presentation</vt:lpstr>
      <vt:lpstr>Charles Pointe Property and Excise TIF Districts Areas</vt:lpstr>
      <vt:lpstr>PowerPoint Presentation</vt:lpstr>
      <vt:lpstr>PowerPoint Presentation</vt:lpstr>
      <vt:lpstr>PowerPoint Presentation</vt:lpstr>
      <vt:lpstr>Award Winning - MASTER PLAN</vt:lpstr>
      <vt:lpstr>PowerPoint Presentation</vt:lpstr>
      <vt:lpstr>PowerPoint Presentation</vt:lpstr>
      <vt:lpstr>PowerPoint Presentation</vt:lpstr>
      <vt:lpstr>Menard’s Open </vt:lpstr>
      <vt:lpstr>PowerPoint Presentation</vt:lpstr>
      <vt:lpstr>PowerPoint Presentation</vt:lpstr>
      <vt:lpstr>PowerPoint Presentation</vt:lpstr>
      <vt:lpstr>Master Plan –Destination Resort Area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MASTER PLAN - Mixed Use Village &amp; Civic Center Area</vt:lpstr>
      <vt:lpstr>PowerPoint Presentation</vt:lpstr>
      <vt:lpstr>PowerPoint Presentation</vt:lpstr>
      <vt:lpstr>MASTER PLAN - Tuscan Village Retail</vt:lpstr>
      <vt:lpstr>PowerPoint Presentation</vt:lpstr>
      <vt:lpstr>PowerPoint Presentation</vt:lpstr>
      <vt:lpstr>MASTER PLAN - Tuscan Resort &amp; Residential Village</vt:lpstr>
      <vt:lpstr>PowerPoint Presentation</vt:lpstr>
      <vt:lpstr>PowerPoint Presentation</vt:lpstr>
      <vt:lpstr>PowerPoint Presentation</vt:lpstr>
      <vt:lpstr>PowerPoint Presentation</vt:lpstr>
      <vt:lpstr>Award Winning - MASTER PLAN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Dellana</dc:creator>
  <cp:lastModifiedBy>Jamie Corton</cp:lastModifiedBy>
  <cp:revision>646</cp:revision>
  <cp:lastPrinted>2025-09-23T14:09:17Z</cp:lastPrinted>
  <dcterms:created xsi:type="dcterms:W3CDTF">2015-09-24T16:40:06Z</dcterms:created>
  <dcterms:modified xsi:type="dcterms:W3CDTF">2025-09-23T16:09:07Z</dcterms:modified>
</cp:coreProperties>
</file>